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 id="2147483696" r:id="rId2"/>
  </p:sldMasterIdLst>
  <p:notesMasterIdLst>
    <p:notesMasterId r:id="rId127"/>
  </p:notesMasterIdLst>
  <p:sldIdLst>
    <p:sldId id="256" r:id="rId3"/>
    <p:sldId id="257" r:id="rId4"/>
    <p:sldId id="258" r:id="rId5"/>
    <p:sldId id="265" r:id="rId6"/>
    <p:sldId id="266" r:id="rId7"/>
    <p:sldId id="267" r:id="rId8"/>
    <p:sldId id="485" r:id="rId9"/>
    <p:sldId id="401" r:id="rId10"/>
    <p:sldId id="321" r:id="rId11"/>
    <p:sldId id="323" r:id="rId12"/>
    <p:sldId id="272" r:id="rId13"/>
    <p:sldId id="447" r:id="rId14"/>
    <p:sldId id="301" r:id="rId15"/>
    <p:sldId id="302" r:id="rId16"/>
    <p:sldId id="260" r:id="rId17"/>
    <p:sldId id="261" r:id="rId18"/>
    <p:sldId id="484" r:id="rId19"/>
    <p:sldId id="411" r:id="rId20"/>
    <p:sldId id="262" r:id="rId21"/>
    <p:sldId id="427" r:id="rId22"/>
    <p:sldId id="263" r:id="rId23"/>
    <p:sldId id="276" r:id="rId24"/>
    <p:sldId id="275" r:id="rId25"/>
    <p:sldId id="474" r:id="rId26"/>
    <p:sldId id="277" r:id="rId27"/>
    <p:sldId id="278" r:id="rId28"/>
    <p:sldId id="279" r:id="rId29"/>
    <p:sldId id="280" r:id="rId30"/>
    <p:sldId id="467" r:id="rId31"/>
    <p:sldId id="468" r:id="rId32"/>
    <p:sldId id="281" r:id="rId33"/>
    <p:sldId id="470" r:id="rId34"/>
    <p:sldId id="475" r:id="rId35"/>
    <p:sldId id="283" r:id="rId36"/>
    <p:sldId id="471" r:id="rId37"/>
    <p:sldId id="284" r:id="rId38"/>
    <p:sldId id="286" r:id="rId39"/>
    <p:sldId id="473" r:id="rId40"/>
    <p:sldId id="472" r:id="rId41"/>
    <p:sldId id="287" r:id="rId42"/>
    <p:sldId id="288" r:id="rId43"/>
    <p:sldId id="486" r:id="rId44"/>
    <p:sldId id="324" r:id="rId45"/>
    <p:sldId id="314" r:id="rId46"/>
    <p:sldId id="315" r:id="rId47"/>
    <p:sldId id="428" r:id="rId48"/>
    <p:sldId id="443" r:id="rId49"/>
    <p:sldId id="444" r:id="rId50"/>
    <p:sldId id="448" r:id="rId51"/>
    <p:sldId id="439" r:id="rId52"/>
    <p:sldId id="308" r:id="rId53"/>
    <p:sldId id="291" r:id="rId54"/>
    <p:sldId id="292" r:id="rId55"/>
    <p:sldId id="294" r:id="rId56"/>
    <p:sldId id="295" r:id="rId57"/>
    <p:sldId id="296" r:id="rId58"/>
    <p:sldId id="426" r:id="rId59"/>
    <p:sldId id="461" r:id="rId60"/>
    <p:sldId id="317" r:id="rId61"/>
    <p:sldId id="430" r:id="rId62"/>
    <p:sldId id="437" r:id="rId63"/>
    <p:sldId id="438" r:id="rId64"/>
    <p:sldId id="431" r:id="rId65"/>
    <p:sldId id="432" r:id="rId66"/>
    <p:sldId id="433" r:id="rId67"/>
    <p:sldId id="306" r:id="rId68"/>
    <p:sldId id="488" r:id="rId69"/>
    <p:sldId id="487" r:id="rId70"/>
    <p:sldId id="268" r:id="rId71"/>
    <p:sldId id="259" r:id="rId72"/>
    <p:sldId id="449" r:id="rId73"/>
    <p:sldId id="459" r:id="rId74"/>
    <p:sldId id="476" r:id="rId75"/>
    <p:sldId id="466" r:id="rId76"/>
    <p:sldId id="477" r:id="rId77"/>
    <p:sldId id="392" r:id="rId78"/>
    <p:sldId id="316" r:id="rId79"/>
    <p:sldId id="478" r:id="rId80"/>
    <p:sldId id="479" r:id="rId81"/>
    <p:sldId id="480" r:id="rId82"/>
    <p:sldId id="460" r:id="rId83"/>
    <p:sldId id="481" r:id="rId84"/>
    <p:sldId id="482" r:id="rId85"/>
    <p:sldId id="304" r:id="rId86"/>
    <p:sldId id="403" r:id="rId87"/>
    <p:sldId id="483" r:id="rId88"/>
    <p:sldId id="398" r:id="rId89"/>
    <p:sldId id="425" r:id="rId90"/>
    <p:sldId id="453" r:id="rId91"/>
    <p:sldId id="429" r:id="rId92"/>
    <p:sldId id="454" r:id="rId93"/>
    <p:sldId id="455" r:id="rId94"/>
    <p:sldId id="456" r:id="rId95"/>
    <p:sldId id="441" r:id="rId96"/>
    <p:sldId id="457" r:id="rId97"/>
    <p:sldId id="446" r:id="rId98"/>
    <p:sldId id="489" r:id="rId99"/>
    <p:sldId id="463" r:id="rId100"/>
    <p:sldId id="464" r:id="rId101"/>
    <p:sldId id="330" r:id="rId102"/>
    <p:sldId id="465" r:id="rId103"/>
    <p:sldId id="503" r:id="rId104"/>
    <p:sldId id="450" r:id="rId105"/>
    <p:sldId id="490" r:id="rId106"/>
    <p:sldId id="300" r:id="rId107"/>
    <p:sldId id="451" r:id="rId108"/>
    <p:sldId id="491" r:id="rId109"/>
    <p:sldId id="504" r:id="rId110"/>
    <p:sldId id="505" r:id="rId111"/>
    <p:sldId id="506" r:id="rId112"/>
    <p:sldId id="507" r:id="rId113"/>
    <p:sldId id="508" r:id="rId114"/>
    <p:sldId id="509" r:id="rId115"/>
    <p:sldId id="510" r:id="rId116"/>
    <p:sldId id="511" r:id="rId117"/>
    <p:sldId id="512" r:id="rId118"/>
    <p:sldId id="513" r:id="rId119"/>
    <p:sldId id="514" r:id="rId120"/>
    <p:sldId id="515" r:id="rId121"/>
    <p:sldId id="516" r:id="rId122"/>
    <p:sldId id="517" r:id="rId123"/>
    <p:sldId id="501" r:id="rId124"/>
    <p:sldId id="502" r:id="rId125"/>
    <p:sldId id="518" r:id="rId1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CCCCFF"/>
    <a:srgbClr val="9999FF"/>
    <a:srgbClr val="00CCFF"/>
    <a:srgbClr val="F8FB75"/>
    <a:srgbClr val="F37471"/>
    <a:srgbClr val="E9F4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96" d="100"/>
          <a:sy n="96" d="100"/>
        </p:scale>
        <p:origin x="96"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diagrams/_rels/data4.xml.rels><?xml version="1.0" encoding="UTF-8" standalone="yes"?>
<Relationships xmlns="http://schemas.openxmlformats.org/package/2006/relationships"><Relationship Id="rId1" Type="http://schemas.openxmlformats.org/officeDocument/2006/relationships/hyperlink" Target="http://www.saaop.org/AccessPage.html"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www.saaop.org/AccessPage.html"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84348C-4FFA-4774-9F09-6DFBD7B39E79}" type="doc">
      <dgm:prSet loTypeId="urn:microsoft.com/office/officeart/2005/8/layout/hChevron3" loCatId="process" qsTypeId="urn:microsoft.com/office/officeart/2005/8/quickstyle/simple1" qsCatId="simple" csTypeId="urn:microsoft.com/office/officeart/2005/8/colors/accent2_2" csCatId="accent2" phldr="1"/>
      <dgm:spPr/>
    </dgm:pt>
    <dgm:pt modelId="{857004E7-4474-4395-BC0D-32E42487206C}">
      <dgm:prSet phldrT="[Text]" custT="1"/>
      <dgm:spPr/>
      <dgm:t>
        <a:bodyPr/>
        <a:lstStyle/>
        <a:p>
          <a:r>
            <a:rPr lang="en-US" sz="1100" b="0" dirty="0" err="1">
              <a:solidFill>
                <a:schemeClr val="bg1"/>
              </a:solidFill>
            </a:rPr>
            <a:t>steatohepatitis</a:t>
          </a:r>
          <a:endParaRPr lang="en-US" sz="1100" b="0" dirty="0">
            <a:solidFill>
              <a:schemeClr val="bg1"/>
            </a:solidFill>
          </a:endParaRPr>
        </a:p>
      </dgm:t>
    </dgm:pt>
    <dgm:pt modelId="{411FEDC8-1E86-47D5-B371-754990154035}" type="parTrans" cxnId="{E6F427A6-5BF1-41B2-BCAC-92A8DF89C55E}">
      <dgm:prSet/>
      <dgm:spPr/>
      <dgm:t>
        <a:bodyPr/>
        <a:lstStyle/>
        <a:p>
          <a:endParaRPr lang="en-US" sz="1100"/>
        </a:p>
      </dgm:t>
    </dgm:pt>
    <dgm:pt modelId="{5E2CA114-C2F2-4624-AC5F-CDE6959D2EDC}" type="sibTrans" cxnId="{E6F427A6-5BF1-41B2-BCAC-92A8DF89C55E}">
      <dgm:prSet/>
      <dgm:spPr/>
      <dgm:t>
        <a:bodyPr/>
        <a:lstStyle/>
        <a:p>
          <a:endParaRPr lang="en-US" sz="1100"/>
        </a:p>
      </dgm:t>
    </dgm:pt>
    <dgm:pt modelId="{3908615E-6666-4A94-9FCD-BB41EB0F2813}">
      <dgm:prSet phldrT="[Text]" custT="1"/>
      <dgm:spPr/>
      <dgm:t>
        <a:bodyPr/>
        <a:lstStyle/>
        <a:p>
          <a:r>
            <a:rPr lang="en-US" sz="1200" b="0" dirty="0">
              <a:solidFill>
                <a:schemeClr val="bg1"/>
              </a:solidFill>
            </a:rPr>
            <a:t>Fibrosis</a:t>
          </a:r>
        </a:p>
      </dgm:t>
    </dgm:pt>
    <dgm:pt modelId="{DB646F18-5B9C-4A2F-8514-52774169D8FC}" type="parTrans" cxnId="{D8812471-59F4-4640-B41D-DBD95CC5CC42}">
      <dgm:prSet/>
      <dgm:spPr/>
      <dgm:t>
        <a:bodyPr/>
        <a:lstStyle/>
        <a:p>
          <a:endParaRPr lang="en-US" sz="1100"/>
        </a:p>
      </dgm:t>
    </dgm:pt>
    <dgm:pt modelId="{9BD26F17-EB4E-42ED-AF23-D7A570EB75EA}" type="sibTrans" cxnId="{D8812471-59F4-4640-B41D-DBD95CC5CC42}">
      <dgm:prSet/>
      <dgm:spPr/>
      <dgm:t>
        <a:bodyPr/>
        <a:lstStyle/>
        <a:p>
          <a:endParaRPr lang="en-US" sz="1100"/>
        </a:p>
      </dgm:t>
    </dgm:pt>
    <dgm:pt modelId="{4FA9E7A5-7877-4F36-8076-25EC9ED8B182}">
      <dgm:prSet phldrT="[Text]" custT="1"/>
      <dgm:spPr/>
      <dgm:t>
        <a:bodyPr/>
        <a:lstStyle/>
        <a:p>
          <a:r>
            <a:rPr lang="en-US" sz="1200" b="0" dirty="0">
              <a:solidFill>
                <a:schemeClr val="bg1"/>
              </a:solidFill>
            </a:rPr>
            <a:t>Cirrhosis</a:t>
          </a:r>
        </a:p>
      </dgm:t>
    </dgm:pt>
    <dgm:pt modelId="{24FEE4B6-071E-45B7-988F-42D41E721902}" type="parTrans" cxnId="{B1A25FF7-21E7-4265-9976-4830EC880387}">
      <dgm:prSet/>
      <dgm:spPr/>
      <dgm:t>
        <a:bodyPr/>
        <a:lstStyle/>
        <a:p>
          <a:endParaRPr lang="en-US" sz="1100"/>
        </a:p>
      </dgm:t>
    </dgm:pt>
    <dgm:pt modelId="{5F7C92CC-3167-461C-839E-F84FDE699845}" type="sibTrans" cxnId="{B1A25FF7-21E7-4265-9976-4830EC880387}">
      <dgm:prSet/>
      <dgm:spPr/>
      <dgm:t>
        <a:bodyPr/>
        <a:lstStyle/>
        <a:p>
          <a:endParaRPr lang="en-US" sz="1100"/>
        </a:p>
      </dgm:t>
    </dgm:pt>
    <dgm:pt modelId="{8CF234E3-9C46-4CC9-A17A-B3B8BF5FFD97}">
      <dgm:prSet phldrT="[Text]" custT="1"/>
      <dgm:spPr/>
      <dgm:t>
        <a:bodyPr/>
        <a:lstStyle/>
        <a:p>
          <a:r>
            <a:rPr lang="en-US" sz="1100" b="0" dirty="0" err="1">
              <a:solidFill>
                <a:schemeClr val="bg1"/>
              </a:solidFill>
            </a:rPr>
            <a:t>Hepatocellular</a:t>
          </a:r>
          <a:r>
            <a:rPr lang="en-US" sz="1100" b="0" dirty="0">
              <a:solidFill>
                <a:schemeClr val="bg1"/>
              </a:solidFill>
            </a:rPr>
            <a:t> Carcinoma </a:t>
          </a:r>
        </a:p>
      </dgm:t>
    </dgm:pt>
    <dgm:pt modelId="{7729B0AF-BF4B-4BF6-A8C2-AB109D3CFC72}" type="parTrans" cxnId="{F7CDBDC1-8F13-4689-A328-E14A58C56510}">
      <dgm:prSet/>
      <dgm:spPr/>
      <dgm:t>
        <a:bodyPr/>
        <a:lstStyle/>
        <a:p>
          <a:endParaRPr lang="en-US" sz="1100"/>
        </a:p>
      </dgm:t>
    </dgm:pt>
    <dgm:pt modelId="{52E6C157-B4F3-4161-92A5-E68F65EDEDEC}" type="sibTrans" cxnId="{F7CDBDC1-8F13-4689-A328-E14A58C56510}">
      <dgm:prSet/>
      <dgm:spPr/>
      <dgm:t>
        <a:bodyPr/>
        <a:lstStyle/>
        <a:p>
          <a:endParaRPr lang="en-US" sz="1100"/>
        </a:p>
      </dgm:t>
    </dgm:pt>
    <dgm:pt modelId="{90858B77-426B-4E77-BE8C-1C971F8C258A}">
      <dgm:prSet phldrT="[Text]" custT="1"/>
      <dgm:spPr/>
      <dgm:t>
        <a:bodyPr/>
        <a:lstStyle/>
        <a:p>
          <a:r>
            <a:rPr lang="en-US" sz="1200" b="0" dirty="0" err="1">
              <a:solidFill>
                <a:schemeClr val="bg1"/>
              </a:solidFill>
            </a:rPr>
            <a:t>Steatosis</a:t>
          </a:r>
          <a:endParaRPr lang="en-US" sz="1200" b="0" dirty="0">
            <a:solidFill>
              <a:schemeClr val="bg1"/>
            </a:solidFill>
          </a:endParaRPr>
        </a:p>
      </dgm:t>
    </dgm:pt>
    <dgm:pt modelId="{8E42A6B4-B163-42AC-A082-565DE84390CF}" type="parTrans" cxnId="{D72C4E88-9232-4189-AAD1-893ACE333601}">
      <dgm:prSet/>
      <dgm:spPr/>
      <dgm:t>
        <a:bodyPr/>
        <a:lstStyle/>
        <a:p>
          <a:endParaRPr lang="en-US" sz="1100"/>
        </a:p>
      </dgm:t>
    </dgm:pt>
    <dgm:pt modelId="{2ACD4EE9-1FAF-428A-890B-337D3A286DF9}" type="sibTrans" cxnId="{D72C4E88-9232-4189-AAD1-893ACE333601}">
      <dgm:prSet/>
      <dgm:spPr/>
      <dgm:t>
        <a:bodyPr/>
        <a:lstStyle/>
        <a:p>
          <a:endParaRPr lang="en-US" sz="1100"/>
        </a:p>
      </dgm:t>
    </dgm:pt>
    <dgm:pt modelId="{6A531D07-E48D-4BFC-AD66-8FB34AFC729B}">
      <dgm:prSet phldrT="[Text]" custT="1"/>
      <dgm:spPr>
        <a:noFill/>
        <a:ln>
          <a:solidFill>
            <a:schemeClr val="tx1"/>
          </a:solidFill>
        </a:ln>
      </dgm:spPr>
      <dgm:t>
        <a:bodyPr/>
        <a:lstStyle/>
        <a:p>
          <a:r>
            <a:rPr lang="en-US" sz="1100" dirty="0">
              <a:solidFill>
                <a:schemeClr val="tx1"/>
              </a:solidFill>
            </a:rPr>
            <a:t>…</a:t>
          </a:r>
        </a:p>
      </dgm:t>
    </dgm:pt>
    <dgm:pt modelId="{84388C71-FF0C-46B8-B84B-AC6A2DC62230}" type="parTrans" cxnId="{2D5A4040-AD29-4C52-87D9-CDE809154FF5}">
      <dgm:prSet/>
      <dgm:spPr/>
      <dgm:t>
        <a:bodyPr/>
        <a:lstStyle/>
        <a:p>
          <a:endParaRPr lang="en-US" sz="1100"/>
        </a:p>
      </dgm:t>
    </dgm:pt>
    <dgm:pt modelId="{5AD76DC3-20AA-4F89-9D7D-5B36A78831AE}" type="sibTrans" cxnId="{2D5A4040-AD29-4C52-87D9-CDE809154FF5}">
      <dgm:prSet/>
      <dgm:spPr/>
      <dgm:t>
        <a:bodyPr/>
        <a:lstStyle/>
        <a:p>
          <a:endParaRPr lang="en-US" sz="1100"/>
        </a:p>
      </dgm:t>
    </dgm:pt>
    <dgm:pt modelId="{11488792-36C8-40F1-B2BA-7E7345D42307}">
      <dgm:prSet phldrT="[Text]" custT="1"/>
      <dgm:spPr>
        <a:noFill/>
        <a:ln>
          <a:solidFill>
            <a:schemeClr val="tx1"/>
          </a:solidFill>
        </a:ln>
      </dgm:spPr>
      <dgm:t>
        <a:bodyPr/>
        <a:lstStyle/>
        <a:p>
          <a:r>
            <a:rPr lang="en-US" sz="1100" dirty="0">
              <a:solidFill>
                <a:schemeClr val="tx1"/>
              </a:solidFill>
            </a:rPr>
            <a:t>LXR Activation </a:t>
          </a:r>
        </a:p>
      </dgm:t>
    </dgm:pt>
    <dgm:pt modelId="{9C7047A5-082C-482B-AF5B-F369EAEF76B9}" type="parTrans" cxnId="{E13185C0-1FB7-4C29-87CF-3C8BA1C93FE9}">
      <dgm:prSet/>
      <dgm:spPr/>
      <dgm:t>
        <a:bodyPr/>
        <a:lstStyle/>
        <a:p>
          <a:endParaRPr lang="en-US" sz="1100"/>
        </a:p>
      </dgm:t>
    </dgm:pt>
    <dgm:pt modelId="{6D55C25E-D00E-4026-8FF5-EDDEC8CB6CDD}" type="sibTrans" cxnId="{E13185C0-1FB7-4C29-87CF-3C8BA1C93FE9}">
      <dgm:prSet/>
      <dgm:spPr/>
      <dgm:t>
        <a:bodyPr/>
        <a:lstStyle/>
        <a:p>
          <a:endParaRPr lang="en-US" sz="1100"/>
        </a:p>
      </dgm:t>
    </dgm:pt>
    <dgm:pt modelId="{CAC9B1B5-54F4-4516-8281-D4057C0B2249}">
      <dgm:prSet phldrT="[Text]" custT="1"/>
      <dgm:spPr>
        <a:noFill/>
        <a:ln>
          <a:solidFill>
            <a:schemeClr val="tx1"/>
          </a:solidFill>
        </a:ln>
      </dgm:spPr>
      <dgm:t>
        <a:bodyPr/>
        <a:lstStyle/>
        <a:p>
          <a:r>
            <a:rPr lang="en-US" sz="1100" dirty="0">
              <a:solidFill>
                <a:schemeClr val="tx1"/>
              </a:solidFill>
            </a:rPr>
            <a:t>…</a:t>
          </a:r>
        </a:p>
      </dgm:t>
    </dgm:pt>
    <dgm:pt modelId="{6BCD38F2-A3C8-4474-BECC-690242B4E5F1}" type="parTrans" cxnId="{99DF7397-3AAA-4A46-A73C-E6796474777D}">
      <dgm:prSet/>
      <dgm:spPr/>
      <dgm:t>
        <a:bodyPr/>
        <a:lstStyle/>
        <a:p>
          <a:endParaRPr lang="en-US"/>
        </a:p>
      </dgm:t>
    </dgm:pt>
    <dgm:pt modelId="{2E148456-972A-44F8-B358-1CBE33D21635}" type="sibTrans" cxnId="{99DF7397-3AAA-4A46-A73C-E6796474777D}">
      <dgm:prSet/>
      <dgm:spPr/>
      <dgm:t>
        <a:bodyPr/>
        <a:lstStyle/>
        <a:p>
          <a:endParaRPr lang="en-US"/>
        </a:p>
      </dgm:t>
    </dgm:pt>
    <dgm:pt modelId="{F369AB68-A8FF-4F31-87BB-7E703801F784}" type="pres">
      <dgm:prSet presAssocID="{6684348C-4FFA-4774-9F09-6DFBD7B39E79}" presName="Name0" presStyleCnt="0">
        <dgm:presLayoutVars>
          <dgm:dir/>
          <dgm:resizeHandles val="exact"/>
        </dgm:presLayoutVars>
      </dgm:prSet>
      <dgm:spPr/>
    </dgm:pt>
    <dgm:pt modelId="{86CD6DDD-25B0-4672-9D92-5C04E032A70B}" type="pres">
      <dgm:prSet presAssocID="{11488792-36C8-40F1-B2BA-7E7345D42307}" presName="parTxOnly" presStyleLbl="node1" presStyleIdx="0" presStyleCnt="8">
        <dgm:presLayoutVars>
          <dgm:bulletEnabled val="1"/>
        </dgm:presLayoutVars>
      </dgm:prSet>
      <dgm:spPr/>
      <dgm:t>
        <a:bodyPr/>
        <a:lstStyle/>
        <a:p>
          <a:endParaRPr lang="en-US"/>
        </a:p>
      </dgm:t>
    </dgm:pt>
    <dgm:pt modelId="{523E057F-ADCE-422E-880D-4170C76ADEBB}" type="pres">
      <dgm:prSet presAssocID="{6D55C25E-D00E-4026-8FF5-EDDEC8CB6CDD}" presName="parSpace" presStyleCnt="0"/>
      <dgm:spPr/>
    </dgm:pt>
    <dgm:pt modelId="{0544047F-CADD-4056-B0DD-91A3A3BFEFF7}" type="pres">
      <dgm:prSet presAssocID="{CAC9B1B5-54F4-4516-8281-D4057C0B2249}" presName="parTxOnly" presStyleLbl="node1" presStyleIdx="1" presStyleCnt="8">
        <dgm:presLayoutVars>
          <dgm:bulletEnabled val="1"/>
        </dgm:presLayoutVars>
      </dgm:prSet>
      <dgm:spPr/>
      <dgm:t>
        <a:bodyPr/>
        <a:lstStyle/>
        <a:p>
          <a:endParaRPr lang="en-US"/>
        </a:p>
      </dgm:t>
    </dgm:pt>
    <dgm:pt modelId="{B3C31155-7AD5-476C-9D46-14601F1D7DCC}" type="pres">
      <dgm:prSet presAssocID="{2E148456-972A-44F8-B358-1CBE33D21635}" presName="parSpace" presStyleCnt="0"/>
      <dgm:spPr/>
    </dgm:pt>
    <dgm:pt modelId="{52BD0724-03E9-4F5D-9B45-D189BDF99BFC}" type="pres">
      <dgm:prSet presAssocID="{6A531D07-E48D-4BFC-AD66-8FB34AFC729B}" presName="parTxOnly" presStyleLbl="node1" presStyleIdx="2" presStyleCnt="8">
        <dgm:presLayoutVars>
          <dgm:bulletEnabled val="1"/>
        </dgm:presLayoutVars>
      </dgm:prSet>
      <dgm:spPr/>
      <dgm:t>
        <a:bodyPr/>
        <a:lstStyle/>
        <a:p>
          <a:endParaRPr lang="en-US"/>
        </a:p>
      </dgm:t>
    </dgm:pt>
    <dgm:pt modelId="{B63E69C0-8397-4C22-9739-2A126E0848D1}" type="pres">
      <dgm:prSet presAssocID="{5AD76DC3-20AA-4F89-9D7D-5B36A78831AE}" presName="parSpace" presStyleCnt="0"/>
      <dgm:spPr/>
    </dgm:pt>
    <dgm:pt modelId="{FA3C622A-05DA-48A3-8FDB-C3026B6DE881}" type="pres">
      <dgm:prSet presAssocID="{90858B77-426B-4E77-BE8C-1C971F8C258A}" presName="parTxOnly" presStyleLbl="node1" presStyleIdx="3" presStyleCnt="8">
        <dgm:presLayoutVars>
          <dgm:bulletEnabled val="1"/>
        </dgm:presLayoutVars>
      </dgm:prSet>
      <dgm:spPr/>
      <dgm:t>
        <a:bodyPr/>
        <a:lstStyle/>
        <a:p>
          <a:endParaRPr lang="en-US"/>
        </a:p>
      </dgm:t>
    </dgm:pt>
    <dgm:pt modelId="{C6ADE0CF-796D-43F0-BCF3-E57BC17FD494}" type="pres">
      <dgm:prSet presAssocID="{2ACD4EE9-1FAF-428A-890B-337D3A286DF9}" presName="parSpace" presStyleCnt="0"/>
      <dgm:spPr/>
    </dgm:pt>
    <dgm:pt modelId="{BDC5D093-ABD3-47CA-9EF9-B79DD2AF5C9D}" type="pres">
      <dgm:prSet presAssocID="{857004E7-4474-4395-BC0D-32E42487206C}" presName="parTxOnly" presStyleLbl="node1" presStyleIdx="4" presStyleCnt="8">
        <dgm:presLayoutVars>
          <dgm:bulletEnabled val="1"/>
        </dgm:presLayoutVars>
      </dgm:prSet>
      <dgm:spPr/>
      <dgm:t>
        <a:bodyPr/>
        <a:lstStyle/>
        <a:p>
          <a:endParaRPr lang="en-US"/>
        </a:p>
      </dgm:t>
    </dgm:pt>
    <dgm:pt modelId="{D9E1C714-11E4-4351-9D7D-80159D84C997}" type="pres">
      <dgm:prSet presAssocID="{5E2CA114-C2F2-4624-AC5F-CDE6959D2EDC}" presName="parSpace" presStyleCnt="0"/>
      <dgm:spPr/>
    </dgm:pt>
    <dgm:pt modelId="{FFF885E2-310F-4C5B-BFF5-B0EE49FD98BA}" type="pres">
      <dgm:prSet presAssocID="{3908615E-6666-4A94-9FCD-BB41EB0F2813}" presName="parTxOnly" presStyleLbl="node1" presStyleIdx="5" presStyleCnt="8">
        <dgm:presLayoutVars>
          <dgm:bulletEnabled val="1"/>
        </dgm:presLayoutVars>
      </dgm:prSet>
      <dgm:spPr/>
      <dgm:t>
        <a:bodyPr/>
        <a:lstStyle/>
        <a:p>
          <a:endParaRPr lang="en-US"/>
        </a:p>
      </dgm:t>
    </dgm:pt>
    <dgm:pt modelId="{8D34486A-4D4C-46A3-9D58-FFAAB7C007DE}" type="pres">
      <dgm:prSet presAssocID="{9BD26F17-EB4E-42ED-AF23-D7A570EB75EA}" presName="parSpace" presStyleCnt="0"/>
      <dgm:spPr/>
    </dgm:pt>
    <dgm:pt modelId="{B392FA3B-F661-4853-BAEF-E542050A6796}" type="pres">
      <dgm:prSet presAssocID="{4FA9E7A5-7877-4F36-8076-25EC9ED8B182}" presName="parTxOnly" presStyleLbl="node1" presStyleIdx="6" presStyleCnt="8">
        <dgm:presLayoutVars>
          <dgm:bulletEnabled val="1"/>
        </dgm:presLayoutVars>
      </dgm:prSet>
      <dgm:spPr/>
      <dgm:t>
        <a:bodyPr/>
        <a:lstStyle/>
        <a:p>
          <a:endParaRPr lang="en-US"/>
        </a:p>
      </dgm:t>
    </dgm:pt>
    <dgm:pt modelId="{232F0633-5135-44F2-AA1F-2E4DA0DC9FC4}" type="pres">
      <dgm:prSet presAssocID="{5F7C92CC-3167-461C-839E-F84FDE699845}" presName="parSpace" presStyleCnt="0"/>
      <dgm:spPr/>
    </dgm:pt>
    <dgm:pt modelId="{416B97E1-7D2B-49F3-B445-1A30A441762B}" type="pres">
      <dgm:prSet presAssocID="{8CF234E3-9C46-4CC9-A17A-B3B8BF5FFD97}" presName="parTxOnly" presStyleLbl="node1" presStyleIdx="7" presStyleCnt="8">
        <dgm:presLayoutVars>
          <dgm:bulletEnabled val="1"/>
        </dgm:presLayoutVars>
      </dgm:prSet>
      <dgm:spPr/>
      <dgm:t>
        <a:bodyPr/>
        <a:lstStyle/>
        <a:p>
          <a:endParaRPr lang="en-US"/>
        </a:p>
      </dgm:t>
    </dgm:pt>
  </dgm:ptLst>
  <dgm:cxnLst>
    <dgm:cxn modelId="{8EECA96F-E642-4A4A-8212-E022C01A0658}" type="presOf" srcId="{857004E7-4474-4395-BC0D-32E42487206C}" destId="{BDC5D093-ABD3-47CA-9EF9-B79DD2AF5C9D}" srcOrd="0" destOrd="0" presId="urn:microsoft.com/office/officeart/2005/8/layout/hChevron3"/>
    <dgm:cxn modelId="{4B9ABD76-DFB8-4118-9219-8BFC4819B3CD}" type="presOf" srcId="{3908615E-6666-4A94-9FCD-BB41EB0F2813}" destId="{FFF885E2-310F-4C5B-BFF5-B0EE49FD98BA}" srcOrd="0" destOrd="0" presId="urn:microsoft.com/office/officeart/2005/8/layout/hChevron3"/>
    <dgm:cxn modelId="{B6B30BB2-8895-4DB7-A725-84F5FF66A66B}" type="presOf" srcId="{4FA9E7A5-7877-4F36-8076-25EC9ED8B182}" destId="{B392FA3B-F661-4853-BAEF-E542050A6796}" srcOrd="0" destOrd="0" presId="urn:microsoft.com/office/officeart/2005/8/layout/hChevron3"/>
    <dgm:cxn modelId="{99DF7397-3AAA-4A46-A73C-E6796474777D}" srcId="{6684348C-4FFA-4774-9F09-6DFBD7B39E79}" destId="{CAC9B1B5-54F4-4516-8281-D4057C0B2249}" srcOrd="1" destOrd="0" parTransId="{6BCD38F2-A3C8-4474-BECC-690242B4E5F1}" sibTransId="{2E148456-972A-44F8-B358-1CBE33D21635}"/>
    <dgm:cxn modelId="{B1A25FF7-21E7-4265-9976-4830EC880387}" srcId="{6684348C-4FFA-4774-9F09-6DFBD7B39E79}" destId="{4FA9E7A5-7877-4F36-8076-25EC9ED8B182}" srcOrd="6" destOrd="0" parTransId="{24FEE4B6-071E-45B7-988F-42D41E721902}" sibTransId="{5F7C92CC-3167-461C-839E-F84FDE699845}"/>
    <dgm:cxn modelId="{2D5A4040-AD29-4C52-87D9-CDE809154FF5}" srcId="{6684348C-4FFA-4774-9F09-6DFBD7B39E79}" destId="{6A531D07-E48D-4BFC-AD66-8FB34AFC729B}" srcOrd="2" destOrd="0" parTransId="{84388C71-FF0C-46B8-B84B-AC6A2DC62230}" sibTransId="{5AD76DC3-20AA-4F89-9D7D-5B36A78831AE}"/>
    <dgm:cxn modelId="{9B3095FA-8D85-438E-88FD-28E619B6C423}" type="presOf" srcId="{6684348C-4FFA-4774-9F09-6DFBD7B39E79}" destId="{F369AB68-A8FF-4F31-87BB-7E703801F784}" srcOrd="0" destOrd="0" presId="urn:microsoft.com/office/officeart/2005/8/layout/hChevron3"/>
    <dgm:cxn modelId="{EFBC8F31-D547-497B-8E15-640AA575BAA6}" type="presOf" srcId="{6A531D07-E48D-4BFC-AD66-8FB34AFC729B}" destId="{52BD0724-03E9-4F5D-9B45-D189BDF99BFC}" srcOrd="0" destOrd="0" presId="urn:microsoft.com/office/officeart/2005/8/layout/hChevron3"/>
    <dgm:cxn modelId="{D72C4E88-9232-4189-AAD1-893ACE333601}" srcId="{6684348C-4FFA-4774-9F09-6DFBD7B39E79}" destId="{90858B77-426B-4E77-BE8C-1C971F8C258A}" srcOrd="3" destOrd="0" parTransId="{8E42A6B4-B163-42AC-A082-565DE84390CF}" sibTransId="{2ACD4EE9-1FAF-428A-890B-337D3A286DF9}"/>
    <dgm:cxn modelId="{AD3C9E6F-60F6-4803-BEBD-942CEFF6D505}" type="presOf" srcId="{11488792-36C8-40F1-B2BA-7E7345D42307}" destId="{86CD6DDD-25B0-4672-9D92-5C04E032A70B}" srcOrd="0" destOrd="0" presId="urn:microsoft.com/office/officeart/2005/8/layout/hChevron3"/>
    <dgm:cxn modelId="{FD9E0D20-197E-4D43-B4D5-5A8A9F43CE8C}" type="presOf" srcId="{90858B77-426B-4E77-BE8C-1C971F8C258A}" destId="{FA3C622A-05DA-48A3-8FDB-C3026B6DE881}" srcOrd="0" destOrd="0" presId="urn:microsoft.com/office/officeart/2005/8/layout/hChevron3"/>
    <dgm:cxn modelId="{D8812471-59F4-4640-B41D-DBD95CC5CC42}" srcId="{6684348C-4FFA-4774-9F09-6DFBD7B39E79}" destId="{3908615E-6666-4A94-9FCD-BB41EB0F2813}" srcOrd="5" destOrd="0" parTransId="{DB646F18-5B9C-4A2F-8514-52774169D8FC}" sibTransId="{9BD26F17-EB4E-42ED-AF23-D7A570EB75EA}"/>
    <dgm:cxn modelId="{F7CDBDC1-8F13-4689-A328-E14A58C56510}" srcId="{6684348C-4FFA-4774-9F09-6DFBD7B39E79}" destId="{8CF234E3-9C46-4CC9-A17A-B3B8BF5FFD97}" srcOrd="7" destOrd="0" parTransId="{7729B0AF-BF4B-4BF6-A8C2-AB109D3CFC72}" sibTransId="{52E6C157-B4F3-4161-92A5-E68F65EDEDEC}"/>
    <dgm:cxn modelId="{969DBCA8-1962-4097-8F0A-5F666805663E}" type="presOf" srcId="{8CF234E3-9C46-4CC9-A17A-B3B8BF5FFD97}" destId="{416B97E1-7D2B-49F3-B445-1A30A441762B}" srcOrd="0" destOrd="0" presId="urn:microsoft.com/office/officeart/2005/8/layout/hChevron3"/>
    <dgm:cxn modelId="{9A04E423-507A-4A31-8176-B372575000BA}" type="presOf" srcId="{CAC9B1B5-54F4-4516-8281-D4057C0B2249}" destId="{0544047F-CADD-4056-B0DD-91A3A3BFEFF7}" srcOrd="0" destOrd="0" presId="urn:microsoft.com/office/officeart/2005/8/layout/hChevron3"/>
    <dgm:cxn modelId="{E6F427A6-5BF1-41B2-BCAC-92A8DF89C55E}" srcId="{6684348C-4FFA-4774-9F09-6DFBD7B39E79}" destId="{857004E7-4474-4395-BC0D-32E42487206C}" srcOrd="4" destOrd="0" parTransId="{411FEDC8-1E86-47D5-B371-754990154035}" sibTransId="{5E2CA114-C2F2-4624-AC5F-CDE6959D2EDC}"/>
    <dgm:cxn modelId="{E13185C0-1FB7-4C29-87CF-3C8BA1C93FE9}" srcId="{6684348C-4FFA-4774-9F09-6DFBD7B39E79}" destId="{11488792-36C8-40F1-B2BA-7E7345D42307}" srcOrd="0" destOrd="0" parTransId="{9C7047A5-082C-482B-AF5B-F369EAEF76B9}" sibTransId="{6D55C25E-D00E-4026-8FF5-EDDEC8CB6CDD}"/>
    <dgm:cxn modelId="{1C9FEEC2-D9D6-4982-A940-6FFC638B3A44}" type="presParOf" srcId="{F369AB68-A8FF-4F31-87BB-7E703801F784}" destId="{86CD6DDD-25B0-4672-9D92-5C04E032A70B}" srcOrd="0" destOrd="0" presId="urn:microsoft.com/office/officeart/2005/8/layout/hChevron3"/>
    <dgm:cxn modelId="{44ADEFAF-6C05-4F14-AB37-1E52BAC961AA}" type="presParOf" srcId="{F369AB68-A8FF-4F31-87BB-7E703801F784}" destId="{523E057F-ADCE-422E-880D-4170C76ADEBB}" srcOrd="1" destOrd="0" presId="urn:microsoft.com/office/officeart/2005/8/layout/hChevron3"/>
    <dgm:cxn modelId="{FA30090A-B2F5-45C4-9AA5-0800EF5D2BD0}" type="presParOf" srcId="{F369AB68-A8FF-4F31-87BB-7E703801F784}" destId="{0544047F-CADD-4056-B0DD-91A3A3BFEFF7}" srcOrd="2" destOrd="0" presId="urn:microsoft.com/office/officeart/2005/8/layout/hChevron3"/>
    <dgm:cxn modelId="{8012FBFB-8B97-46A1-9AE4-25CBC37BD8CA}" type="presParOf" srcId="{F369AB68-A8FF-4F31-87BB-7E703801F784}" destId="{B3C31155-7AD5-476C-9D46-14601F1D7DCC}" srcOrd="3" destOrd="0" presId="urn:microsoft.com/office/officeart/2005/8/layout/hChevron3"/>
    <dgm:cxn modelId="{9A0DB905-F30E-4227-A276-1A359E5585E3}" type="presParOf" srcId="{F369AB68-A8FF-4F31-87BB-7E703801F784}" destId="{52BD0724-03E9-4F5D-9B45-D189BDF99BFC}" srcOrd="4" destOrd="0" presId="urn:microsoft.com/office/officeart/2005/8/layout/hChevron3"/>
    <dgm:cxn modelId="{4E1D42AD-196F-4981-B513-88C8EB0245EF}" type="presParOf" srcId="{F369AB68-A8FF-4F31-87BB-7E703801F784}" destId="{B63E69C0-8397-4C22-9739-2A126E0848D1}" srcOrd="5" destOrd="0" presId="urn:microsoft.com/office/officeart/2005/8/layout/hChevron3"/>
    <dgm:cxn modelId="{D8C899C3-2543-4D4E-BC46-9B86977EAC32}" type="presParOf" srcId="{F369AB68-A8FF-4F31-87BB-7E703801F784}" destId="{FA3C622A-05DA-48A3-8FDB-C3026B6DE881}" srcOrd="6" destOrd="0" presId="urn:microsoft.com/office/officeart/2005/8/layout/hChevron3"/>
    <dgm:cxn modelId="{936606F3-44C3-44B2-B230-6091F87AAECB}" type="presParOf" srcId="{F369AB68-A8FF-4F31-87BB-7E703801F784}" destId="{C6ADE0CF-796D-43F0-BCF3-E57BC17FD494}" srcOrd="7" destOrd="0" presId="urn:microsoft.com/office/officeart/2005/8/layout/hChevron3"/>
    <dgm:cxn modelId="{4D84AD16-C857-43EF-A7E6-94F0D361EF1D}" type="presParOf" srcId="{F369AB68-A8FF-4F31-87BB-7E703801F784}" destId="{BDC5D093-ABD3-47CA-9EF9-B79DD2AF5C9D}" srcOrd="8" destOrd="0" presId="urn:microsoft.com/office/officeart/2005/8/layout/hChevron3"/>
    <dgm:cxn modelId="{71D6C556-8522-404A-9766-3CCC2D903FD7}" type="presParOf" srcId="{F369AB68-A8FF-4F31-87BB-7E703801F784}" destId="{D9E1C714-11E4-4351-9D7D-80159D84C997}" srcOrd="9" destOrd="0" presId="urn:microsoft.com/office/officeart/2005/8/layout/hChevron3"/>
    <dgm:cxn modelId="{E6C109F2-E136-4F34-A7BF-A9BD0741BB70}" type="presParOf" srcId="{F369AB68-A8FF-4F31-87BB-7E703801F784}" destId="{FFF885E2-310F-4C5B-BFF5-B0EE49FD98BA}" srcOrd="10" destOrd="0" presId="urn:microsoft.com/office/officeart/2005/8/layout/hChevron3"/>
    <dgm:cxn modelId="{DE438DBF-CF1F-487B-A28B-D58C7112BF80}" type="presParOf" srcId="{F369AB68-A8FF-4F31-87BB-7E703801F784}" destId="{8D34486A-4D4C-46A3-9D58-FFAAB7C007DE}" srcOrd="11" destOrd="0" presId="urn:microsoft.com/office/officeart/2005/8/layout/hChevron3"/>
    <dgm:cxn modelId="{BEC24B85-29FF-4FBE-A294-F5746EF023E2}" type="presParOf" srcId="{F369AB68-A8FF-4F31-87BB-7E703801F784}" destId="{B392FA3B-F661-4853-BAEF-E542050A6796}" srcOrd="12" destOrd="0" presId="urn:microsoft.com/office/officeart/2005/8/layout/hChevron3"/>
    <dgm:cxn modelId="{7CCB0162-ACC4-4055-B83A-3FB8A059F673}" type="presParOf" srcId="{F369AB68-A8FF-4F31-87BB-7E703801F784}" destId="{232F0633-5135-44F2-AA1F-2E4DA0DC9FC4}" srcOrd="13" destOrd="0" presId="urn:microsoft.com/office/officeart/2005/8/layout/hChevron3"/>
    <dgm:cxn modelId="{909F3FC0-124B-4BBE-BB18-91B16D0EAC92}" type="presParOf" srcId="{F369AB68-A8FF-4F31-87BB-7E703801F784}" destId="{416B97E1-7D2B-49F3-B445-1A30A441762B}" srcOrd="1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84348C-4FFA-4774-9F09-6DFBD7B39E79}" type="doc">
      <dgm:prSet loTypeId="urn:microsoft.com/office/officeart/2005/8/layout/hChevron3" loCatId="process" qsTypeId="urn:microsoft.com/office/officeart/2005/8/quickstyle/simple1" qsCatId="simple" csTypeId="urn:microsoft.com/office/officeart/2005/8/colors/accent2_2" csCatId="accent2" phldr="1"/>
      <dgm:spPr/>
    </dgm:pt>
    <dgm:pt modelId="{857004E7-4474-4395-BC0D-32E42487206C}">
      <dgm:prSet phldrT="[Text]" custT="1"/>
      <dgm:spPr/>
      <dgm:t>
        <a:bodyPr/>
        <a:lstStyle/>
        <a:p>
          <a:r>
            <a:rPr lang="en-US" sz="1100" b="0" dirty="0" err="1">
              <a:solidFill>
                <a:schemeClr val="bg1"/>
              </a:solidFill>
            </a:rPr>
            <a:t>steatohepatitis</a:t>
          </a:r>
          <a:endParaRPr lang="en-US" sz="1100" b="0" dirty="0">
            <a:solidFill>
              <a:schemeClr val="bg1"/>
            </a:solidFill>
          </a:endParaRPr>
        </a:p>
      </dgm:t>
    </dgm:pt>
    <dgm:pt modelId="{411FEDC8-1E86-47D5-B371-754990154035}" type="parTrans" cxnId="{E6F427A6-5BF1-41B2-BCAC-92A8DF89C55E}">
      <dgm:prSet/>
      <dgm:spPr/>
      <dgm:t>
        <a:bodyPr/>
        <a:lstStyle/>
        <a:p>
          <a:endParaRPr lang="en-US" sz="1100"/>
        </a:p>
      </dgm:t>
    </dgm:pt>
    <dgm:pt modelId="{5E2CA114-C2F2-4624-AC5F-CDE6959D2EDC}" type="sibTrans" cxnId="{E6F427A6-5BF1-41B2-BCAC-92A8DF89C55E}">
      <dgm:prSet/>
      <dgm:spPr/>
      <dgm:t>
        <a:bodyPr/>
        <a:lstStyle/>
        <a:p>
          <a:endParaRPr lang="en-US" sz="1100"/>
        </a:p>
      </dgm:t>
    </dgm:pt>
    <dgm:pt modelId="{3908615E-6666-4A94-9FCD-BB41EB0F2813}">
      <dgm:prSet phldrT="[Text]" custT="1"/>
      <dgm:spPr/>
      <dgm:t>
        <a:bodyPr/>
        <a:lstStyle/>
        <a:p>
          <a:r>
            <a:rPr lang="en-US" sz="1200" b="0" dirty="0">
              <a:solidFill>
                <a:schemeClr val="bg1"/>
              </a:solidFill>
            </a:rPr>
            <a:t>Fibrosis</a:t>
          </a:r>
        </a:p>
      </dgm:t>
    </dgm:pt>
    <dgm:pt modelId="{DB646F18-5B9C-4A2F-8514-52774169D8FC}" type="parTrans" cxnId="{D8812471-59F4-4640-B41D-DBD95CC5CC42}">
      <dgm:prSet/>
      <dgm:spPr/>
      <dgm:t>
        <a:bodyPr/>
        <a:lstStyle/>
        <a:p>
          <a:endParaRPr lang="en-US" sz="1100"/>
        </a:p>
      </dgm:t>
    </dgm:pt>
    <dgm:pt modelId="{9BD26F17-EB4E-42ED-AF23-D7A570EB75EA}" type="sibTrans" cxnId="{D8812471-59F4-4640-B41D-DBD95CC5CC42}">
      <dgm:prSet/>
      <dgm:spPr/>
      <dgm:t>
        <a:bodyPr/>
        <a:lstStyle/>
        <a:p>
          <a:endParaRPr lang="en-US" sz="1100"/>
        </a:p>
      </dgm:t>
    </dgm:pt>
    <dgm:pt modelId="{4FA9E7A5-7877-4F36-8076-25EC9ED8B182}">
      <dgm:prSet phldrT="[Text]" custT="1"/>
      <dgm:spPr/>
      <dgm:t>
        <a:bodyPr/>
        <a:lstStyle/>
        <a:p>
          <a:r>
            <a:rPr lang="en-US" sz="1200" b="0" dirty="0">
              <a:solidFill>
                <a:schemeClr val="bg1"/>
              </a:solidFill>
            </a:rPr>
            <a:t>Cirrhosis</a:t>
          </a:r>
        </a:p>
      </dgm:t>
    </dgm:pt>
    <dgm:pt modelId="{24FEE4B6-071E-45B7-988F-42D41E721902}" type="parTrans" cxnId="{B1A25FF7-21E7-4265-9976-4830EC880387}">
      <dgm:prSet/>
      <dgm:spPr/>
      <dgm:t>
        <a:bodyPr/>
        <a:lstStyle/>
        <a:p>
          <a:endParaRPr lang="en-US" sz="1100"/>
        </a:p>
      </dgm:t>
    </dgm:pt>
    <dgm:pt modelId="{5F7C92CC-3167-461C-839E-F84FDE699845}" type="sibTrans" cxnId="{B1A25FF7-21E7-4265-9976-4830EC880387}">
      <dgm:prSet/>
      <dgm:spPr/>
      <dgm:t>
        <a:bodyPr/>
        <a:lstStyle/>
        <a:p>
          <a:endParaRPr lang="en-US" sz="1100"/>
        </a:p>
      </dgm:t>
    </dgm:pt>
    <dgm:pt modelId="{8CF234E3-9C46-4CC9-A17A-B3B8BF5FFD97}">
      <dgm:prSet phldrT="[Text]" custT="1"/>
      <dgm:spPr/>
      <dgm:t>
        <a:bodyPr/>
        <a:lstStyle/>
        <a:p>
          <a:r>
            <a:rPr lang="en-US" sz="1100" b="0" dirty="0" err="1">
              <a:solidFill>
                <a:schemeClr val="bg1"/>
              </a:solidFill>
            </a:rPr>
            <a:t>Hepatocellular</a:t>
          </a:r>
          <a:r>
            <a:rPr lang="en-US" sz="1100" b="0" dirty="0">
              <a:solidFill>
                <a:schemeClr val="bg1"/>
              </a:solidFill>
            </a:rPr>
            <a:t> Carcinoma </a:t>
          </a:r>
        </a:p>
      </dgm:t>
    </dgm:pt>
    <dgm:pt modelId="{7729B0AF-BF4B-4BF6-A8C2-AB109D3CFC72}" type="parTrans" cxnId="{F7CDBDC1-8F13-4689-A328-E14A58C56510}">
      <dgm:prSet/>
      <dgm:spPr/>
      <dgm:t>
        <a:bodyPr/>
        <a:lstStyle/>
        <a:p>
          <a:endParaRPr lang="en-US" sz="1100"/>
        </a:p>
      </dgm:t>
    </dgm:pt>
    <dgm:pt modelId="{52E6C157-B4F3-4161-92A5-E68F65EDEDEC}" type="sibTrans" cxnId="{F7CDBDC1-8F13-4689-A328-E14A58C56510}">
      <dgm:prSet/>
      <dgm:spPr/>
      <dgm:t>
        <a:bodyPr/>
        <a:lstStyle/>
        <a:p>
          <a:endParaRPr lang="en-US" sz="1100"/>
        </a:p>
      </dgm:t>
    </dgm:pt>
    <dgm:pt modelId="{90858B77-426B-4E77-BE8C-1C971F8C258A}">
      <dgm:prSet phldrT="[Text]" custT="1"/>
      <dgm:spPr/>
      <dgm:t>
        <a:bodyPr/>
        <a:lstStyle/>
        <a:p>
          <a:r>
            <a:rPr lang="en-US" sz="1200" b="0" dirty="0" err="1">
              <a:solidFill>
                <a:schemeClr val="bg1"/>
              </a:solidFill>
            </a:rPr>
            <a:t>Steatosis</a:t>
          </a:r>
          <a:endParaRPr lang="en-US" sz="1200" b="0" dirty="0">
            <a:solidFill>
              <a:schemeClr val="bg1"/>
            </a:solidFill>
          </a:endParaRPr>
        </a:p>
      </dgm:t>
    </dgm:pt>
    <dgm:pt modelId="{8E42A6B4-B163-42AC-A082-565DE84390CF}" type="parTrans" cxnId="{D72C4E88-9232-4189-AAD1-893ACE333601}">
      <dgm:prSet/>
      <dgm:spPr/>
      <dgm:t>
        <a:bodyPr/>
        <a:lstStyle/>
        <a:p>
          <a:endParaRPr lang="en-US" sz="1100"/>
        </a:p>
      </dgm:t>
    </dgm:pt>
    <dgm:pt modelId="{2ACD4EE9-1FAF-428A-890B-337D3A286DF9}" type="sibTrans" cxnId="{D72C4E88-9232-4189-AAD1-893ACE333601}">
      <dgm:prSet/>
      <dgm:spPr/>
      <dgm:t>
        <a:bodyPr/>
        <a:lstStyle/>
        <a:p>
          <a:endParaRPr lang="en-US" sz="1100"/>
        </a:p>
      </dgm:t>
    </dgm:pt>
    <dgm:pt modelId="{6A531D07-E48D-4BFC-AD66-8FB34AFC729B}">
      <dgm:prSet phldrT="[Text]" custT="1"/>
      <dgm:spPr>
        <a:noFill/>
        <a:ln>
          <a:solidFill>
            <a:schemeClr val="tx1"/>
          </a:solidFill>
        </a:ln>
      </dgm:spPr>
      <dgm:t>
        <a:bodyPr/>
        <a:lstStyle/>
        <a:p>
          <a:r>
            <a:rPr lang="en-US" sz="1100" dirty="0">
              <a:solidFill>
                <a:schemeClr val="tx1"/>
              </a:solidFill>
            </a:rPr>
            <a:t>…</a:t>
          </a:r>
        </a:p>
      </dgm:t>
    </dgm:pt>
    <dgm:pt modelId="{84388C71-FF0C-46B8-B84B-AC6A2DC62230}" type="parTrans" cxnId="{2D5A4040-AD29-4C52-87D9-CDE809154FF5}">
      <dgm:prSet/>
      <dgm:spPr/>
      <dgm:t>
        <a:bodyPr/>
        <a:lstStyle/>
        <a:p>
          <a:endParaRPr lang="en-US" sz="1100"/>
        </a:p>
      </dgm:t>
    </dgm:pt>
    <dgm:pt modelId="{5AD76DC3-20AA-4F89-9D7D-5B36A78831AE}" type="sibTrans" cxnId="{2D5A4040-AD29-4C52-87D9-CDE809154FF5}">
      <dgm:prSet/>
      <dgm:spPr/>
      <dgm:t>
        <a:bodyPr/>
        <a:lstStyle/>
        <a:p>
          <a:endParaRPr lang="en-US" sz="1100"/>
        </a:p>
      </dgm:t>
    </dgm:pt>
    <dgm:pt modelId="{11488792-36C8-40F1-B2BA-7E7345D42307}">
      <dgm:prSet phldrT="[Text]" custT="1"/>
      <dgm:spPr>
        <a:noFill/>
        <a:ln>
          <a:solidFill>
            <a:schemeClr val="tx1"/>
          </a:solidFill>
        </a:ln>
      </dgm:spPr>
      <dgm:t>
        <a:bodyPr/>
        <a:lstStyle/>
        <a:p>
          <a:r>
            <a:rPr lang="en-US" sz="1100" dirty="0">
              <a:solidFill>
                <a:schemeClr val="tx1"/>
              </a:solidFill>
            </a:rPr>
            <a:t>LXR Activation </a:t>
          </a:r>
        </a:p>
      </dgm:t>
    </dgm:pt>
    <dgm:pt modelId="{9C7047A5-082C-482B-AF5B-F369EAEF76B9}" type="parTrans" cxnId="{E13185C0-1FB7-4C29-87CF-3C8BA1C93FE9}">
      <dgm:prSet/>
      <dgm:spPr/>
      <dgm:t>
        <a:bodyPr/>
        <a:lstStyle/>
        <a:p>
          <a:endParaRPr lang="en-US" sz="1100"/>
        </a:p>
      </dgm:t>
    </dgm:pt>
    <dgm:pt modelId="{6D55C25E-D00E-4026-8FF5-EDDEC8CB6CDD}" type="sibTrans" cxnId="{E13185C0-1FB7-4C29-87CF-3C8BA1C93FE9}">
      <dgm:prSet/>
      <dgm:spPr/>
      <dgm:t>
        <a:bodyPr/>
        <a:lstStyle/>
        <a:p>
          <a:endParaRPr lang="en-US" sz="1100"/>
        </a:p>
      </dgm:t>
    </dgm:pt>
    <dgm:pt modelId="{CAC9B1B5-54F4-4516-8281-D4057C0B2249}">
      <dgm:prSet phldrT="[Text]" custT="1"/>
      <dgm:spPr>
        <a:noFill/>
        <a:ln>
          <a:solidFill>
            <a:schemeClr val="tx1"/>
          </a:solidFill>
        </a:ln>
      </dgm:spPr>
      <dgm:t>
        <a:bodyPr/>
        <a:lstStyle/>
        <a:p>
          <a:r>
            <a:rPr lang="en-US" sz="1100" dirty="0">
              <a:solidFill>
                <a:schemeClr val="tx1"/>
              </a:solidFill>
            </a:rPr>
            <a:t>…</a:t>
          </a:r>
        </a:p>
      </dgm:t>
    </dgm:pt>
    <dgm:pt modelId="{6BCD38F2-A3C8-4474-BECC-690242B4E5F1}" type="parTrans" cxnId="{99DF7397-3AAA-4A46-A73C-E6796474777D}">
      <dgm:prSet/>
      <dgm:spPr/>
      <dgm:t>
        <a:bodyPr/>
        <a:lstStyle/>
        <a:p>
          <a:endParaRPr lang="en-US"/>
        </a:p>
      </dgm:t>
    </dgm:pt>
    <dgm:pt modelId="{2E148456-972A-44F8-B358-1CBE33D21635}" type="sibTrans" cxnId="{99DF7397-3AAA-4A46-A73C-E6796474777D}">
      <dgm:prSet/>
      <dgm:spPr/>
      <dgm:t>
        <a:bodyPr/>
        <a:lstStyle/>
        <a:p>
          <a:endParaRPr lang="en-US"/>
        </a:p>
      </dgm:t>
    </dgm:pt>
    <dgm:pt modelId="{F369AB68-A8FF-4F31-87BB-7E703801F784}" type="pres">
      <dgm:prSet presAssocID="{6684348C-4FFA-4774-9F09-6DFBD7B39E79}" presName="Name0" presStyleCnt="0">
        <dgm:presLayoutVars>
          <dgm:dir/>
          <dgm:resizeHandles val="exact"/>
        </dgm:presLayoutVars>
      </dgm:prSet>
      <dgm:spPr/>
    </dgm:pt>
    <dgm:pt modelId="{86CD6DDD-25B0-4672-9D92-5C04E032A70B}" type="pres">
      <dgm:prSet presAssocID="{11488792-36C8-40F1-B2BA-7E7345D42307}" presName="parTxOnly" presStyleLbl="node1" presStyleIdx="0" presStyleCnt="8">
        <dgm:presLayoutVars>
          <dgm:bulletEnabled val="1"/>
        </dgm:presLayoutVars>
      </dgm:prSet>
      <dgm:spPr/>
      <dgm:t>
        <a:bodyPr/>
        <a:lstStyle/>
        <a:p>
          <a:endParaRPr lang="en-US"/>
        </a:p>
      </dgm:t>
    </dgm:pt>
    <dgm:pt modelId="{523E057F-ADCE-422E-880D-4170C76ADEBB}" type="pres">
      <dgm:prSet presAssocID="{6D55C25E-D00E-4026-8FF5-EDDEC8CB6CDD}" presName="parSpace" presStyleCnt="0"/>
      <dgm:spPr/>
    </dgm:pt>
    <dgm:pt modelId="{0544047F-CADD-4056-B0DD-91A3A3BFEFF7}" type="pres">
      <dgm:prSet presAssocID="{CAC9B1B5-54F4-4516-8281-D4057C0B2249}" presName="parTxOnly" presStyleLbl="node1" presStyleIdx="1" presStyleCnt="8">
        <dgm:presLayoutVars>
          <dgm:bulletEnabled val="1"/>
        </dgm:presLayoutVars>
      </dgm:prSet>
      <dgm:spPr/>
      <dgm:t>
        <a:bodyPr/>
        <a:lstStyle/>
        <a:p>
          <a:endParaRPr lang="en-US"/>
        </a:p>
      </dgm:t>
    </dgm:pt>
    <dgm:pt modelId="{B3C31155-7AD5-476C-9D46-14601F1D7DCC}" type="pres">
      <dgm:prSet presAssocID="{2E148456-972A-44F8-B358-1CBE33D21635}" presName="parSpace" presStyleCnt="0"/>
      <dgm:spPr/>
    </dgm:pt>
    <dgm:pt modelId="{52BD0724-03E9-4F5D-9B45-D189BDF99BFC}" type="pres">
      <dgm:prSet presAssocID="{6A531D07-E48D-4BFC-AD66-8FB34AFC729B}" presName="parTxOnly" presStyleLbl="node1" presStyleIdx="2" presStyleCnt="8">
        <dgm:presLayoutVars>
          <dgm:bulletEnabled val="1"/>
        </dgm:presLayoutVars>
      </dgm:prSet>
      <dgm:spPr/>
      <dgm:t>
        <a:bodyPr/>
        <a:lstStyle/>
        <a:p>
          <a:endParaRPr lang="en-US"/>
        </a:p>
      </dgm:t>
    </dgm:pt>
    <dgm:pt modelId="{B63E69C0-8397-4C22-9739-2A126E0848D1}" type="pres">
      <dgm:prSet presAssocID="{5AD76DC3-20AA-4F89-9D7D-5B36A78831AE}" presName="parSpace" presStyleCnt="0"/>
      <dgm:spPr/>
    </dgm:pt>
    <dgm:pt modelId="{FA3C622A-05DA-48A3-8FDB-C3026B6DE881}" type="pres">
      <dgm:prSet presAssocID="{90858B77-426B-4E77-BE8C-1C971F8C258A}" presName="parTxOnly" presStyleLbl="node1" presStyleIdx="3" presStyleCnt="8">
        <dgm:presLayoutVars>
          <dgm:bulletEnabled val="1"/>
        </dgm:presLayoutVars>
      </dgm:prSet>
      <dgm:spPr/>
      <dgm:t>
        <a:bodyPr/>
        <a:lstStyle/>
        <a:p>
          <a:endParaRPr lang="en-US"/>
        </a:p>
      </dgm:t>
    </dgm:pt>
    <dgm:pt modelId="{C6ADE0CF-796D-43F0-BCF3-E57BC17FD494}" type="pres">
      <dgm:prSet presAssocID="{2ACD4EE9-1FAF-428A-890B-337D3A286DF9}" presName="parSpace" presStyleCnt="0"/>
      <dgm:spPr/>
    </dgm:pt>
    <dgm:pt modelId="{BDC5D093-ABD3-47CA-9EF9-B79DD2AF5C9D}" type="pres">
      <dgm:prSet presAssocID="{857004E7-4474-4395-BC0D-32E42487206C}" presName="parTxOnly" presStyleLbl="node1" presStyleIdx="4" presStyleCnt="8">
        <dgm:presLayoutVars>
          <dgm:bulletEnabled val="1"/>
        </dgm:presLayoutVars>
      </dgm:prSet>
      <dgm:spPr/>
      <dgm:t>
        <a:bodyPr/>
        <a:lstStyle/>
        <a:p>
          <a:endParaRPr lang="en-US"/>
        </a:p>
      </dgm:t>
    </dgm:pt>
    <dgm:pt modelId="{D9E1C714-11E4-4351-9D7D-80159D84C997}" type="pres">
      <dgm:prSet presAssocID="{5E2CA114-C2F2-4624-AC5F-CDE6959D2EDC}" presName="parSpace" presStyleCnt="0"/>
      <dgm:spPr/>
    </dgm:pt>
    <dgm:pt modelId="{FFF885E2-310F-4C5B-BFF5-B0EE49FD98BA}" type="pres">
      <dgm:prSet presAssocID="{3908615E-6666-4A94-9FCD-BB41EB0F2813}" presName="parTxOnly" presStyleLbl="node1" presStyleIdx="5" presStyleCnt="8">
        <dgm:presLayoutVars>
          <dgm:bulletEnabled val="1"/>
        </dgm:presLayoutVars>
      </dgm:prSet>
      <dgm:spPr/>
      <dgm:t>
        <a:bodyPr/>
        <a:lstStyle/>
        <a:p>
          <a:endParaRPr lang="en-US"/>
        </a:p>
      </dgm:t>
    </dgm:pt>
    <dgm:pt modelId="{8D34486A-4D4C-46A3-9D58-FFAAB7C007DE}" type="pres">
      <dgm:prSet presAssocID="{9BD26F17-EB4E-42ED-AF23-D7A570EB75EA}" presName="parSpace" presStyleCnt="0"/>
      <dgm:spPr/>
    </dgm:pt>
    <dgm:pt modelId="{B392FA3B-F661-4853-BAEF-E542050A6796}" type="pres">
      <dgm:prSet presAssocID="{4FA9E7A5-7877-4F36-8076-25EC9ED8B182}" presName="parTxOnly" presStyleLbl="node1" presStyleIdx="6" presStyleCnt="8">
        <dgm:presLayoutVars>
          <dgm:bulletEnabled val="1"/>
        </dgm:presLayoutVars>
      </dgm:prSet>
      <dgm:spPr/>
      <dgm:t>
        <a:bodyPr/>
        <a:lstStyle/>
        <a:p>
          <a:endParaRPr lang="en-US"/>
        </a:p>
      </dgm:t>
    </dgm:pt>
    <dgm:pt modelId="{232F0633-5135-44F2-AA1F-2E4DA0DC9FC4}" type="pres">
      <dgm:prSet presAssocID="{5F7C92CC-3167-461C-839E-F84FDE699845}" presName="parSpace" presStyleCnt="0"/>
      <dgm:spPr/>
    </dgm:pt>
    <dgm:pt modelId="{416B97E1-7D2B-49F3-B445-1A30A441762B}" type="pres">
      <dgm:prSet presAssocID="{8CF234E3-9C46-4CC9-A17A-B3B8BF5FFD97}" presName="parTxOnly" presStyleLbl="node1" presStyleIdx="7" presStyleCnt="8" custLinFactY="9738" custLinFactNeighborX="5593" custLinFactNeighborY="100000">
        <dgm:presLayoutVars>
          <dgm:bulletEnabled val="1"/>
        </dgm:presLayoutVars>
      </dgm:prSet>
      <dgm:spPr/>
      <dgm:t>
        <a:bodyPr/>
        <a:lstStyle/>
        <a:p>
          <a:endParaRPr lang="en-US"/>
        </a:p>
      </dgm:t>
    </dgm:pt>
  </dgm:ptLst>
  <dgm:cxnLst>
    <dgm:cxn modelId="{4811AAFA-6435-4AB9-9043-C7B7943A37BB}" type="presOf" srcId="{6684348C-4FFA-4774-9F09-6DFBD7B39E79}" destId="{F369AB68-A8FF-4F31-87BB-7E703801F784}" srcOrd="0" destOrd="0" presId="urn:microsoft.com/office/officeart/2005/8/layout/hChevron3"/>
    <dgm:cxn modelId="{0922FFF5-E2AD-4F91-AEC4-21A960B86E89}" type="presOf" srcId="{3908615E-6666-4A94-9FCD-BB41EB0F2813}" destId="{FFF885E2-310F-4C5B-BFF5-B0EE49FD98BA}" srcOrd="0" destOrd="0" presId="urn:microsoft.com/office/officeart/2005/8/layout/hChevron3"/>
    <dgm:cxn modelId="{252265F9-A3BD-4E1C-B45C-10EB78A94B23}" type="presOf" srcId="{4FA9E7A5-7877-4F36-8076-25EC9ED8B182}" destId="{B392FA3B-F661-4853-BAEF-E542050A6796}" srcOrd="0" destOrd="0" presId="urn:microsoft.com/office/officeart/2005/8/layout/hChevron3"/>
    <dgm:cxn modelId="{FF7AD8EF-F4AD-4546-A5D0-3DD1F1C896EA}" type="presOf" srcId="{6A531D07-E48D-4BFC-AD66-8FB34AFC729B}" destId="{52BD0724-03E9-4F5D-9B45-D189BDF99BFC}" srcOrd="0" destOrd="0" presId="urn:microsoft.com/office/officeart/2005/8/layout/hChevron3"/>
    <dgm:cxn modelId="{99DF7397-3AAA-4A46-A73C-E6796474777D}" srcId="{6684348C-4FFA-4774-9F09-6DFBD7B39E79}" destId="{CAC9B1B5-54F4-4516-8281-D4057C0B2249}" srcOrd="1" destOrd="0" parTransId="{6BCD38F2-A3C8-4474-BECC-690242B4E5F1}" sibTransId="{2E148456-972A-44F8-B358-1CBE33D21635}"/>
    <dgm:cxn modelId="{DDA0EBC7-91BE-4EC1-BAF3-F6C630D3FB66}" type="presOf" srcId="{8CF234E3-9C46-4CC9-A17A-B3B8BF5FFD97}" destId="{416B97E1-7D2B-49F3-B445-1A30A441762B}" srcOrd="0" destOrd="0" presId="urn:microsoft.com/office/officeart/2005/8/layout/hChevron3"/>
    <dgm:cxn modelId="{B1A25FF7-21E7-4265-9976-4830EC880387}" srcId="{6684348C-4FFA-4774-9F09-6DFBD7B39E79}" destId="{4FA9E7A5-7877-4F36-8076-25EC9ED8B182}" srcOrd="6" destOrd="0" parTransId="{24FEE4B6-071E-45B7-988F-42D41E721902}" sibTransId="{5F7C92CC-3167-461C-839E-F84FDE699845}"/>
    <dgm:cxn modelId="{2D5A4040-AD29-4C52-87D9-CDE809154FF5}" srcId="{6684348C-4FFA-4774-9F09-6DFBD7B39E79}" destId="{6A531D07-E48D-4BFC-AD66-8FB34AFC729B}" srcOrd="2" destOrd="0" parTransId="{84388C71-FF0C-46B8-B84B-AC6A2DC62230}" sibTransId="{5AD76DC3-20AA-4F89-9D7D-5B36A78831AE}"/>
    <dgm:cxn modelId="{51144F93-B12A-4363-A763-4DD9F212F158}" type="presOf" srcId="{857004E7-4474-4395-BC0D-32E42487206C}" destId="{BDC5D093-ABD3-47CA-9EF9-B79DD2AF5C9D}" srcOrd="0" destOrd="0" presId="urn:microsoft.com/office/officeart/2005/8/layout/hChevron3"/>
    <dgm:cxn modelId="{D72C4E88-9232-4189-AAD1-893ACE333601}" srcId="{6684348C-4FFA-4774-9F09-6DFBD7B39E79}" destId="{90858B77-426B-4E77-BE8C-1C971F8C258A}" srcOrd="3" destOrd="0" parTransId="{8E42A6B4-B163-42AC-A082-565DE84390CF}" sibTransId="{2ACD4EE9-1FAF-428A-890B-337D3A286DF9}"/>
    <dgm:cxn modelId="{EF505F06-82CE-484A-BC41-50752DECDB8A}" type="presOf" srcId="{11488792-36C8-40F1-B2BA-7E7345D42307}" destId="{86CD6DDD-25B0-4672-9D92-5C04E032A70B}" srcOrd="0" destOrd="0" presId="urn:microsoft.com/office/officeart/2005/8/layout/hChevron3"/>
    <dgm:cxn modelId="{A91ECFD7-1139-4CD9-87B7-E79782A83DE3}" type="presOf" srcId="{CAC9B1B5-54F4-4516-8281-D4057C0B2249}" destId="{0544047F-CADD-4056-B0DD-91A3A3BFEFF7}" srcOrd="0" destOrd="0" presId="urn:microsoft.com/office/officeart/2005/8/layout/hChevron3"/>
    <dgm:cxn modelId="{D8812471-59F4-4640-B41D-DBD95CC5CC42}" srcId="{6684348C-4FFA-4774-9F09-6DFBD7B39E79}" destId="{3908615E-6666-4A94-9FCD-BB41EB0F2813}" srcOrd="5" destOrd="0" parTransId="{DB646F18-5B9C-4A2F-8514-52774169D8FC}" sibTransId="{9BD26F17-EB4E-42ED-AF23-D7A570EB75EA}"/>
    <dgm:cxn modelId="{F7CDBDC1-8F13-4689-A328-E14A58C56510}" srcId="{6684348C-4FFA-4774-9F09-6DFBD7B39E79}" destId="{8CF234E3-9C46-4CC9-A17A-B3B8BF5FFD97}" srcOrd="7" destOrd="0" parTransId="{7729B0AF-BF4B-4BF6-A8C2-AB109D3CFC72}" sibTransId="{52E6C157-B4F3-4161-92A5-E68F65EDEDEC}"/>
    <dgm:cxn modelId="{1908C6D5-4BBC-44AB-BE60-A591FB81E4F9}" type="presOf" srcId="{90858B77-426B-4E77-BE8C-1C971F8C258A}" destId="{FA3C622A-05DA-48A3-8FDB-C3026B6DE881}" srcOrd="0" destOrd="0" presId="urn:microsoft.com/office/officeart/2005/8/layout/hChevron3"/>
    <dgm:cxn modelId="{E6F427A6-5BF1-41B2-BCAC-92A8DF89C55E}" srcId="{6684348C-4FFA-4774-9F09-6DFBD7B39E79}" destId="{857004E7-4474-4395-BC0D-32E42487206C}" srcOrd="4" destOrd="0" parTransId="{411FEDC8-1E86-47D5-B371-754990154035}" sibTransId="{5E2CA114-C2F2-4624-AC5F-CDE6959D2EDC}"/>
    <dgm:cxn modelId="{E13185C0-1FB7-4C29-87CF-3C8BA1C93FE9}" srcId="{6684348C-4FFA-4774-9F09-6DFBD7B39E79}" destId="{11488792-36C8-40F1-B2BA-7E7345D42307}" srcOrd="0" destOrd="0" parTransId="{9C7047A5-082C-482B-AF5B-F369EAEF76B9}" sibTransId="{6D55C25E-D00E-4026-8FF5-EDDEC8CB6CDD}"/>
    <dgm:cxn modelId="{47A194DF-0F54-49AC-B70F-7F2BE5FA3456}" type="presParOf" srcId="{F369AB68-A8FF-4F31-87BB-7E703801F784}" destId="{86CD6DDD-25B0-4672-9D92-5C04E032A70B}" srcOrd="0" destOrd="0" presId="urn:microsoft.com/office/officeart/2005/8/layout/hChevron3"/>
    <dgm:cxn modelId="{40F47937-6633-476B-B9BF-C0F46C42BB02}" type="presParOf" srcId="{F369AB68-A8FF-4F31-87BB-7E703801F784}" destId="{523E057F-ADCE-422E-880D-4170C76ADEBB}" srcOrd="1" destOrd="0" presId="urn:microsoft.com/office/officeart/2005/8/layout/hChevron3"/>
    <dgm:cxn modelId="{2CA19103-73F5-4244-B9AA-CC34481DF00A}" type="presParOf" srcId="{F369AB68-A8FF-4F31-87BB-7E703801F784}" destId="{0544047F-CADD-4056-B0DD-91A3A3BFEFF7}" srcOrd="2" destOrd="0" presId="urn:microsoft.com/office/officeart/2005/8/layout/hChevron3"/>
    <dgm:cxn modelId="{324CF6BC-B3E2-4DA2-9F8E-92BD5BE1634D}" type="presParOf" srcId="{F369AB68-A8FF-4F31-87BB-7E703801F784}" destId="{B3C31155-7AD5-476C-9D46-14601F1D7DCC}" srcOrd="3" destOrd="0" presId="urn:microsoft.com/office/officeart/2005/8/layout/hChevron3"/>
    <dgm:cxn modelId="{5C9D6409-0F99-4471-9B82-B9FE3F527547}" type="presParOf" srcId="{F369AB68-A8FF-4F31-87BB-7E703801F784}" destId="{52BD0724-03E9-4F5D-9B45-D189BDF99BFC}" srcOrd="4" destOrd="0" presId="urn:microsoft.com/office/officeart/2005/8/layout/hChevron3"/>
    <dgm:cxn modelId="{D79E1E3B-E62E-4E05-8CB4-22FD72D2212C}" type="presParOf" srcId="{F369AB68-A8FF-4F31-87BB-7E703801F784}" destId="{B63E69C0-8397-4C22-9739-2A126E0848D1}" srcOrd="5" destOrd="0" presId="urn:microsoft.com/office/officeart/2005/8/layout/hChevron3"/>
    <dgm:cxn modelId="{FF724BE9-E559-46DA-9C00-E97CC25DCBC3}" type="presParOf" srcId="{F369AB68-A8FF-4F31-87BB-7E703801F784}" destId="{FA3C622A-05DA-48A3-8FDB-C3026B6DE881}" srcOrd="6" destOrd="0" presId="urn:microsoft.com/office/officeart/2005/8/layout/hChevron3"/>
    <dgm:cxn modelId="{040599AD-9746-46BC-AF4B-83E30232CBB0}" type="presParOf" srcId="{F369AB68-A8FF-4F31-87BB-7E703801F784}" destId="{C6ADE0CF-796D-43F0-BCF3-E57BC17FD494}" srcOrd="7" destOrd="0" presId="urn:microsoft.com/office/officeart/2005/8/layout/hChevron3"/>
    <dgm:cxn modelId="{77F3F015-D6E5-4F8E-8CAB-F1CEBA30A3AB}" type="presParOf" srcId="{F369AB68-A8FF-4F31-87BB-7E703801F784}" destId="{BDC5D093-ABD3-47CA-9EF9-B79DD2AF5C9D}" srcOrd="8" destOrd="0" presId="urn:microsoft.com/office/officeart/2005/8/layout/hChevron3"/>
    <dgm:cxn modelId="{2BEBC68E-E5D9-48F9-9FAA-8DAF046E2464}" type="presParOf" srcId="{F369AB68-A8FF-4F31-87BB-7E703801F784}" destId="{D9E1C714-11E4-4351-9D7D-80159D84C997}" srcOrd="9" destOrd="0" presId="urn:microsoft.com/office/officeart/2005/8/layout/hChevron3"/>
    <dgm:cxn modelId="{56668338-18ED-48C2-95A7-05FB10AC0BF8}" type="presParOf" srcId="{F369AB68-A8FF-4F31-87BB-7E703801F784}" destId="{FFF885E2-310F-4C5B-BFF5-B0EE49FD98BA}" srcOrd="10" destOrd="0" presId="urn:microsoft.com/office/officeart/2005/8/layout/hChevron3"/>
    <dgm:cxn modelId="{85CF9D34-1E3B-455F-8ABA-70C367A7492E}" type="presParOf" srcId="{F369AB68-A8FF-4F31-87BB-7E703801F784}" destId="{8D34486A-4D4C-46A3-9D58-FFAAB7C007DE}" srcOrd="11" destOrd="0" presId="urn:microsoft.com/office/officeart/2005/8/layout/hChevron3"/>
    <dgm:cxn modelId="{192BD649-1962-4558-8B86-CEB856E83EA0}" type="presParOf" srcId="{F369AB68-A8FF-4F31-87BB-7E703801F784}" destId="{B392FA3B-F661-4853-BAEF-E542050A6796}" srcOrd="12" destOrd="0" presId="urn:microsoft.com/office/officeart/2005/8/layout/hChevron3"/>
    <dgm:cxn modelId="{67F02A68-7EF5-483F-944E-BD7E412BD9C6}" type="presParOf" srcId="{F369AB68-A8FF-4F31-87BB-7E703801F784}" destId="{232F0633-5135-44F2-AA1F-2E4DA0DC9FC4}" srcOrd="13" destOrd="0" presId="urn:microsoft.com/office/officeart/2005/8/layout/hChevron3"/>
    <dgm:cxn modelId="{186F5866-9839-49D0-A47B-DB452540D60F}" type="presParOf" srcId="{F369AB68-A8FF-4F31-87BB-7E703801F784}" destId="{416B97E1-7D2B-49F3-B445-1A30A441762B}" srcOrd="1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FAA3B1-9831-3C44-8629-53DA9C3A182F}" type="doc">
      <dgm:prSet loTypeId="urn:microsoft.com/office/officeart/2009/layout/CircleArrowProcess" loCatId="" qsTypeId="urn:microsoft.com/office/officeart/2005/8/quickstyle/simple4" qsCatId="simple" csTypeId="urn:microsoft.com/office/officeart/2005/8/colors/accent1_2" csCatId="accent1" phldr="1"/>
      <dgm:spPr/>
      <dgm:t>
        <a:bodyPr/>
        <a:lstStyle/>
        <a:p>
          <a:endParaRPr lang="en-US"/>
        </a:p>
      </dgm:t>
    </dgm:pt>
    <dgm:pt modelId="{253DD3C7-A516-7149-ADA2-8E6F5EE82188}">
      <dgm:prSet phldrT="[Text]" custT="1"/>
      <dgm:spPr/>
      <dgm:t>
        <a:bodyPr/>
        <a:lstStyle/>
        <a:p>
          <a:r>
            <a:rPr lang="en-US" sz="2000" dirty="0">
              <a:latin typeface="Times New Roman" panose="02020603050405020304" pitchFamily="18" charset="0"/>
              <a:cs typeface="Times New Roman" panose="02020603050405020304" pitchFamily="18" charset="0"/>
            </a:rPr>
            <a:t>Principles of AOP development</a:t>
          </a:r>
        </a:p>
      </dgm:t>
    </dgm:pt>
    <dgm:pt modelId="{3F067F2E-C23D-4E46-BB1C-EF536470B584}" type="parTrans" cxnId="{559235BC-4816-2148-A078-23EB52C4A165}">
      <dgm:prSet/>
      <dgm:spPr/>
      <dgm:t>
        <a:bodyPr/>
        <a:lstStyle/>
        <a:p>
          <a:endParaRPr lang="en-US"/>
        </a:p>
      </dgm:t>
    </dgm:pt>
    <dgm:pt modelId="{2202716B-413F-344D-A169-3C42EA59DA3E}" type="sibTrans" cxnId="{559235BC-4816-2148-A078-23EB52C4A165}">
      <dgm:prSet/>
      <dgm:spPr/>
      <dgm:t>
        <a:bodyPr/>
        <a:lstStyle/>
        <a:p>
          <a:endParaRPr lang="en-US"/>
        </a:p>
      </dgm:t>
    </dgm:pt>
    <dgm:pt modelId="{16877371-62D8-EE45-A192-76076E8C0C77}">
      <dgm:prSet phldrT="[Text]" custT="1"/>
      <dgm:spPr/>
      <dgm:t>
        <a:bodyPr/>
        <a:lstStyle/>
        <a:p>
          <a:r>
            <a:rPr lang="en-US" sz="2000" dirty="0">
              <a:latin typeface="Times New Roman" panose="02020603050405020304" pitchFamily="18" charset="0"/>
              <a:cs typeface="Times New Roman" panose="02020603050405020304" pitchFamily="18" charset="0"/>
            </a:rPr>
            <a:t>Weight of evidence evaluation</a:t>
          </a:r>
        </a:p>
      </dgm:t>
    </dgm:pt>
    <dgm:pt modelId="{3FBD0650-CA67-B244-A0D4-A89749ED83C1}" type="parTrans" cxnId="{2AA9B045-FA53-3F44-8CD1-73B1BB2F53B5}">
      <dgm:prSet/>
      <dgm:spPr/>
      <dgm:t>
        <a:bodyPr/>
        <a:lstStyle/>
        <a:p>
          <a:endParaRPr lang="en-US"/>
        </a:p>
      </dgm:t>
    </dgm:pt>
    <dgm:pt modelId="{BD82B57F-913D-2F43-B589-83AC8C1D2106}" type="sibTrans" cxnId="{2AA9B045-FA53-3F44-8CD1-73B1BB2F53B5}">
      <dgm:prSet/>
      <dgm:spPr/>
      <dgm:t>
        <a:bodyPr/>
        <a:lstStyle/>
        <a:p>
          <a:endParaRPr lang="en-US"/>
        </a:p>
      </dgm:t>
    </dgm:pt>
    <dgm:pt modelId="{BAE9712D-416A-2641-AC71-8F1AA4D3E90B}">
      <dgm:prSet phldrT="[Text]" custT="1"/>
      <dgm:spPr/>
      <dgm:t>
        <a:bodyPr/>
        <a:lstStyle/>
        <a:p>
          <a:r>
            <a:rPr lang="en-US" sz="2000" dirty="0">
              <a:latin typeface="Times New Roman" panose="02020603050405020304" pitchFamily="18" charset="0"/>
              <a:cs typeface="Times New Roman" panose="02020603050405020304" pitchFamily="18" charset="0"/>
            </a:rPr>
            <a:t>Regulatory acceptance of AOPs</a:t>
          </a:r>
        </a:p>
      </dgm:t>
    </dgm:pt>
    <dgm:pt modelId="{0C03BEC7-5CED-4E49-B81E-23DF0327187E}" type="parTrans" cxnId="{3FA0B196-0DCC-C843-94DC-2DB81E056AE8}">
      <dgm:prSet/>
      <dgm:spPr/>
      <dgm:t>
        <a:bodyPr/>
        <a:lstStyle/>
        <a:p>
          <a:endParaRPr lang="en-US"/>
        </a:p>
      </dgm:t>
    </dgm:pt>
    <dgm:pt modelId="{A43DAC14-97E2-7247-8663-6899CE4A940D}" type="sibTrans" cxnId="{3FA0B196-0DCC-C843-94DC-2DB81E056AE8}">
      <dgm:prSet/>
      <dgm:spPr/>
      <dgm:t>
        <a:bodyPr/>
        <a:lstStyle/>
        <a:p>
          <a:endParaRPr lang="en-US"/>
        </a:p>
      </dgm:t>
    </dgm:pt>
    <dgm:pt modelId="{6B80AF24-D17C-4F4B-A1F8-DC65377CCA0F}" type="pres">
      <dgm:prSet presAssocID="{97FAA3B1-9831-3C44-8629-53DA9C3A182F}" presName="Name0" presStyleCnt="0">
        <dgm:presLayoutVars>
          <dgm:chMax val="7"/>
          <dgm:chPref val="7"/>
          <dgm:dir/>
          <dgm:animLvl val="lvl"/>
        </dgm:presLayoutVars>
      </dgm:prSet>
      <dgm:spPr/>
      <dgm:t>
        <a:bodyPr/>
        <a:lstStyle/>
        <a:p>
          <a:endParaRPr lang="en-US"/>
        </a:p>
      </dgm:t>
    </dgm:pt>
    <dgm:pt modelId="{372957DD-5BEA-B04D-935D-5739C10D8CF4}" type="pres">
      <dgm:prSet presAssocID="{253DD3C7-A516-7149-ADA2-8E6F5EE82188}" presName="Accent1" presStyleCnt="0"/>
      <dgm:spPr/>
    </dgm:pt>
    <dgm:pt modelId="{08F8D37A-87F0-FE4E-A6F9-F5C46F6644E4}" type="pres">
      <dgm:prSet presAssocID="{253DD3C7-A516-7149-ADA2-8E6F5EE82188}" presName="Accent" presStyleLbl="node1" presStyleIdx="0" presStyleCnt="3"/>
      <dgm:spPr/>
    </dgm:pt>
    <dgm:pt modelId="{77350DD9-AD2C-764B-B079-2AE24D66B70E}" type="pres">
      <dgm:prSet presAssocID="{253DD3C7-A516-7149-ADA2-8E6F5EE82188}" presName="Parent1" presStyleLbl="revTx" presStyleIdx="0" presStyleCnt="3" custScaleX="113395" custScaleY="142948">
        <dgm:presLayoutVars>
          <dgm:chMax val="1"/>
          <dgm:chPref val="1"/>
          <dgm:bulletEnabled val="1"/>
        </dgm:presLayoutVars>
      </dgm:prSet>
      <dgm:spPr/>
      <dgm:t>
        <a:bodyPr/>
        <a:lstStyle/>
        <a:p>
          <a:endParaRPr lang="en-US"/>
        </a:p>
      </dgm:t>
    </dgm:pt>
    <dgm:pt modelId="{7DCB2D87-AA96-E24D-85B4-A7ED6B3D2709}" type="pres">
      <dgm:prSet presAssocID="{16877371-62D8-EE45-A192-76076E8C0C77}" presName="Accent2" presStyleCnt="0"/>
      <dgm:spPr/>
    </dgm:pt>
    <dgm:pt modelId="{B8B8F934-CB97-AC4E-B618-F503E04BF980}" type="pres">
      <dgm:prSet presAssocID="{16877371-62D8-EE45-A192-76076E8C0C77}" presName="Accent" presStyleLbl="node1" presStyleIdx="1" presStyleCnt="3"/>
      <dgm:spPr/>
    </dgm:pt>
    <dgm:pt modelId="{4F8CDF38-A4B6-1943-830B-027E1876620A}" type="pres">
      <dgm:prSet presAssocID="{16877371-62D8-EE45-A192-76076E8C0C77}" presName="Parent2" presStyleLbl="revTx" presStyleIdx="1" presStyleCnt="3" custScaleY="158419">
        <dgm:presLayoutVars>
          <dgm:chMax val="1"/>
          <dgm:chPref val="1"/>
          <dgm:bulletEnabled val="1"/>
        </dgm:presLayoutVars>
      </dgm:prSet>
      <dgm:spPr/>
      <dgm:t>
        <a:bodyPr/>
        <a:lstStyle/>
        <a:p>
          <a:endParaRPr lang="en-US"/>
        </a:p>
      </dgm:t>
    </dgm:pt>
    <dgm:pt modelId="{F6845240-55F3-9E49-8287-67B05A874695}" type="pres">
      <dgm:prSet presAssocID="{BAE9712D-416A-2641-AC71-8F1AA4D3E90B}" presName="Accent3" presStyleCnt="0"/>
      <dgm:spPr/>
    </dgm:pt>
    <dgm:pt modelId="{6B3E136F-C84A-4A4C-A5F2-A12E6344743A}" type="pres">
      <dgm:prSet presAssocID="{BAE9712D-416A-2641-AC71-8F1AA4D3E90B}" presName="Accent" presStyleLbl="node1" presStyleIdx="2" presStyleCnt="3"/>
      <dgm:spPr/>
    </dgm:pt>
    <dgm:pt modelId="{FC603307-B58B-4E46-92D8-A1370CDF7564}" type="pres">
      <dgm:prSet presAssocID="{BAE9712D-416A-2641-AC71-8F1AA4D3E90B}" presName="Parent3" presStyleLbl="revTx" presStyleIdx="2" presStyleCnt="3" custScaleY="144438">
        <dgm:presLayoutVars>
          <dgm:chMax val="1"/>
          <dgm:chPref val="1"/>
          <dgm:bulletEnabled val="1"/>
        </dgm:presLayoutVars>
      </dgm:prSet>
      <dgm:spPr/>
      <dgm:t>
        <a:bodyPr/>
        <a:lstStyle/>
        <a:p>
          <a:endParaRPr lang="en-US"/>
        </a:p>
      </dgm:t>
    </dgm:pt>
  </dgm:ptLst>
  <dgm:cxnLst>
    <dgm:cxn modelId="{D377D358-3B69-BB41-9EE7-EFA7A0FD920B}" type="presOf" srcId="{97FAA3B1-9831-3C44-8629-53DA9C3A182F}" destId="{6B80AF24-D17C-4F4B-A1F8-DC65377CCA0F}" srcOrd="0" destOrd="0" presId="urn:microsoft.com/office/officeart/2009/layout/CircleArrowProcess"/>
    <dgm:cxn modelId="{2AA9B045-FA53-3F44-8CD1-73B1BB2F53B5}" srcId="{97FAA3B1-9831-3C44-8629-53DA9C3A182F}" destId="{16877371-62D8-EE45-A192-76076E8C0C77}" srcOrd="1" destOrd="0" parTransId="{3FBD0650-CA67-B244-A0D4-A89749ED83C1}" sibTransId="{BD82B57F-913D-2F43-B589-83AC8C1D2106}"/>
    <dgm:cxn modelId="{D9451E9F-86B2-F14E-A27A-D8FFD9DD94AC}" type="presOf" srcId="{BAE9712D-416A-2641-AC71-8F1AA4D3E90B}" destId="{FC603307-B58B-4E46-92D8-A1370CDF7564}" srcOrd="0" destOrd="0" presId="urn:microsoft.com/office/officeart/2009/layout/CircleArrowProcess"/>
    <dgm:cxn modelId="{24511719-9F6E-1849-A855-9626F1B76320}" type="presOf" srcId="{16877371-62D8-EE45-A192-76076E8C0C77}" destId="{4F8CDF38-A4B6-1943-830B-027E1876620A}" srcOrd="0" destOrd="0" presId="urn:microsoft.com/office/officeart/2009/layout/CircleArrowProcess"/>
    <dgm:cxn modelId="{E6D84A17-22CC-5B4A-8844-FD6A0FA34860}" type="presOf" srcId="{253DD3C7-A516-7149-ADA2-8E6F5EE82188}" destId="{77350DD9-AD2C-764B-B079-2AE24D66B70E}" srcOrd="0" destOrd="0" presId="urn:microsoft.com/office/officeart/2009/layout/CircleArrowProcess"/>
    <dgm:cxn modelId="{3FA0B196-0DCC-C843-94DC-2DB81E056AE8}" srcId="{97FAA3B1-9831-3C44-8629-53DA9C3A182F}" destId="{BAE9712D-416A-2641-AC71-8F1AA4D3E90B}" srcOrd="2" destOrd="0" parTransId="{0C03BEC7-5CED-4E49-B81E-23DF0327187E}" sibTransId="{A43DAC14-97E2-7247-8663-6899CE4A940D}"/>
    <dgm:cxn modelId="{559235BC-4816-2148-A078-23EB52C4A165}" srcId="{97FAA3B1-9831-3C44-8629-53DA9C3A182F}" destId="{253DD3C7-A516-7149-ADA2-8E6F5EE82188}" srcOrd="0" destOrd="0" parTransId="{3F067F2E-C23D-4E46-BB1C-EF536470B584}" sibTransId="{2202716B-413F-344D-A169-3C42EA59DA3E}"/>
    <dgm:cxn modelId="{0B7B0EE5-1B35-9241-80D6-3CEA111673F7}" type="presParOf" srcId="{6B80AF24-D17C-4F4B-A1F8-DC65377CCA0F}" destId="{372957DD-5BEA-B04D-935D-5739C10D8CF4}" srcOrd="0" destOrd="0" presId="urn:microsoft.com/office/officeart/2009/layout/CircleArrowProcess"/>
    <dgm:cxn modelId="{7B42506D-3962-4641-96AC-F0502C72FDA8}" type="presParOf" srcId="{372957DD-5BEA-B04D-935D-5739C10D8CF4}" destId="{08F8D37A-87F0-FE4E-A6F9-F5C46F6644E4}" srcOrd="0" destOrd="0" presId="urn:microsoft.com/office/officeart/2009/layout/CircleArrowProcess"/>
    <dgm:cxn modelId="{AFD40536-A040-3D48-B24B-2327C63DCE5E}" type="presParOf" srcId="{6B80AF24-D17C-4F4B-A1F8-DC65377CCA0F}" destId="{77350DD9-AD2C-764B-B079-2AE24D66B70E}" srcOrd="1" destOrd="0" presId="urn:microsoft.com/office/officeart/2009/layout/CircleArrowProcess"/>
    <dgm:cxn modelId="{5C1C1987-F85B-7E43-B68B-C618BA2BCB2E}" type="presParOf" srcId="{6B80AF24-D17C-4F4B-A1F8-DC65377CCA0F}" destId="{7DCB2D87-AA96-E24D-85B4-A7ED6B3D2709}" srcOrd="2" destOrd="0" presId="urn:microsoft.com/office/officeart/2009/layout/CircleArrowProcess"/>
    <dgm:cxn modelId="{8A6E05BC-8776-8242-8F3E-3F3AD15FBFFE}" type="presParOf" srcId="{7DCB2D87-AA96-E24D-85B4-A7ED6B3D2709}" destId="{B8B8F934-CB97-AC4E-B618-F503E04BF980}" srcOrd="0" destOrd="0" presId="urn:microsoft.com/office/officeart/2009/layout/CircleArrowProcess"/>
    <dgm:cxn modelId="{CB5CA698-8AA2-0E4D-9B65-C906E18A5ECA}" type="presParOf" srcId="{6B80AF24-D17C-4F4B-A1F8-DC65377CCA0F}" destId="{4F8CDF38-A4B6-1943-830B-027E1876620A}" srcOrd="3" destOrd="0" presId="urn:microsoft.com/office/officeart/2009/layout/CircleArrowProcess"/>
    <dgm:cxn modelId="{52147B74-A2B7-1949-8A1E-AA4B63547BFF}" type="presParOf" srcId="{6B80AF24-D17C-4F4B-A1F8-DC65377CCA0F}" destId="{F6845240-55F3-9E49-8287-67B05A874695}" srcOrd="4" destOrd="0" presId="urn:microsoft.com/office/officeart/2009/layout/CircleArrowProcess"/>
    <dgm:cxn modelId="{A0A2CC6E-DE46-4749-BB8B-7B4549D640F0}" type="presParOf" srcId="{F6845240-55F3-9E49-8287-67B05A874695}" destId="{6B3E136F-C84A-4A4C-A5F2-A12E6344743A}" srcOrd="0" destOrd="0" presId="urn:microsoft.com/office/officeart/2009/layout/CircleArrowProcess"/>
    <dgm:cxn modelId="{214F0FBC-F89F-7B43-A5F0-BAD7CA085EE4}" type="presParOf" srcId="{6B80AF24-D17C-4F4B-A1F8-DC65377CCA0F}" destId="{FC603307-B58B-4E46-92D8-A1370CDF7564}"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6D0107-648E-496F-9E35-D62CC4770254}"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n-US"/>
        </a:p>
      </dgm:t>
    </dgm:pt>
    <dgm:pt modelId="{EC3558B4-40C2-4ADD-BBDC-5B90B76FCE2E}">
      <dgm:prSet/>
      <dgm:spPr/>
      <dgm:t>
        <a:bodyPr/>
        <a:lstStyle/>
        <a:p>
          <a:pPr rtl="0"/>
          <a:r>
            <a:rPr lang="en-US">
              <a:latin typeface="Times New Roman" panose="02020603050405020304" pitchFamily="18" charset="0"/>
              <a:cs typeface="Times New Roman" panose="02020603050405020304" pitchFamily="18" charset="0"/>
            </a:rPr>
            <a:t>Read access</a:t>
          </a:r>
        </a:p>
      </dgm:t>
    </dgm:pt>
    <dgm:pt modelId="{1C5CD7D5-E5C4-475E-BFD7-B82487D83A46}" type="parTrans" cxnId="{95B7C3FA-0D91-42FE-8C92-157C310A191E}">
      <dgm:prSet/>
      <dgm:spPr/>
      <dgm:t>
        <a:bodyPr/>
        <a:lstStyle/>
        <a:p>
          <a:endParaRPr lang="en-US">
            <a:latin typeface="Calibri" panose="020F0502020204030204" pitchFamily="34" charset="0"/>
            <a:cs typeface="Calibri" panose="020F0502020204030204" pitchFamily="34" charset="0"/>
          </a:endParaRPr>
        </a:p>
      </dgm:t>
    </dgm:pt>
    <dgm:pt modelId="{50D720DE-0376-4693-A228-301C4946BDCF}" type="sibTrans" cxnId="{95B7C3FA-0D91-42FE-8C92-157C310A191E}">
      <dgm:prSet/>
      <dgm:spPr/>
      <dgm:t>
        <a:bodyPr/>
        <a:lstStyle/>
        <a:p>
          <a:endParaRPr lang="en-US">
            <a:latin typeface="Calibri" panose="020F0502020204030204" pitchFamily="34" charset="0"/>
            <a:cs typeface="Calibri" panose="020F0502020204030204" pitchFamily="34" charset="0"/>
          </a:endParaRPr>
        </a:p>
      </dgm:t>
    </dgm:pt>
    <dgm:pt modelId="{9F554B47-1774-40C4-8B0F-315A09DA76BB}">
      <dgm:prSet/>
      <dgm:spPr/>
      <dgm:t>
        <a:bodyPr/>
        <a:lstStyle/>
        <a:p>
          <a:pPr rtl="0"/>
          <a:r>
            <a:rPr lang="en-US">
              <a:latin typeface="Times New Roman" panose="02020603050405020304" pitchFamily="18" charset="0"/>
              <a:cs typeface="Times New Roman" panose="02020603050405020304" pitchFamily="18" charset="0"/>
            </a:rPr>
            <a:t>Open to anyone, no account required</a:t>
          </a:r>
        </a:p>
      </dgm:t>
    </dgm:pt>
    <dgm:pt modelId="{1686103A-5DBC-40FE-AB41-7DCFD3F37EF1}" type="parTrans" cxnId="{8B373C43-F116-49BD-8FF2-A0D565FEBF80}">
      <dgm:prSet/>
      <dgm:spPr/>
      <dgm:t>
        <a:bodyPr/>
        <a:lstStyle/>
        <a:p>
          <a:endParaRPr lang="en-US">
            <a:latin typeface="Calibri" panose="020F0502020204030204" pitchFamily="34" charset="0"/>
            <a:cs typeface="Calibri" panose="020F0502020204030204" pitchFamily="34" charset="0"/>
          </a:endParaRPr>
        </a:p>
      </dgm:t>
    </dgm:pt>
    <dgm:pt modelId="{9941ED40-1853-4274-BEEF-A1F31F992904}" type="sibTrans" cxnId="{8B373C43-F116-49BD-8FF2-A0D565FEBF80}">
      <dgm:prSet/>
      <dgm:spPr/>
      <dgm:t>
        <a:bodyPr/>
        <a:lstStyle/>
        <a:p>
          <a:endParaRPr lang="en-US">
            <a:latin typeface="Calibri" panose="020F0502020204030204" pitchFamily="34" charset="0"/>
            <a:cs typeface="Calibri" panose="020F0502020204030204" pitchFamily="34" charset="0"/>
          </a:endParaRPr>
        </a:p>
      </dgm:t>
    </dgm:pt>
    <dgm:pt modelId="{6F8E7D2A-7307-4580-A0BF-B4D5F3772D10}">
      <dgm:prSet/>
      <dgm:spPr/>
      <dgm:t>
        <a:bodyPr/>
        <a:lstStyle/>
        <a:p>
          <a:pPr rtl="0"/>
          <a:r>
            <a:rPr lang="en-US">
              <a:latin typeface="Times New Roman" panose="02020603050405020304" pitchFamily="18" charset="0"/>
              <a:cs typeface="Times New Roman" panose="02020603050405020304" pitchFamily="18" charset="0"/>
            </a:rPr>
            <a:t>Commenting</a:t>
          </a:r>
        </a:p>
      </dgm:t>
    </dgm:pt>
    <dgm:pt modelId="{180599F1-9282-46D9-9E46-3826BCA2DEB3}" type="parTrans" cxnId="{68F147E8-B615-42BA-953E-03A66D21A551}">
      <dgm:prSet/>
      <dgm:spPr/>
      <dgm:t>
        <a:bodyPr/>
        <a:lstStyle/>
        <a:p>
          <a:endParaRPr lang="en-US">
            <a:latin typeface="Calibri" panose="020F0502020204030204" pitchFamily="34" charset="0"/>
            <a:cs typeface="Calibri" panose="020F0502020204030204" pitchFamily="34" charset="0"/>
          </a:endParaRPr>
        </a:p>
      </dgm:t>
    </dgm:pt>
    <dgm:pt modelId="{5013F875-54E6-4F1E-9F6A-209C18A3F2BC}" type="sibTrans" cxnId="{68F147E8-B615-42BA-953E-03A66D21A551}">
      <dgm:prSet/>
      <dgm:spPr/>
      <dgm:t>
        <a:bodyPr/>
        <a:lstStyle/>
        <a:p>
          <a:endParaRPr lang="en-US">
            <a:latin typeface="Calibri" panose="020F0502020204030204" pitchFamily="34" charset="0"/>
            <a:cs typeface="Calibri" panose="020F0502020204030204" pitchFamily="34" charset="0"/>
          </a:endParaRPr>
        </a:p>
      </dgm:t>
    </dgm:pt>
    <dgm:pt modelId="{88EF18CD-4728-44DD-81E6-E92BBFEBD00D}">
      <dgm:prSet/>
      <dgm:spPr/>
      <dgm:t>
        <a:bodyPr/>
        <a:lstStyle/>
        <a:p>
          <a:pPr rtl="0"/>
          <a:r>
            <a:rPr lang="en-US">
              <a:latin typeface="Times New Roman" panose="02020603050405020304" pitchFamily="18" charset="0"/>
              <a:cs typeface="Times New Roman" panose="02020603050405020304" pitchFamily="18" charset="0"/>
            </a:rPr>
            <a:t>Create account, no approvals required</a:t>
          </a:r>
        </a:p>
      </dgm:t>
    </dgm:pt>
    <dgm:pt modelId="{65341CE7-CD9A-4215-84DD-04F950A6DD04}" type="parTrans" cxnId="{BC3C54B5-1B7A-43BD-8EAA-5996783069CC}">
      <dgm:prSet/>
      <dgm:spPr/>
      <dgm:t>
        <a:bodyPr/>
        <a:lstStyle/>
        <a:p>
          <a:endParaRPr lang="en-US">
            <a:latin typeface="Calibri" panose="020F0502020204030204" pitchFamily="34" charset="0"/>
            <a:cs typeface="Calibri" panose="020F0502020204030204" pitchFamily="34" charset="0"/>
          </a:endParaRPr>
        </a:p>
      </dgm:t>
    </dgm:pt>
    <dgm:pt modelId="{B8A9B363-F337-4512-914B-3F65B8B3F36C}" type="sibTrans" cxnId="{BC3C54B5-1B7A-43BD-8EAA-5996783069CC}">
      <dgm:prSet/>
      <dgm:spPr/>
      <dgm:t>
        <a:bodyPr/>
        <a:lstStyle/>
        <a:p>
          <a:endParaRPr lang="en-US">
            <a:latin typeface="Calibri" panose="020F0502020204030204" pitchFamily="34" charset="0"/>
            <a:cs typeface="Calibri" panose="020F0502020204030204" pitchFamily="34" charset="0"/>
          </a:endParaRPr>
        </a:p>
      </dgm:t>
    </dgm:pt>
    <dgm:pt modelId="{E73FF2FB-D243-4F00-8A57-904DB8FDD723}">
      <dgm:prSet/>
      <dgm:spPr/>
      <dgm:t>
        <a:bodyPr/>
        <a:lstStyle/>
        <a:p>
          <a:pPr rtl="0"/>
          <a:r>
            <a:rPr lang="en-US">
              <a:latin typeface="Times New Roman" panose="02020603050405020304" pitchFamily="18" charset="0"/>
              <a:cs typeface="Times New Roman" panose="02020603050405020304" pitchFamily="18" charset="0"/>
            </a:rPr>
            <a:t>Development/write access</a:t>
          </a:r>
        </a:p>
      </dgm:t>
    </dgm:pt>
    <dgm:pt modelId="{0A27B669-76F7-4C56-A41E-F1D50A0FCE5E}" type="parTrans" cxnId="{31CE22B0-6F41-48BD-B2FC-ED2951176FFA}">
      <dgm:prSet/>
      <dgm:spPr/>
      <dgm:t>
        <a:bodyPr/>
        <a:lstStyle/>
        <a:p>
          <a:endParaRPr lang="en-US">
            <a:latin typeface="Calibri" panose="020F0502020204030204" pitchFamily="34" charset="0"/>
            <a:cs typeface="Calibri" panose="020F0502020204030204" pitchFamily="34" charset="0"/>
          </a:endParaRPr>
        </a:p>
      </dgm:t>
    </dgm:pt>
    <dgm:pt modelId="{026418FC-3A86-4FBE-8068-1AABF117BDF6}" type="sibTrans" cxnId="{31CE22B0-6F41-48BD-B2FC-ED2951176FFA}">
      <dgm:prSet/>
      <dgm:spPr/>
      <dgm:t>
        <a:bodyPr/>
        <a:lstStyle/>
        <a:p>
          <a:endParaRPr lang="en-US">
            <a:latin typeface="Calibri" panose="020F0502020204030204" pitchFamily="34" charset="0"/>
            <a:cs typeface="Calibri" panose="020F0502020204030204" pitchFamily="34" charset="0"/>
          </a:endParaRPr>
        </a:p>
      </dgm:t>
    </dgm:pt>
    <dgm:pt modelId="{8362062F-97A1-4653-9780-AC0309B14E1A}">
      <dgm:prSet/>
      <dgm:spPr/>
      <dgm:t>
        <a:bodyPr/>
        <a:lstStyle/>
        <a:p>
          <a:pPr rtl="0"/>
          <a:r>
            <a:rPr lang="en-US">
              <a:latin typeface="Times New Roman" panose="02020603050405020304" pitchFamily="18" charset="0"/>
              <a:cs typeface="Times New Roman" panose="02020603050405020304" pitchFamily="18" charset="0"/>
            </a:rPr>
            <a:t>Create account</a:t>
          </a:r>
        </a:p>
      </dgm:t>
    </dgm:pt>
    <dgm:pt modelId="{9C5598E0-E397-408B-9BBD-7B99BFFD81FF}" type="parTrans" cxnId="{F44669DE-9C78-4597-ABC5-3F2F6042D343}">
      <dgm:prSet/>
      <dgm:spPr/>
      <dgm:t>
        <a:bodyPr/>
        <a:lstStyle/>
        <a:p>
          <a:endParaRPr lang="en-US">
            <a:latin typeface="Calibri" panose="020F0502020204030204" pitchFamily="34" charset="0"/>
            <a:cs typeface="Calibri" panose="020F0502020204030204" pitchFamily="34" charset="0"/>
          </a:endParaRPr>
        </a:p>
      </dgm:t>
    </dgm:pt>
    <dgm:pt modelId="{863FC4AD-A887-410D-951A-1041A2B9FBCE}" type="sibTrans" cxnId="{F44669DE-9C78-4597-ABC5-3F2F6042D343}">
      <dgm:prSet/>
      <dgm:spPr/>
      <dgm:t>
        <a:bodyPr/>
        <a:lstStyle/>
        <a:p>
          <a:endParaRPr lang="en-US">
            <a:latin typeface="Calibri" panose="020F0502020204030204" pitchFamily="34" charset="0"/>
            <a:cs typeface="Calibri" panose="020F0502020204030204" pitchFamily="34" charset="0"/>
          </a:endParaRPr>
        </a:p>
      </dgm:t>
    </dgm:pt>
    <dgm:pt modelId="{3C1DBDF9-2133-41B2-90EE-CC880071A115}">
      <dgm:prSet/>
      <dgm:spPr/>
      <dgm:t>
        <a:bodyPr/>
        <a:lstStyle/>
        <a:p>
          <a:pPr rtl="0"/>
          <a:r>
            <a:rPr lang="en-US" dirty="0">
              <a:latin typeface="Times New Roman" panose="02020603050405020304" pitchFamily="18" charset="0"/>
              <a:cs typeface="Times New Roman" panose="02020603050405020304" pitchFamily="18" charset="0"/>
            </a:rPr>
            <a:t>Submit brief developer application for approval</a:t>
          </a:r>
        </a:p>
      </dgm:t>
    </dgm:pt>
    <dgm:pt modelId="{F389F736-1A91-4BBF-8048-29548262F27F}" type="parTrans" cxnId="{828A92BC-5B48-4FE1-B7D9-1907E3ADEFA5}">
      <dgm:prSet/>
      <dgm:spPr/>
      <dgm:t>
        <a:bodyPr/>
        <a:lstStyle/>
        <a:p>
          <a:endParaRPr lang="en-US">
            <a:latin typeface="Calibri" panose="020F0502020204030204" pitchFamily="34" charset="0"/>
            <a:cs typeface="Calibri" panose="020F0502020204030204" pitchFamily="34" charset="0"/>
          </a:endParaRPr>
        </a:p>
      </dgm:t>
    </dgm:pt>
    <dgm:pt modelId="{D90B200E-F242-4F0E-A135-5DE2B08D98BA}" type="sibTrans" cxnId="{828A92BC-5B48-4FE1-B7D9-1907E3ADEFA5}">
      <dgm:prSet/>
      <dgm:spPr/>
      <dgm:t>
        <a:bodyPr/>
        <a:lstStyle/>
        <a:p>
          <a:endParaRPr lang="en-US">
            <a:latin typeface="Calibri" panose="020F0502020204030204" pitchFamily="34" charset="0"/>
            <a:cs typeface="Calibri" panose="020F0502020204030204" pitchFamily="34" charset="0"/>
          </a:endParaRPr>
        </a:p>
      </dgm:t>
    </dgm:pt>
    <dgm:pt modelId="{BE174A83-13D6-499B-A9C8-F09636B354F1}">
      <dgm:prSet/>
      <dgm:spPr/>
      <dgm:t>
        <a:bodyPr/>
        <a:lstStyle/>
        <a:p>
          <a:pPr rtl="0"/>
          <a:r>
            <a:rPr lang="en-US" dirty="0">
              <a:latin typeface="Times New Roman" panose="02020603050405020304" pitchFamily="18" charset="0"/>
              <a:cs typeface="Times New Roman" panose="02020603050405020304" pitchFamily="18" charset="0"/>
              <a:hlinkClick xmlns:r="http://schemas.openxmlformats.org/officeDocument/2006/relationships" r:id="rId1"/>
            </a:rPr>
            <a:t>http://www.saaop.org/AccessPage.html</a:t>
          </a:r>
          <a:r>
            <a:rPr lang="en-US" dirty="0">
              <a:latin typeface="Times New Roman" panose="02020603050405020304" pitchFamily="18" charset="0"/>
              <a:cs typeface="Times New Roman" panose="02020603050405020304" pitchFamily="18" charset="0"/>
            </a:rPr>
            <a:t>.</a:t>
          </a:r>
        </a:p>
      </dgm:t>
    </dgm:pt>
    <dgm:pt modelId="{0CF7B7F7-94DF-4D3C-B80C-1E232691B68C}" type="parTrans" cxnId="{B4FFBEC8-93CC-4686-9495-16E63E488B84}">
      <dgm:prSet/>
      <dgm:spPr/>
      <dgm:t>
        <a:bodyPr/>
        <a:lstStyle/>
        <a:p>
          <a:endParaRPr lang="en-US">
            <a:latin typeface="Calibri" panose="020F0502020204030204" pitchFamily="34" charset="0"/>
            <a:cs typeface="Calibri" panose="020F0502020204030204" pitchFamily="34" charset="0"/>
          </a:endParaRPr>
        </a:p>
      </dgm:t>
    </dgm:pt>
    <dgm:pt modelId="{E68FD423-D787-4446-B630-03F5D3697785}" type="sibTrans" cxnId="{B4FFBEC8-93CC-4686-9495-16E63E488B84}">
      <dgm:prSet/>
      <dgm:spPr/>
      <dgm:t>
        <a:bodyPr/>
        <a:lstStyle/>
        <a:p>
          <a:endParaRPr lang="en-US">
            <a:latin typeface="Calibri" panose="020F0502020204030204" pitchFamily="34" charset="0"/>
            <a:cs typeface="Calibri" panose="020F0502020204030204" pitchFamily="34" charset="0"/>
          </a:endParaRPr>
        </a:p>
      </dgm:t>
    </dgm:pt>
    <dgm:pt modelId="{32A7F8E3-99A3-494D-B6A0-C6CD4239DB45}" type="pres">
      <dgm:prSet presAssocID="{326D0107-648E-496F-9E35-D62CC4770254}" presName="Name0" presStyleCnt="0">
        <dgm:presLayoutVars>
          <dgm:dir/>
          <dgm:animLvl val="lvl"/>
          <dgm:resizeHandles val="exact"/>
        </dgm:presLayoutVars>
      </dgm:prSet>
      <dgm:spPr/>
      <dgm:t>
        <a:bodyPr/>
        <a:lstStyle/>
        <a:p>
          <a:endParaRPr lang="en-US"/>
        </a:p>
      </dgm:t>
    </dgm:pt>
    <dgm:pt modelId="{08185D83-58FD-4FD4-AF16-CDEC948D4130}" type="pres">
      <dgm:prSet presAssocID="{EC3558B4-40C2-4ADD-BBDC-5B90B76FCE2E}" presName="linNode" presStyleCnt="0"/>
      <dgm:spPr/>
    </dgm:pt>
    <dgm:pt modelId="{3FB76F46-E190-4034-BF0C-D500C8E5AD23}" type="pres">
      <dgm:prSet presAssocID="{EC3558B4-40C2-4ADD-BBDC-5B90B76FCE2E}" presName="parentText" presStyleLbl="node1" presStyleIdx="0" presStyleCnt="3">
        <dgm:presLayoutVars>
          <dgm:chMax val="1"/>
          <dgm:bulletEnabled val="1"/>
        </dgm:presLayoutVars>
      </dgm:prSet>
      <dgm:spPr/>
      <dgm:t>
        <a:bodyPr/>
        <a:lstStyle/>
        <a:p>
          <a:endParaRPr lang="en-US"/>
        </a:p>
      </dgm:t>
    </dgm:pt>
    <dgm:pt modelId="{22A88102-8C5A-4F84-B5C9-97DA5A5A7E51}" type="pres">
      <dgm:prSet presAssocID="{EC3558B4-40C2-4ADD-BBDC-5B90B76FCE2E}" presName="descendantText" presStyleLbl="alignAccFollowNode1" presStyleIdx="0" presStyleCnt="3">
        <dgm:presLayoutVars>
          <dgm:bulletEnabled val="1"/>
        </dgm:presLayoutVars>
      </dgm:prSet>
      <dgm:spPr/>
      <dgm:t>
        <a:bodyPr/>
        <a:lstStyle/>
        <a:p>
          <a:endParaRPr lang="en-US"/>
        </a:p>
      </dgm:t>
    </dgm:pt>
    <dgm:pt modelId="{D16296E2-61CC-441C-9511-43FDA65C0F0B}" type="pres">
      <dgm:prSet presAssocID="{50D720DE-0376-4693-A228-301C4946BDCF}" presName="sp" presStyleCnt="0"/>
      <dgm:spPr/>
    </dgm:pt>
    <dgm:pt modelId="{7D48E8BF-5F48-455B-9132-C027AAFCECCF}" type="pres">
      <dgm:prSet presAssocID="{6F8E7D2A-7307-4580-A0BF-B4D5F3772D10}" presName="linNode" presStyleCnt="0"/>
      <dgm:spPr/>
    </dgm:pt>
    <dgm:pt modelId="{73F9894A-163B-421E-A918-E8D1A45990FC}" type="pres">
      <dgm:prSet presAssocID="{6F8E7D2A-7307-4580-A0BF-B4D5F3772D10}" presName="parentText" presStyleLbl="node1" presStyleIdx="1" presStyleCnt="3">
        <dgm:presLayoutVars>
          <dgm:chMax val="1"/>
          <dgm:bulletEnabled val="1"/>
        </dgm:presLayoutVars>
      </dgm:prSet>
      <dgm:spPr/>
      <dgm:t>
        <a:bodyPr/>
        <a:lstStyle/>
        <a:p>
          <a:endParaRPr lang="en-US"/>
        </a:p>
      </dgm:t>
    </dgm:pt>
    <dgm:pt modelId="{C62F4967-69AC-4E4F-A77C-4A1692F23B68}" type="pres">
      <dgm:prSet presAssocID="{6F8E7D2A-7307-4580-A0BF-B4D5F3772D10}" presName="descendantText" presStyleLbl="alignAccFollowNode1" presStyleIdx="1" presStyleCnt="3">
        <dgm:presLayoutVars>
          <dgm:bulletEnabled val="1"/>
        </dgm:presLayoutVars>
      </dgm:prSet>
      <dgm:spPr/>
      <dgm:t>
        <a:bodyPr/>
        <a:lstStyle/>
        <a:p>
          <a:endParaRPr lang="en-US"/>
        </a:p>
      </dgm:t>
    </dgm:pt>
    <dgm:pt modelId="{9291BF66-1D8C-4A0D-B50C-464054574A36}" type="pres">
      <dgm:prSet presAssocID="{5013F875-54E6-4F1E-9F6A-209C18A3F2BC}" presName="sp" presStyleCnt="0"/>
      <dgm:spPr/>
    </dgm:pt>
    <dgm:pt modelId="{72312A18-C311-4DE2-99A1-8143860D2DA9}" type="pres">
      <dgm:prSet presAssocID="{E73FF2FB-D243-4F00-8A57-904DB8FDD723}" presName="linNode" presStyleCnt="0"/>
      <dgm:spPr/>
    </dgm:pt>
    <dgm:pt modelId="{B03592F0-05F8-4F4D-972A-08CC823D98D6}" type="pres">
      <dgm:prSet presAssocID="{E73FF2FB-D243-4F00-8A57-904DB8FDD723}" presName="parentText" presStyleLbl="node1" presStyleIdx="2" presStyleCnt="3">
        <dgm:presLayoutVars>
          <dgm:chMax val="1"/>
          <dgm:bulletEnabled val="1"/>
        </dgm:presLayoutVars>
      </dgm:prSet>
      <dgm:spPr/>
      <dgm:t>
        <a:bodyPr/>
        <a:lstStyle/>
        <a:p>
          <a:endParaRPr lang="en-US"/>
        </a:p>
      </dgm:t>
    </dgm:pt>
    <dgm:pt modelId="{4521256C-8BDA-479D-BCED-639B8007CC82}" type="pres">
      <dgm:prSet presAssocID="{E73FF2FB-D243-4F00-8A57-904DB8FDD723}" presName="descendantText" presStyleLbl="alignAccFollowNode1" presStyleIdx="2" presStyleCnt="3">
        <dgm:presLayoutVars>
          <dgm:bulletEnabled val="1"/>
        </dgm:presLayoutVars>
      </dgm:prSet>
      <dgm:spPr/>
      <dgm:t>
        <a:bodyPr/>
        <a:lstStyle/>
        <a:p>
          <a:endParaRPr lang="en-US"/>
        </a:p>
      </dgm:t>
    </dgm:pt>
  </dgm:ptLst>
  <dgm:cxnLst>
    <dgm:cxn modelId="{8B373C43-F116-49BD-8FF2-A0D565FEBF80}" srcId="{EC3558B4-40C2-4ADD-BBDC-5B90B76FCE2E}" destId="{9F554B47-1774-40C4-8B0F-315A09DA76BB}" srcOrd="0" destOrd="0" parTransId="{1686103A-5DBC-40FE-AB41-7DCFD3F37EF1}" sibTransId="{9941ED40-1853-4274-BEEF-A1F31F992904}"/>
    <dgm:cxn modelId="{B4FFBEC8-93CC-4686-9495-16E63E488B84}" srcId="{E73FF2FB-D243-4F00-8A57-904DB8FDD723}" destId="{BE174A83-13D6-499B-A9C8-F09636B354F1}" srcOrd="2" destOrd="0" parTransId="{0CF7B7F7-94DF-4D3C-B80C-1E232691B68C}" sibTransId="{E68FD423-D787-4446-B630-03F5D3697785}"/>
    <dgm:cxn modelId="{95B7C3FA-0D91-42FE-8C92-157C310A191E}" srcId="{326D0107-648E-496F-9E35-D62CC4770254}" destId="{EC3558B4-40C2-4ADD-BBDC-5B90B76FCE2E}" srcOrd="0" destOrd="0" parTransId="{1C5CD7D5-E5C4-475E-BFD7-B82487D83A46}" sibTransId="{50D720DE-0376-4693-A228-301C4946BDCF}"/>
    <dgm:cxn modelId="{CB6654E6-E1FF-41D9-AECD-87F03ECFF34A}" type="presOf" srcId="{3C1DBDF9-2133-41B2-90EE-CC880071A115}" destId="{4521256C-8BDA-479D-BCED-639B8007CC82}" srcOrd="0" destOrd="1" presId="urn:microsoft.com/office/officeart/2005/8/layout/vList5"/>
    <dgm:cxn modelId="{68F147E8-B615-42BA-953E-03A66D21A551}" srcId="{326D0107-648E-496F-9E35-D62CC4770254}" destId="{6F8E7D2A-7307-4580-A0BF-B4D5F3772D10}" srcOrd="1" destOrd="0" parTransId="{180599F1-9282-46D9-9E46-3826BCA2DEB3}" sibTransId="{5013F875-54E6-4F1E-9F6A-209C18A3F2BC}"/>
    <dgm:cxn modelId="{43A45C75-3539-4B43-90D8-147F9FB94FB7}" type="presOf" srcId="{326D0107-648E-496F-9E35-D62CC4770254}" destId="{32A7F8E3-99A3-494D-B6A0-C6CD4239DB45}" srcOrd="0" destOrd="0" presId="urn:microsoft.com/office/officeart/2005/8/layout/vList5"/>
    <dgm:cxn modelId="{828A92BC-5B48-4FE1-B7D9-1907E3ADEFA5}" srcId="{E73FF2FB-D243-4F00-8A57-904DB8FDD723}" destId="{3C1DBDF9-2133-41B2-90EE-CC880071A115}" srcOrd="1" destOrd="0" parTransId="{F389F736-1A91-4BBF-8048-29548262F27F}" sibTransId="{D90B200E-F242-4F0E-A135-5DE2B08D98BA}"/>
    <dgm:cxn modelId="{5798413C-05ED-4002-901F-77C0C4AD8EC0}" type="presOf" srcId="{BE174A83-13D6-499B-A9C8-F09636B354F1}" destId="{4521256C-8BDA-479D-BCED-639B8007CC82}" srcOrd="0" destOrd="2" presId="urn:microsoft.com/office/officeart/2005/8/layout/vList5"/>
    <dgm:cxn modelId="{F44669DE-9C78-4597-ABC5-3F2F6042D343}" srcId="{E73FF2FB-D243-4F00-8A57-904DB8FDD723}" destId="{8362062F-97A1-4653-9780-AC0309B14E1A}" srcOrd="0" destOrd="0" parTransId="{9C5598E0-E397-408B-9BBD-7B99BFFD81FF}" sibTransId="{863FC4AD-A887-410D-951A-1041A2B9FBCE}"/>
    <dgm:cxn modelId="{B6953BE2-E0F5-449A-8006-C5A124BB313B}" type="presOf" srcId="{EC3558B4-40C2-4ADD-BBDC-5B90B76FCE2E}" destId="{3FB76F46-E190-4034-BF0C-D500C8E5AD23}" srcOrd="0" destOrd="0" presId="urn:microsoft.com/office/officeart/2005/8/layout/vList5"/>
    <dgm:cxn modelId="{31CE22B0-6F41-48BD-B2FC-ED2951176FFA}" srcId="{326D0107-648E-496F-9E35-D62CC4770254}" destId="{E73FF2FB-D243-4F00-8A57-904DB8FDD723}" srcOrd="2" destOrd="0" parTransId="{0A27B669-76F7-4C56-A41E-F1D50A0FCE5E}" sibTransId="{026418FC-3A86-4FBE-8068-1AABF117BDF6}"/>
    <dgm:cxn modelId="{45CF8B1F-5C3C-466E-A8D9-B99EEFF1386D}" type="presOf" srcId="{88EF18CD-4728-44DD-81E6-E92BBFEBD00D}" destId="{C62F4967-69AC-4E4F-A77C-4A1692F23B68}" srcOrd="0" destOrd="0" presId="urn:microsoft.com/office/officeart/2005/8/layout/vList5"/>
    <dgm:cxn modelId="{AB076D27-A29C-4138-9CB9-83E2D593252D}" type="presOf" srcId="{E73FF2FB-D243-4F00-8A57-904DB8FDD723}" destId="{B03592F0-05F8-4F4D-972A-08CC823D98D6}" srcOrd="0" destOrd="0" presId="urn:microsoft.com/office/officeart/2005/8/layout/vList5"/>
    <dgm:cxn modelId="{E6CBC171-CCB0-43B6-93C5-3BDFDA67B77A}" type="presOf" srcId="{6F8E7D2A-7307-4580-A0BF-B4D5F3772D10}" destId="{73F9894A-163B-421E-A918-E8D1A45990FC}" srcOrd="0" destOrd="0" presId="urn:microsoft.com/office/officeart/2005/8/layout/vList5"/>
    <dgm:cxn modelId="{BC5820D8-42BC-4B3D-A737-0B4BA8308104}" type="presOf" srcId="{9F554B47-1774-40C4-8B0F-315A09DA76BB}" destId="{22A88102-8C5A-4F84-B5C9-97DA5A5A7E51}" srcOrd="0" destOrd="0" presId="urn:microsoft.com/office/officeart/2005/8/layout/vList5"/>
    <dgm:cxn modelId="{BC3C54B5-1B7A-43BD-8EAA-5996783069CC}" srcId="{6F8E7D2A-7307-4580-A0BF-B4D5F3772D10}" destId="{88EF18CD-4728-44DD-81E6-E92BBFEBD00D}" srcOrd="0" destOrd="0" parTransId="{65341CE7-CD9A-4215-84DD-04F950A6DD04}" sibTransId="{B8A9B363-F337-4512-914B-3F65B8B3F36C}"/>
    <dgm:cxn modelId="{5B0810D3-1114-498D-88C7-B1A54ED17D75}" type="presOf" srcId="{8362062F-97A1-4653-9780-AC0309B14E1A}" destId="{4521256C-8BDA-479D-BCED-639B8007CC82}" srcOrd="0" destOrd="0" presId="urn:microsoft.com/office/officeart/2005/8/layout/vList5"/>
    <dgm:cxn modelId="{106FAD82-F4B5-4E53-B41F-9DA9F5DEFC33}" type="presParOf" srcId="{32A7F8E3-99A3-494D-B6A0-C6CD4239DB45}" destId="{08185D83-58FD-4FD4-AF16-CDEC948D4130}" srcOrd="0" destOrd="0" presId="urn:microsoft.com/office/officeart/2005/8/layout/vList5"/>
    <dgm:cxn modelId="{3E5D2438-63D7-4254-97D9-854B81908868}" type="presParOf" srcId="{08185D83-58FD-4FD4-AF16-CDEC948D4130}" destId="{3FB76F46-E190-4034-BF0C-D500C8E5AD23}" srcOrd="0" destOrd="0" presId="urn:microsoft.com/office/officeart/2005/8/layout/vList5"/>
    <dgm:cxn modelId="{C9D9035C-8238-4F9B-B6F9-7251F0933764}" type="presParOf" srcId="{08185D83-58FD-4FD4-AF16-CDEC948D4130}" destId="{22A88102-8C5A-4F84-B5C9-97DA5A5A7E51}" srcOrd="1" destOrd="0" presId="urn:microsoft.com/office/officeart/2005/8/layout/vList5"/>
    <dgm:cxn modelId="{883B0122-5DFA-4B3D-BAE3-3E225FEF7217}" type="presParOf" srcId="{32A7F8E3-99A3-494D-B6A0-C6CD4239DB45}" destId="{D16296E2-61CC-441C-9511-43FDA65C0F0B}" srcOrd="1" destOrd="0" presId="urn:microsoft.com/office/officeart/2005/8/layout/vList5"/>
    <dgm:cxn modelId="{75FC6AE0-4323-4D3F-9059-375FBEF947AA}" type="presParOf" srcId="{32A7F8E3-99A3-494D-B6A0-C6CD4239DB45}" destId="{7D48E8BF-5F48-455B-9132-C027AAFCECCF}" srcOrd="2" destOrd="0" presId="urn:microsoft.com/office/officeart/2005/8/layout/vList5"/>
    <dgm:cxn modelId="{618DC5BA-12A1-40C8-BB4D-A87CA235089E}" type="presParOf" srcId="{7D48E8BF-5F48-455B-9132-C027AAFCECCF}" destId="{73F9894A-163B-421E-A918-E8D1A45990FC}" srcOrd="0" destOrd="0" presId="urn:microsoft.com/office/officeart/2005/8/layout/vList5"/>
    <dgm:cxn modelId="{6CF57877-D8A9-4649-B0D9-8475C47AC605}" type="presParOf" srcId="{7D48E8BF-5F48-455B-9132-C027AAFCECCF}" destId="{C62F4967-69AC-4E4F-A77C-4A1692F23B68}" srcOrd="1" destOrd="0" presId="urn:microsoft.com/office/officeart/2005/8/layout/vList5"/>
    <dgm:cxn modelId="{88C8AE51-CBE2-44E1-A4F2-CEED2FAEF584}" type="presParOf" srcId="{32A7F8E3-99A3-494D-B6A0-C6CD4239DB45}" destId="{9291BF66-1D8C-4A0D-B50C-464054574A36}" srcOrd="3" destOrd="0" presId="urn:microsoft.com/office/officeart/2005/8/layout/vList5"/>
    <dgm:cxn modelId="{F904AFAA-320A-4966-BB8F-C21A408650D0}" type="presParOf" srcId="{32A7F8E3-99A3-494D-B6A0-C6CD4239DB45}" destId="{72312A18-C311-4DE2-99A1-8143860D2DA9}" srcOrd="4" destOrd="0" presId="urn:microsoft.com/office/officeart/2005/8/layout/vList5"/>
    <dgm:cxn modelId="{1C224BB6-D953-4CD4-9A3E-1E7A985DC902}" type="presParOf" srcId="{72312A18-C311-4DE2-99A1-8143860D2DA9}" destId="{B03592F0-05F8-4F4D-972A-08CC823D98D6}" srcOrd="0" destOrd="0" presId="urn:microsoft.com/office/officeart/2005/8/layout/vList5"/>
    <dgm:cxn modelId="{A9F150D3-C29C-413E-A6B6-80CB76275825}" type="presParOf" srcId="{72312A18-C311-4DE2-99A1-8143860D2DA9}" destId="{4521256C-8BDA-479D-BCED-639B8007CC8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2212F-CB32-4BCF-8669-A287EF09F245}" type="doc">
      <dgm:prSet loTypeId="urn:microsoft.com/office/officeart/2016/7/layout/VerticalDownArrowProcess" loCatId="process" qsTypeId="urn:microsoft.com/office/officeart/2005/8/quickstyle/simple1" qsCatId="simple" csTypeId="urn:microsoft.com/office/officeart/2005/8/colors/accent6_2" csCatId="accent6" phldr="1"/>
      <dgm:spPr/>
      <dgm:t>
        <a:bodyPr/>
        <a:lstStyle/>
        <a:p>
          <a:endParaRPr lang="en-US"/>
        </a:p>
      </dgm:t>
    </dgm:pt>
    <dgm:pt modelId="{C7999BCD-2B09-4860-99CD-44D348C36D25}">
      <dgm:prSet/>
      <dgm:spPr/>
      <dgm:t>
        <a:bodyPr/>
        <a:lstStyle/>
        <a:p>
          <a:r>
            <a:rPr lang="en-US"/>
            <a:t>Identify</a:t>
          </a:r>
        </a:p>
      </dgm:t>
    </dgm:pt>
    <dgm:pt modelId="{E0BEABD1-C972-4A8B-8E78-D72598FC8C41}" type="parTrans" cxnId="{B3DE7644-AA3F-4EFB-9927-31DBF8E1F8DC}">
      <dgm:prSet/>
      <dgm:spPr/>
      <dgm:t>
        <a:bodyPr/>
        <a:lstStyle/>
        <a:p>
          <a:endParaRPr lang="en-US"/>
        </a:p>
      </dgm:t>
    </dgm:pt>
    <dgm:pt modelId="{6B4BFED9-1CFF-4263-A1FD-B13D7A6A75B0}" type="sibTrans" cxnId="{B3DE7644-AA3F-4EFB-9927-31DBF8E1F8DC}">
      <dgm:prSet/>
      <dgm:spPr/>
      <dgm:t>
        <a:bodyPr/>
        <a:lstStyle/>
        <a:p>
          <a:endParaRPr lang="en-US"/>
        </a:p>
      </dgm:t>
    </dgm:pt>
    <dgm:pt modelId="{447C0B59-8E5F-4B41-B6A8-5574256984F0}">
      <dgm:prSet custT="1"/>
      <dgm:spPr/>
      <dgm:t>
        <a:bodyPr/>
        <a:lstStyle/>
        <a:p>
          <a:r>
            <a:rPr lang="en-US" sz="2000" dirty="0"/>
            <a:t>Identify current and potential stakeholders and their needs relative to using and contributing to the AOP framework and knowledgebase (KB)</a:t>
          </a:r>
        </a:p>
      </dgm:t>
    </dgm:pt>
    <dgm:pt modelId="{C78103C6-42E4-4197-9878-97EA32B10DD0}" type="parTrans" cxnId="{E3C778BB-F2D1-4CDC-90C3-3810232EE8E5}">
      <dgm:prSet/>
      <dgm:spPr/>
      <dgm:t>
        <a:bodyPr/>
        <a:lstStyle/>
        <a:p>
          <a:endParaRPr lang="en-US"/>
        </a:p>
      </dgm:t>
    </dgm:pt>
    <dgm:pt modelId="{D87B6919-3BAD-4504-B5E3-71424E6933F7}" type="sibTrans" cxnId="{E3C778BB-F2D1-4CDC-90C3-3810232EE8E5}">
      <dgm:prSet/>
      <dgm:spPr/>
      <dgm:t>
        <a:bodyPr/>
        <a:lstStyle/>
        <a:p>
          <a:endParaRPr lang="en-US"/>
        </a:p>
      </dgm:t>
    </dgm:pt>
    <dgm:pt modelId="{86FBF745-402C-487C-A8E0-C8414FF6DE94}">
      <dgm:prSet/>
      <dgm:spPr/>
      <dgm:t>
        <a:bodyPr/>
        <a:lstStyle/>
        <a:p>
          <a:r>
            <a:rPr lang="en-US" dirty="0"/>
            <a:t>Define</a:t>
          </a:r>
        </a:p>
      </dgm:t>
    </dgm:pt>
    <dgm:pt modelId="{59C2D923-30D1-4365-99AC-260CAFFB0E27}" type="parTrans" cxnId="{F9360546-7AFF-4989-A309-5FEE42CCB32A}">
      <dgm:prSet/>
      <dgm:spPr/>
      <dgm:t>
        <a:bodyPr/>
        <a:lstStyle/>
        <a:p>
          <a:endParaRPr lang="en-US"/>
        </a:p>
      </dgm:t>
    </dgm:pt>
    <dgm:pt modelId="{B2C58FC0-BD57-4640-AFE2-4EA26DFC0312}" type="sibTrans" cxnId="{F9360546-7AFF-4989-A309-5FEE42CCB32A}">
      <dgm:prSet/>
      <dgm:spPr/>
      <dgm:t>
        <a:bodyPr/>
        <a:lstStyle/>
        <a:p>
          <a:endParaRPr lang="en-US"/>
        </a:p>
      </dgm:t>
    </dgm:pt>
    <dgm:pt modelId="{CA9B1FCE-F654-4836-B4C7-32300D6FCB00}">
      <dgm:prSet custT="1"/>
      <dgm:spPr/>
      <dgm:t>
        <a:bodyPr/>
        <a:lstStyle/>
        <a:p>
          <a:r>
            <a:rPr lang="en-US" sz="2000" dirty="0"/>
            <a:t>Define strategies for effective stakeholder engagement</a:t>
          </a:r>
        </a:p>
      </dgm:t>
    </dgm:pt>
    <dgm:pt modelId="{370B6D3D-B2B7-4EA0-B889-B86C15EFCD7B}" type="parTrans" cxnId="{94E7BC51-2421-4B3D-A91A-CC1DE862B0E6}">
      <dgm:prSet/>
      <dgm:spPr/>
      <dgm:t>
        <a:bodyPr/>
        <a:lstStyle/>
        <a:p>
          <a:endParaRPr lang="en-US"/>
        </a:p>
      </dgm:t>
    </dgm:pt>
    <dgm:pt modelId="{E4B045A9-658F-4F94-87C5-D2F4CBA886DF}" type="sibTrans" cxnId="{94E7BC51-2421-4B3D-A91A-CC1DE862B0E6}">
      <dgm:prSet/>
      <dgm:spPr/>
      <dgm:t>
        <a:bodyPr/>
        <a:lstStyle/>
        <a:p>
          <a:endParaRPr lang="en-US"/>
        </a:p>
      </dgm:t>
    </dgm:pt>
    <dgm:pt modelId="{4890C4C8-05FC-4AF7-8C23-2BA2300B0D51}">
      <dgm:prSet/>
      <dgm:spPr/>
      <dgm:t>
        <a:bodyPr/>
        <a:lstStyle/>
        <a:p>
          <a:r>
            <a:rPr lang="en-US"/>
            <a:t>Highlight</a:t>
          </a:r>
        </a:p>
      </dgm:t>
    </dgm:pt>
    <dgm:pt modelId="{F1235457-769C-4847-B814-9BD61660C3D4}" type="parTrans" cxnId="{2276BEDE-F8D0-4E2A-8457-AFB98CF045EE}">
      <dgm:prSet/>
      <dgm:spPr/>
      <dgm:t>
        <a:bodyPr/>
        <a:lstStyle/>
        <a:p>
          <a:endParaRPr lang="en-US"/>
        </a:p>
      </dgm:t>
    </dgm:pt>
    <dgm:pt modelId="{1B008002-B6D0-449E-B64F-9A4FCE357A95}" type="sibTrans" cxnId="{2276BEDE-F8D0-4E2A-8457-AFB98CF045EE}">
      <dgm:prSet/>
      <dgm:spPr/>
      <dgm:t>
        <a:bodyPr/>
        <a:lstStyle/>
        <a:p>
          <a:endParaRPr lang="en-US"/>
        </a:p>
      </dgm:t>
    </dgm:pt>
    <dgm:pt modelId="{4F97B591-38B0-4EFB-B1F3-6E42878D3BB9}">
      <dgm:prSet custT="1"/>
      <dgm:spPr/>
      <dgm:t>
        <a:bodyPr/>
        <a:lstStyle/>
        <a:p>
          <a:r>
            <a:rPr lang="en-US" sz="2000" dirty="0"/>
            <a:t>Highlight challenges and identify possible solutions to enhancing collection and use of the AOP framework/knowledge in the longer-term by entire stakeholder community</a:t>
          </a:r>
        </a:p>
      </dgm:t>
    </dgm:pt>
    <dgm:pt modelId="{08637A79-BF69-4B68-B42F-B08FF88A04C3}" type="parTrans" cxnId="{DCAC85B3-5FD7-4249-A801-503B2E88D51E}">
      <dgm:prSet/>
      <dgm:spPr/>
      <dgm:t>
        <a:bodyPr/>
        <a:lstStyle/>
        <a:p>
          <a:endParaRPr lang="en-US"/>
        </a:p>
      </dgm:t>
    </dgm:pt>
    <dgm:pt modelId="{DE0FE0D4-0517-4BC2-914E-2C6BE39AD23E}" type="sibTrans" cxnId="{DCAC85B3-5FD7-4249-A801-503B2E88D51E}">
      <dgm:prSet/>
      <dgm:spPr/>
      <dgm:t>
        <a:bodyPr/>
        <a:lstStyle/>
        <a:p>
          <a:endParaRPr lang="en-US"/>
        </a:p>
      </dgm:t>
    </dgm:pt>
    <dgm:pt modelId="{4B5DA6F2-50B7-4F58-8B85-9AD09EA2B423}" type="pres">
      <dgm:prSet presAssocID="{A552212F-CB32-4BCF-8669-A287EF09F245}" presName="Name0" presStyleCnt="0">
        <dgm:presLayoutVars>
          <dgm:dir/>
          <dgm:animLvl val="lvl"/>
          <dgm:resizeHandles val="exact"/>
        </dgm:presLayoutVars>
      </dgm:prSet>
      <dgm:spPr/>
      <dgm:t>
        <a:bodyPr/>
        <a:lstStyle/>
        <a:p>
          <a:endParaRPr lang="en-US"/>
        </a:p>
      </dgm:t>
    </dgm:pt>
    <dgm:pt modelId="{3E2D0006-10FB-41BA-959F-5E2AF43FC310}" type="pres">
      <dgm:prSet presAssocID="{4890C4C8-05FC-4AF7-8C23-2BA2300B0D51}" presName="boxAndChildren" presStyleCnt="0"/>
      <dgm:spPr/>
    </dgm:pt>
    <dgm:pt modelId="{D5EB6088-BC5F-47B5-B8C6-D8587E29DFD9}" type="pres">
      <dgm:prSet presAssocID="{4890C4C8-05FC-4AF7-8C23-2BA2300B0D51}" presName="parentTextBox" presStyleLbl="alignNode1" presStyleIdx="0" presStyleCnt="3"/>
      <dgm:spPr/>
      <dgm:t>
        <a:bodyPr/>
        <a:lstStyle/>
        <a:p>
          <a:endParaRPr lang="en-US"/>
        </a:p>
      </dgm:t>
    </dgm:pt>
    <dgm:pt modelId="{8813DFCC-C49F-4772-B2ED-091EE9B0E0DF}" type="pres">
      <dgm:prSet presAssocID="{4890C4C8-05FC-4AF7-8C23-2BA2300B0D51}" presName="descendantBox" presStyleLbl="bgAccFollowNode1" presStyleIdx="0" presStyleCnt="3"/>
      <dgm:spPr/>
      <dgm:t>
        <a:bodyPr/>
        <a:lstStyle/>
        <a:p>
          <a:endParaRPr lang="en-US"/>
        </a:p>
      </dgm:t>
    </dgm:pt>
    <dgm:pt modelId="{A910C242-9092-4AF8-89E5-EF7327E13DE2}" type="pres">
      <dgm:prSet presAssocID="{B2C58FC0-BD57-4640-AFE2-4EA26DFC0312}" presName="sp" presStyleCnt="0"/>
      <dgm:spPr/>
    </dgm:pt>
    <dgm:pt modelId="{F017C97D-7236-409A-B642-289D7E2CAA6A}" type="pres">
      <dgm:prSet presAssocID="{86FBF745-402C-487C-A8E0-C8414FF6DE94}" presName="arrowAndChildren" presStyleCnt="0"/>
      <dgm:spPr/>
    </dgm:pt>
    <dgm:pt modelId="{978A17EA-0BD5-4616-865B-E620BA2B7986}" type="pres">
      <dgm:prSet presAssocID="{86FBF745-402C-487C-A8E0-C8414FF6DE94}" presName="parentTextArrow" presStyleLbl="node1" presStyleIdx="0" presStyleCnt="0"/>
      <dgm:spPr/>
      <dgm:t>
        <a:bodyPr/>
        <a:lstStyle/>
        <a:p>
          <a:endParaRPr lang="en-US"/>
        </a:p>
      </dgm:t>
    </dgm:pt>
    <dgm:pt modelId="{E97C8A1C-B3B4-456E-A2AC-B8552B6668F4}" type="pres">
      <dgm:prSet presAssocID="{86FBF745-402C-487C-A8E0-C8414FF6DE94}" presName="arrow" presStyleLbl="alignNode1" presStyleIdx="1" presStyleCnt="3"/>
      <dgm:spPr/>
      <dgm:t>
        <a:bodyPr/>
        <a:lstStyle/>
        <a:p>
          <a:endParaRPr lang="en-US"/>
        </a:p>
      </dgm:t>
    </dgm:pt>
    <dgm:pt modelId="{CAFBEE1E-0072-4692-B60A-4EE21AF61795}" type="pres">
      <dgm:prSet presAssocID="{86FBF745-402C-487C-A8E0-C8414FF6DE94}" presName="descendantArrow" presStyleLbl="bgAccFollowNode1" presStyleIdx="1" presStyleCnt="3"/>
      <dgm:spPr/>
      <dgm:t>
        <a:bodyPr/>
        <a:lstStyle/>
        <a:p>
          <a:endParaRPr lang="en-US"/>
        </a:p>
      </dgm:t>
    </dgm:pt>
    <dgm:pt modelId="{C185C1A9-5CB7-4476-9E59-6F93D0965843}" type="pres">
      <dgm:prSet presAssocID="{6B4BFED9-1CFF-4263-A1FD-B13D7A6A75B0}" presName="sp" presStyleCnt="0"/>
      <dgm:spPr/>
    </dgm:pt>
    <dgm:pt modelId="{27D8DFF1-F4F1-40A8-BE45-75F6E7466129}" type="pres">
      <dgm:prSet presAssocID="{C7999BCD-2B09-4860-99CD-44D348C36D25}" presName="arrowAndChildren" presStyleCnt="0"/>
      <dgm:spPr/>
    </dgm:pt>
    <dgm:pt modelId="{04C94467-FAAD-4AA4-8ECE-31AA5C10A1B9}" type="pres">
      <dgm:prSet presAssocID="{C7999BCD-2B09-4860-99CD-44D348C36D25}" presName="parentTextArrow" presStyleLbl="node1" presStyleIdx="0" presStyleCnt="0"/>
      <dgm:spPr/>
      <dgm:t>
        <a:bodyPr/>
        <a:lstStyle/>
        <a:p>
          <a:endParaRPr lang="en-US"/>
        </a:p>
      </dgm:t>
    </dgm:pt>
    <dgm:pt modelId="{6CCD722A-1218-4C5A-883F-A03657B3C3A9}" type="pres">
      <dgm:prSet presAssocID="{C7999BCD-2B09-4860-99CD-44D348C36D25}" presName="arrow" presStyleLbl="alignNode1" presStyleIdx="2" presStyleCnt="3"/>
      <dgm:spPr/>
      <dgm:t>
        <a:bodyPr/>
        <a:lstStyle/>
        <a:p>
          <a:endParaRPr lang="en-US"/>
        </a:p>
      </dgm:t>
    </dgm:pt>
    <dgm:pt modelId="{AE694CC0-9B21-4C45-AE90-747F6F44E327}" type="pres">
      <dgm:prSet presAssocID="{C7999BCD-2B09-4860-99CD-44D348C36D25}" presName="descendantArrow" presStyleLbl="bgAccFollowNode1" presStyleIdx="2" presStyleCnt="3"/>
      <dgm:spPr/>
      <dgm:t>
        <a:bodyPr/>
        <a:lstStyle/>
        <a:p>
          <a:endParaRPr lang="en-US"/>
        </a:p>
      </dgm:t>
    </dgm:pt>
  </dgm:ptLst>
  <dgm:cxnLst>
    <dgm:cxn modelId="{12609A1A-A44A-418D-A3F9-36B3EEFCDAA2}" type="presOf" srcId="{4F97B591-38B0-4EFB-B1F3-6E42878D3BB9}" destId="{8813DFCC-C49F-4772-B2ED-091EE9B0E0DF}" srcOrd="0" destOrd="0" presId="urn:microsoft.com/office/officeart/2016/7/layout/VerticalDownArrowProcess"/>
    <dgm:cxn modelId="{DCAC85B3-5FD7-4249-A801-503B2E88D51E}" srcId="{4890C4C8-05FC-4AF7-8C23-2BA2300B0D51}" destId="{4F97B591-38B0-4EFB-B1F3-6E42878D3BB9}" srcOrd="0" destOrd="0" parTransId="{08637A79-BF69-4B68-B42F-B08FF88A04C3}" sibTransId="{DE0FE0D4-0517-4BC2-914E-2C6BE39AD23E}"/>
    <dgm:cxn modelId="{E3C778BB-F2D1-4CDC-90C3-3810232EE8E5}" srcId="{C7999BCD-2B09-4860-99CD-44D348C36D25}" destId="{447C0B59-8E5F-4B41-B6A8-5574256984F0}" srcOrd="0" destOrd="0" parTransId="{C78103C6-42E4-4197-9878-97EA32B10DD0}" sibTransId="{D87B6919-3BAD-4504-B5E3-71424E6933F7}"/>
    <dgm:cxn modelId="{88CB6BEB-32C1-4FDD-AAB4-0B6BB1F7BBA2}" type="presOf" srcId="{4890C4C8-05FC-4AF7-8C23-2BA2300B0D51}" destId="{D5EB6088-BC5F-47B5-B8C6-D8587E29DFD9}" srcOrd="0" destOrd="0" presId="urn:microsoft.com/office/officeart/2016/7/layout/VerticalDownArrowProcess"/>
    <dgm:cxn modelId="{94E7BC51-2421-4B3D-A91A-CC1DE862B0E6}" srcId="{86FBF745-402C-487C-A8E0-C8414FF6DE94}" destId="{CA9B1FCE-F654-4836-B4C7-32300D6FCB00}" srcOrd="0" destOrd="0" parTransId="{370B6D3D-B2B7-4EA0-B889-B86C15EFCD7B}" sibTransId="{E4B045A9-658F-4F94-87C5-D2F4CBA886DF}"/>
    <dgm:cxn modelId="{F9360546-7AFF-4989-A309-5FEE42CCB32A}" srcId="{A552212F-CB32-4BCF-8669-A287EF09F245}" destId="{86FBF745-402C-487C-A8E0-C8414FF6DE94}" srcOrd="1" destOrd="0" parTransId="{59C2D923-30D1-4365-99AC-260CAFFB0E27}" sibTransId="{B2C58FC0-BD57-4640-AFE2-4EA26DFC0312}"/>
    <dgm:cxn modelId="{F780828B-C711-4E02-9D63-562DB278AABF}" type="presOf" srcId="{A552212F-CB32-4BCF-8669-A287EF09F245}" destId="{4B5DA6F2-50B7-4F58-8B85-9AD09EA2B423}" srcOrd="0" destOrd="0" presId="urn:microsoft.com/office/officeart/2016/7/layout/VerticalDownArrowProcess"/>
    <dgm:cxn modelId="{55DB4BB2-3FBB-4FF0-8BB2-F266460FC6DF}" type="presOf" srcId="{447C0B59-8E5F-4B41-B6A8-5574256984F0}" destId="{AE694CC0-9B21-4C45-AE90-747F6F44E327}" srcOrd="0" destOrd="0" presId="urn:microsoft.com/office/officeart/2016/7/layout/VerticalDownArrowProcess"/>
    <dgm:cxn modelId="{4E9BE2FB-0947-4AF5-B3D5-A546E2DFED1B}" type="presOf" srcId="{C7999BCD-2B09-4860-99CD-44D348C36D25}" destId="{04C94467-FAAD-4AA4-8ECE-31AA5C10A1B9}" srcOrd="0" destOrd="0" presId="urn:microsoft.com/office/officeart/2016/7/layout/VerticalDownArrowProcess"/>
    <dgm:cxn modelId="{C3A16E21-ADBA-4AE0-9765-A4DCF6EF7F44}" type="presOf" srcId="{86FBF745-402C-487C-A8E0-C8414FF6DE94}" destId="{E97C8A1C-B3B4-456E-A2AC-B8552B6668F4}" srcOrd="1" destOrd="0" presId="urn:microsoft.com/office/officeart/2016/7/layout/VerticalDownArrowProcess"/>
    <dgm:cxn modelId="{B3DE7644-AA3F-4EFB-9927-31DBF8E1F8DC}" srcId="{A552212F-CB32-4BCF-8669-A287EF09F245}" destId="{C7999BCD-2B09-4860-99CD-44D348C36D25}" srcOrd="0" destOrd="0" parTransId="{E0BEABD1-C972-4A8B-8E78-D72598FC8C41}" sibTransId="{6B4BFED9-1CFF-4263-A1FD-B13D7A6A75B0}"/>
    <dgm:cxn modelId="{EFFD041E-5A61-46E4-B3CB-1C3790237D4B}" type="presOf" srcId="{86FBF745-402C-487C-A8E0-C8414FF6DE94}" destId="{978A17EA-0BD5-4616-865B-E620BA2B7986}" srcOrd="0" destOrd="0" presId="urn:microsoft.com/office/officeart/2016/7/layout/VerticalDownArrowProcess"/>
    <dgm:cxn modelId="{C1DA5E45-3FA4-4FD8-B149-E521600A0533}" type="presOf" srcId="{CA9B1FCE-F654-4836-B4C7-32300D6FCB00}" destId="{CAFBEE1E-0072-4692-B60A-4EE21AF61795}" srcOrd="0" destOrd="0" presId="urn:microsoft.com/office/officeart/2016/7/layout/VerticalDownArrowProcess"/>
    <dgm:cxn modelId="{E7314B16-8B57-46FE-B172-40C201C5EFF7}" type="presOf" srcId="{C7999BCD-2B09-4860-99CD-44D348C36D25}" destId="{6CCD722A-1218-4C5A-883F-A03657B3C3A9}" srcOrd="1" destOrd="0" presId="urn:microsoft.com/office/officeart/2016/7/layout/VerticalDownArrowProcess"/>
    <dgm:cxn modelId="{2276BEDE-F8D0-4E2A-8457-AFB98CF045EE}" srcId="{A552212F-CB32-4BCF-8669-A287EF09F245}" destId="{4890C4C8-05FC-4AF7-8C23-2BA2300B0D51}" srcOrd="2" destOrd="0" parTransId="{F1235457-769C-4847-B814-9BD61660C3D4}" sibTransId="{1B008002-B6D0-449E-B64F-9A4FCE357A95}"/>
    <dgm:cxn modelId="{95F25C8A-19E0-4535-B8E2-17AB04ADBBDD}" type="presParOf" srcId="{4B5DA6F2-50B7-4F58-8B85-9AD09EA2B423}" destId="{3E2D0006-10FB-41BA-959F-5E2AF43FC310}" srcOrd="0" destOrd="0" presId="urn:microsoft.com/office/officeart/2016/7/layout/VerticalDownArrowProcess"/>
    <dgm:cxn modelId="{EC3C92F6-C8B9-471D-897D-62C2E1788ED8}" type="presParOf" srcId="{3E2D0006-10FB-41BA-959F-5E2AF43FC310}" destId="{D5EB6088-BC5F-47B5-B8C6-D8587E29DFD9}" srcOrd="0" destOrd="0" presId="urn:microsoft.com/office/officeart/2016/7/layout/VerticalDownArrowProcess"/>
    <dgm:cxn modelId="{CD9A6A23-C562-41F3-AB1A-DC7E693967F8}" type="presParOf" srcId="{3E2D0006-10FB-41BA-959F-5E2AF43FC310}" destId="{8813DFCC-C49F-4772-B2ED-091EE9B0E0DF}" srcOrd="1" destOrd="0" presId="urn:microsoft.com/office/officeart/2016/7/layout/VerticalDownArrowProcess"/>
    <dgm:cxn modelId="{51B36D0D-0591-47C3-A1D5-3B316844815F}" type="presParOf" srcId="{4B5DA6F2-50B7-4F58-8B85-9AD09EA2B423}" destId="{A910C242-9092-4AF8-89E5-EF7327E13DE2}" srcOrd="1" destOrd="0" presId="urn:microsoft.com/office/officeart/2016/7/layout/VerticalDownArrowProcess"/>
    <dgm:cxn modelId="{B3C5B5E1-6A2E-47E7-B53E-7F5D230FB0A9}" type="presParOf" srcId="{4B5DA6F2-50B7-4F58-8B85-9AD09EA2B423}" destId="{F017C97D-7236-409A-B642-289D7E2CAA6A}" srcOrd="2" destOrd="0" presId="urn:microsoft.com/office/officeart/2016/7/layout/VerticalDownArrowProcess"/>
    <dgm:cxn modelId="{F30D84D1-A441-4A93-98A2-1FA9A23BAE19}" type="presParOf" srcId="{F017C97D-7236-409A-B642-289D7E2CAA6A}" destId="{978A17EA-0BD5-4616-865B-E620BA2B7986}" srcOrd="0" destOrd="0" presId="urn:microsoft.com/office/officeart/2016/7/layout/VerticalDownArrowProcess"/>
    <dgm:cxn modelId="{A90F49F5-08BC-4FBD-9074-635D9C7A9ACD}" type="presParOf" srcId="{F017C97D-7236-409A-B642-289D7E2CAA6A}" destId="{E97C8A1C-B3B4-456E-A2AC-B8552B6668F4}" srcOrd="1" destOrd="0" presId="urn:microsoft.com/office/officeart/2016/7/layout/VerticalDownArrowProcess"/>
    <dgm:cxn modelId="{ADEC761D-FE97-4833-9784-F8C9B5F0482A}" type="presParOf" srcId="{F017C97D-7236-409A-B642-289D7E2CAA6A}" destId="{CAFBEE1E-0072-4692-B60A-4EE21AF61795}" srcOrd="2" destOrd="0" presId="urn:microsoft.com/office/officeart/2016/7/layout/VerticalDownArrowProcess"/>
    <dgm:cxn modelId="{C22D4425-2935-4239-98D4-12F1BDC61DB6}" type="presParOf" srcId="{4B5DA6F2-50B7-4F58-8B85-9AD09EA2B423}" destId="{C185C1A9-5CB7-4476-9E59-6F93D0965843}" srcOrd="3" destOrd="0" presId="urn:microsoft.com/office/officeart/2016/7/layout/VerticalDownArrowProcess"/>
    <dgm:cxn modelId="{6267E570-DD9B-41F3-B9AA-0693551DEC22}" type="presParOf" srcId="{4B5DA6F2-50B7-4F58-8B85-9AD09EA2B423}" destId="{27D8DFF1-F4F1-40A8-BE45-75F6E7466129}" srcOrd="4" destOrd="0" presId="urn:microsoft.com/office/officeart/2016/7/layout/VerticalDownArrowProcess"/>
    <dgm:cxn modelId="{87F0E241-187C-4EC8-906D-2AE2EB9E9E8B}" type="presParOf" srcId="{27D8DFF1-F4F1-40A8-BE45-75F6E7466129}" destId="{04C94467-FAAD-4AA4-8ECE-31AA5C10A1B9}" srcOrd="0" destOrd="0" presId="urn:microsoft.com/office/officeart/2016/7/layout/VerticalDownArrowProcess"/>
    <dgm:cxn modelId="{CAEBE20C-910E-4015-83DA-05095164EF30}" type="presParOf" srcId="{27D8DFF1-F4F1-40A8-BE45-75F6E7466129}" destId="{6CCD722A-1218-4C5A-883F-A03657B3C3A9}" srcOrd="1" destOrd="0" presId="urn:microsoft.com/office/officeart/2016/7/layout/VerticalDownArrowProcess"/>
    <dgm:cxn modelId="{4D5B6004-65E2-4545-950F-C417C1411193}" type="presParOf" srcId="{27D8DFF1-F4F1-40A8-BE45-75F6E7466129}" destId="{AE694CC0-9B21-4C45-AE90-747F6F44E327}"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D6DDD-25B0-4672-9D92-5C04E032A70B}">
      <dsp:nvSpPr>
        <dsp:cNvPr id="0" name=""/>
        <dsp:cNvSpPr/>
      </dsp:nvSpPr>
      <dsp:spPr>
        <a:xfrm>
          <a:off x="3616" y="234165"/>
          <a:ext cx="1120982" cy="448393"/>
        </a:xfrm>
        <a:prstGeom prst="homePlate">
          <a:avLst/>
        </a:prstGeom>
        <a:no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LXR Activation </a:t>
          </a:r>
        </a:p>
      </dsp:txBody>
      <dsp:txXfrm>
        <a:off x="3616" y="234165"/>
        <a:ext cx="1008884" cy="448393"/>
      </dsp:txXfrm>
    </dsp:sp>
    <dsp:sp modelId="{0544047F-CADD-4056-B0DD-91A3A3BFEFF7}">
      <dsp:nvSpPr>
        <dsp:cNvPr id="0" name=""/>
        <dsp:cNvSpPr/>
      </dsp:nvSpPr>
      <dsp:spPr>
        <a:xfrm>
          <a:off x="900402" y="234165"/>
          <a:ext cx="1120982" cy="448393"/>
        </a:xfrm>
        <a:prstGeom prst="chevron">
          <a:avLst/>
        </a:prstGeom>
        <a:no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a:t>
          </a:r>
        </a:p>
      </dsp:txBody>
      <dsp:txXfrm>
        <a:off x="1124599" y="234165"/>
        <a:ext cx="672589" cy="448393"/>
      </dsp:txXfrm>
    </dsp:sp>
    <dsp:sp modelId="{52BD0724-03E9-4F5D-9B45-D189BDF99BFC}">
      <dsp:nvSpPr>
        <dsp:cNvPr id="0" name=""/>
        <dsp:cNvSpPr/>
      </dsp:nvSpPr>
      <dsp:spPr>
        <a:xfrm>
          <a:off x="1797188" y="234165"/>
          <a:ext cx="1120982" cy="448393"/>
        </a:xfrm>
        <a:prstGeom prst="chevron">
          <a:avLst/>
        </a:prstGeom>
        <a:no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a:t>
          </a:r>
        </a:p>
      </dsp:txBody>
      <dsp:txXfrm>
        <a:off x="2021385" y="234165"/>
        <a:ext cx="672589" cy="448393"/>
      </dsp:txXfrm>
    </dsp:sp>
    <dsp:sp modelId="{FA3C622A-05DA-48A3-8FDB-C3026B6DE881}">
      <dsp:nvSpPr>
        <dsp:cNvPr id="0" name=""/>
        <dsp:cNvSpPr/>
      </dsp:nvSpPr>
      <dsp:spPr>
        <a:xfrm>
          <a:off x="2693974" y="234165"/>
          <a:ext cx="1120982" cy="448393"/>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b="0" kern="1200" dirty="0" err="1">
              <a:solidFill>
                <a:schemeClr val="bg1"/>
              </a:solidFill>
            </a:rPr>
            <a:t>Steatosis</a:t>
          </a:r>
          <a:endParaRPr lang="en-US" sz="1200" b="0" kern="1200" dirty="0">
            <a:solidFill>
              <a:schemeClr val="bg1"/>
            </a:solidFill>
          </a:endParaRPr>
        </a:p>
      </dsp:txBody>
      <dsp:txXfrm>
        <a:off x="2918171" y="234165"/>
        <a:ext cx="672589" cy="448393"/>
      </dsp:txXfrm>
    </dsp:sp>
    <dsp:sp modelId="{BDC5D093-ABD3-47CA-9EF9-B79DD2AF5C9D}">
      <dsp:nvSpPr>
        <dsp:cNvPr id="0" name=""/>
        <dsp:cNvSpPr/>
      </dsp:nvSpPr>
      <dsp:spPr>
        <a:xfrm>
          <a:off x="3590760" y="234165"/>
          <a:ext cx="1120982" cy="448393"/>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b="0" kern="1200" dirty="0" err="1">
              <a:solidFill>
                <a:schemeClr val="bg1"/>
              </a:solidFill>
            </a:rPr>
            <a:t>steatohepatitis</a:t>
          </a:r>
          <a:endParaRPr lang="en-US" sz="1100" b="0" kern="1200" dirty="0">
            <a:solidFill>
              <a:schemeClr val="bg1"/>
            </a:solidFill>
          </a:endParaRPr>
        </a:p>
      </dsp:txBody>
      <dsp:txXfrm>
        <a:off x="3814957" y="234165"/>
        <a:ext cx="672589" cy="448393"/>
      </dsp:txXfrm>
    </dsp:sp>
    <dsp:sp modelId="{FFF885E2-310F-4C5B-BFF5-B0EE49FD98BA}">
      <dsp:nvSpPr>
        <dsp:cNvPr id="0" name=""/>
        <dsp:cNvSpPr/>
      </dsp:nvSpPr>
      <dsp:spPr>
        <a:xfrm>
          <a:off x="4487546" y="234165"/>
          <a:ext cx="1120982" cy="448393"/>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b="0" kern="1200" dirty="0">
              <a:solidFill>
                <a:schemeClr val="bg1"/>
              </a:solidFill>
            </a:rPr>
            <a:t>Fibrosis</a:t>
          </a:r>
        </a:p>
      </dsp:txBody>
      <dsp:txXfrm>
        <a:off x="4711743" y="234165"/>
        <a:ext cx="672589" cy="448393"/>
      </dsp:txXfrm>
    </dsp:sp>
    <dsp:sp modelId="{B392FA3B-F661-4853-BAEF-E542050A6796}">
      <dsp:nvSpPr>
        <dsp:cNvPr id="0" name=""/>
        <dsp:cNvSpPr/>
      </dsp:nvSpPr>
      <dsp:spPr>
        <a:xfrm>
          <a:off x="5384333" y="234165"/>
          <a:ext cx="1120982" cy="448393"/>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b="0" kern="1200" dirty="0">
              <a:solidFill>
                <a:schemeClr val="bg1"/>
              </a:solidFill>
            </a:rPr>
            <a:t>Cirrhosis</a:t>
          </a:r>
        </a:p>
      </dsp:txBody>
      <dsp:txXfrm>
        <a:off x="5608530" y="234165"/>
        <a:ext cx="672589" cy="448393"/>
      </dsp:txXfrm>
    </dsp:sp>
    <dsp:sp modelId="{416B97E1-7D2B-49F3-B445-1A30A441762B}">
      <dsp:nvSpPr>
        <dsp:cNvPr id="0" name=""/>
        <dsp:cNvSpPr/>
      </dsp:nvSpPr>
      <dsp:spPr>
        <a:xfrm>
          <a:off x="6281119" y="234165"/>
          <a:ext cx="1120982" cy="448393"/>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b="0" kern="1200" dirty="0" err="1">
              <a:solidFill>
                <a:schemeClr val="bg1"/>
              </a:solidFill>
            </a:rPr>
            <a:t>Hepatocellular</a:t>
          </a:r>
          <a:r>
            <a:rPr lang="en-US" sz="1100" b="0" kern="1200" dirty="0">
              <a:solidFill>
                <a:schemeClr val="bg1"/>
              </a:solidFill>
            </a:rPr>
            <a:t> Carcinoma </a:t>
          </a:r>
        </a:p>
      </dsp:txBody>
      <dsp:txXfrm>
        <a:off x="6505316" y="234165"/>
        <a:ext cx="672589" cy="4483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D6DDD-25B0-4672-9D92-5C04E032A70B}">
      <dsp:nvSpPr>
        <dsp:cNvPr id="0" name=""/>
        <dsp:cNvSpPr/>
      </dsp:nvSpPr>
      <dsp:spPr>
        <a:xfrm>
          <a:off x="3616" y="424665"/>
          <a:ext cx="1120982" cy="448393"/>
        </a:xfrm>
        <a:prstGeom prst="homePlate">
          <a:avLst/>
        </a:prstGeom>
        <a:no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LXR Activation </a:t>
          </a:r>
        </a:p>
      </dsp:txBody>
      <dsp:txXfrm>
        <a:off x="3616" y="424665"/>
        <a:ext cx="1008884" cy="448393"/>
      </dsp:txXfrm>
    </dsp:sp>
    <dsp:sp modelId="{0544047F-CADD-4056-B0DD-91A3A3BFEFF7}">
      <dsp:nvSpPr>
        <dsp:cNvPr id="0" name=""/>
        <dsp:cNvSpPr/>
      </dsp:nvSpPr>
      <dsp:spPr>
        <a:xfrm>
          <a:off x="900402" y="424665"/>
          <a:ext cx="1120982" cy="448393"/>
        </a:xfrm>
        <a:prstGeom prst="chevron">
          <a:avLst/>
        </a:prstGeom>
        <a:no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a:t>
          </a:r>
        </a:p>
      </dsp:txBody>
      <dsp:txXfrm>
        <a:off x="1124599" y="424665"/>
        <a:ext cx="672589" cy="448393"/>
      </dsp:txXfrm>
    </dsp:sp>
    <dsp:sp modelId="{52BD0724-03E9-4F5D-9B45-D189BDF99BFC}">
      <dsp:nvSpPr>
        <dsp:cNvPr id="0" name=""/>
        <dsp:cNvSpPr/>
      </dsp:nvSpPr>
      <dsp:spPr>
        <a:xfrm>
          <a:off x="1797188" y="424665"/>
          <a:ext cx="1120982" cy="448393"/>
        </a:xfrm>
        <a:prstGeom prst="chevron">
          <a:avLst/>
        </a:prstGeom>
        <a:noFill/>
        <a:ln w="1905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kern="1200" dirty="0">
              <a:solidFill>
                <a:schemeClr val="tx1"/>
              </a:solidFill>
            </a:rPr>
            <a:t>…</a:t>
          </a:r>
        </a:p>
      </dsp:txBody>
      <dsp:txXfrm>
        <a:off x="2021385" y="424665"/>
        <a:ext cx="672589" cy="448393"/>
      </dsp:txXfrm>
    </dsp:sp>
    <dsp:sp modelId="{FA3C622A-05DA-48A3-8FDB-C3026B6DE881}">
      <dsp:nvSpPr>
        <dsp:cNvPr id="0" name=""/>
        <dsp:cNvSpPr/>
      </dsp:nvSpPr>
      <dsp:spPr>
        <a:xfrm>
          <a:off x="2693974" y="424665"/>
          <a:ext cx="1120982" cy="448393"/>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b="0" kern="1200" dirty="0" err="1">
              <a:solidFill>
                <a:schemeClr val="bg1"/>
              </a:solidFill>
            </a:rPr>
            <a:t>Steatosis</a:t>
          </a:r>
          <a:endParaRPr lang="en-US" sz="1200" b="0" kern="1200" dirty="0">
            <a:solidFill>
              <a:schemeClr val="bg1"/>
            </a:solidFill>
          </a:endParaRPr>
        </a:p>
      </dsp:txBody>
      <dsp:txXfrm>
        <a:off x="2918171" y="424665"/>
        <a:ext cx="672589" cy="448393"/>
      </dsp:txXfrm>
    </dsp:sp>
    <dsp:sp modelId="{BDC5D093-ABD3-47CA-9EF9-B79DD2AF5C9D}">
      <dsp:nvSpPr>
        <dsp:cNvPr id="0" name=""/>
        <dsp:cNvSpPr/>
      </dsp:nvSpPr>
      <dsp:spPr>
        <a:xfrm>
          <a:off x="3590760" y="424665"/>
          <a:ext cx="1120982" cy="448393"/>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b="0" kern="1200" dirty="0" err="1">
              <a:solidFill>
                <a:schemeClr val="bg1"/>
              </a:solidFill>
            </a:rPr>
            <a:t>steatohepatitis</a:t>
          </a:r>
          <a:endParaRPr lang="en-US" sz="1100" b="0" kern="1200" dirty="0">
            <a:solidFill>
              <a:schemeClr val="bg1"/>
            </a:solidFill>
          </a:endParaRPr>
        </a:p>
      </dsp:txBody>
      <dsp:txXfrm>
        <a:off x="3814957" y="424665"/>
        <a:ext cx="672589" cy="448393"/>
      </dsp:txXfrm>
    </dsp:sp>
    <dsp:sp modelId="{FFF885E2-310F-4C5B-BFF5-B0EE49FD98BA}">
      <dsp:nvSpPr>
        <dsp:cNvPr id="0" name=""/>
        <dsp:cNvSpPr/>
      </dsp:nvSpPr>
      <dsp:spPr>
        <a:xfrm>
          <a:off x="4487546" y="424665"/>
          <a:ext cx="1120982" cy="448393"/>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b="0" kern="1200" dirty="0">
              <a:solidFill>
                <a:schemeClr val="bg1"/>
              </a:solidFill>
            </a:rPr>
            <a:t>Fibrosis</a:t>
          </a:r>
        </a:p>
      </dsp:txBody>
      <dsp:txXfrm>
        <a:off x="4711743" y="424665"/>
        <a:ext cx="672589" cy="448393"/>
      </dsp:txXfrm>
    </dsp:sp>
    <dsp:sp modelId="{B392FA3B-F661-4853-BAEF-E542050A6796}">
      <dsp:nvSpPr>
        <dsp:cNvPr id="0" name=""/>
        <dsp:cNvSpPr/>
      </dsp:nvSpPr>
      <dsp:spPr>
        <a:xfrm>
          <a:off x="5384333" y="424665"/>
          <a:ext cx="1120982" cy="448393"/>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b="0" kern="1200" dirty="0">
              <a:solidFill>
                <a:schemeClr val="bg1"/>
              </a:solidFill>
            </a:rPr>
            <a:t>Cirrhosis</a:t>
          </a:r>
        </a:p>
      </dsp:txBody>
      <dsp:txXfrm>
        <a:off x="5608530" y="424665"/>
        <a:ext cx="672589" cy="448393"/>
      </dsp:txXfrm>
    </dsp:sp>
    <dsp:sp modelId="{416B97E1-7D2B-49F3-B445-1A30A441762B}">
      <dsp:nvSpPr>
        <dsp:cNvPr id="0" name=""/>
        <dsp:cNvSpPr/>
      </dsp:nvSpPr>
      <dsp:spPr>
        <a:xfrm>
          <a:off x="6284735" y="849330"/>
          <a:ext cx="1120982" cy="448393"/>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lvl="0" algn="ctr" defTabSz="488950">
            <a:lnSpc>
              <a:spcPct val="90000"/>
            </a:lnSpc>
            <a:spcBef>
              <a:spcPct val="0"/>
            </a:spcBef>
            <a:spcAft>
              <a:spcPct val="35000"/>
            </a:spcAft>
          </a:pPr>
          <a:r>
            <a:rPr lang="en-US" sz="1100" b="0" kern="1200" dirty="0" err="1">
              <a:solidFill>
                <a:schemeClr val="bg1"/>
              </a:solidFill>
            </a:rPr>
            <a:t>Hepatocellular</a:t>
          </a:r>
          <a:r>
            <a:rPr lang="en-US" sz="1100" b="0" kern="1200" dirty="0">
              <a:solidFill>
                <a:schemeClr val="bg1"/>
              </a:solidFill>
            </a:rPr>
            <a:t> Carcinoma </a:t>
          </a:r>
        </a:p>
      </dsp:txBody>
      <dsp:txXfrm>
        <a:off x="6508932" y="849330"/>
        <a:ext cx="672589" cy="4483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8D37A-87F0-FE4E-A6F9-F5C46F6644E4}">
      <dsp:nvSpPr>
        <dsp:cNvPr id="0" name=""/>
        <dsp:cNvSpPr/>
      </dsp:nvSpPr>
      <dsp:spPr>
        <a:xfrm>
          <a:off x="3121841" y="0"/>
          <a:ext cx="2604214" cy="2604610"/>
        </a:xfrm>
        <a:prstGeom prst="circularArrow">
          <a:avLst>
            <a:gd name="adj1" fmla="val 10980"/>
            <a:gd name="adj2" fmla="val 1142322"/>
            <a:gd name="adj3" fmla="val 4500000"/>
            <a:gd name="adj4" fmla="val 10800000"/>
            <a:gd name="adj5" fmla="val 12500"/>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77350DD9-AD2C-764B-B079-2AE24D66B70E}">
      <dsp:nvSpPr>
        <dsp:cNvPr id="0" name=""/>
        <dsp:cNvSpPr/>
      </dsp:nvSpPr>
      <dsp:spPr>
        <a:xfrm>
          <a:off x="3600538" y="785004"/>
          <a:ext cx="1640952" cy="1034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Principles of AOP development</a:t>
          </a:r>
        </a:p>
      </dsp:txBody>
      <dsp:txXfrm>
        <a:off x="3600538" y="785004"/>
        <a:ext cx="1640952" cy="1034061"/>
      </dsp:txXfrm>
    </dsp:sp>
    <dsp:sp modelId="{B8B8F934-CB97-AC4E-B618-F503E04BF980}">
      <dsp:nvSpPr>
        <dsp:cNvPr id="0" name=""/>
        <dsp:cNvSpPr/>
      </dsp:nvSpPr>
      <dsp:spPr>
        <a:xfrm>
          <a:off x="2398530" y="1496542"/>
          <a:ext cx="2604214" cy="2604610"/>
        </a:xfrm>
        <a:prstGeom prst="leftCircularArrow">
          <a:avLst>
            <a:gd name="adj1" fmla="val 10980"/>
            <a:gd name="adj2" fmla="val 1142322"/>
            <a:gd name="adj3" fmla="val 6300000"/>
            <a:gd name="adj4" fmla="val 18900000"/>
            <a:gd name="adj5" fmla="val 12500"/>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4F8CDF38-A4B6-1943-830B-027E1876620A}">
      <dsp:nvSpPr>
        <dsp:cNvPr id="0" name=""/>
        <dsp:cNvSpPr/>
      </dsp:nvSpPr>
      <dsp:spPr>
        <a:xfrm>
          <a:off x="2977081" y="2234245"/>
          <a:ext cx="1447111" cy="1145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Weight of evidence evaluation</a:t>
          </a:r>
        </a:p>
      </dsp:txBody>
      <dsp:txXfrm>
        <a:off x="2977081" y="2234245"/>
        <a:ext cx="1447111" cy="1145975"/>
      </dsp:txXfrm>
    </dsp:sp>
    <dsp:sp modelId="{6B3E136F-C84A-4A4C-A5F2-A12E6344743A}">
      <dsp:nvSpPr>
        <dsp:cNvPr id="0" name=""/>
        <dsp:cNvSpPr/>
      </dsp:nvSpPr>
      <dsp:spPr>
        <a:xfrm>
          <a:off x="3307193" y="3172171"/>
          <a:ext cx="2237423" cy="2238320"/>
        </a:xfrm>
        <a:prstGeom prst="blockArc">
          <a:avLst>
            <a:gd name="adj1" fmla="val 13500000"/>
            <a:gd name="adj2" fmla="val 10800000"/>
            <a:gd name="adj3" fmla="val 12740"/>
          </a:avLst>
        </a:prstGeom>
        <a:gradFill rotWithShape="0">
          <a:gsLst>
            <a:gs pos="0">
              <a:schemeClr val="accent1">
                <a:hueOff val="0"/>
                <a:satOff val="0"/>
                <a:lumOff val="0"/>
                <a:alphaOff val="0"/>
              </a:schemeClr>
            </a:gs>
            <a:gs pos="90000">
              <a:schemeClr val="accent1">
                <a:hueOff val="0"/>
                <a:satOff val="0"/>
                <a:lumOff val="0"/>
                <a:alphaOff val="0"/>
                <a:shade val="100000"/>
                <a:satMod val="105000"/>
              </a:schemeClr>
            </a:gs>
            <a:gs pos="100000">
              <a:schemeClr val="accent1">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FC603307-B58B-4E46-92D8-A1370CDF7564}">
      <dsp:nvSpPr>
        <dsp:cNvPr id="0" name=""/>
        <dsp:cNvSpPr/>
      </dsp:nvSpPr>
      <dsp:spPr>
        <a:xfrm>
          <a:off x="3700882" y="3792177"/>
          <a:ext cx="1447111" cy="1044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latin typeface="Times New Roman" panose="02020603050405020304" pitchFamily="18" charset="0"/>
              <a:cs typeface="Times New Roman" panose="02020603050405020304" pitchFamily="18" charset="0"/>
            </a:rPr>
            <a:t>Regulatory acceptance of AOPs</a:t>
          </a:r>
        </a:p>
      </dsp:txBody>
      <dsp:txXfrm>
        <a:off x="3700882" y="3792177"/>
        <a:ext cx="1447111" cy="10448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88102-8C5A-4F84-B5C9-97DA5A5A7E51}">
      <dsp:nvSpPr>
        <dsp:cNvPr id="0" name=""/>
        <dsp:cNvSpPr/>
      </dsp:nvSpPr>
      <dsp:spPr>
        <a:xfrm rot="5400000">
          <a:off x="4575827" y="-1719471"/>
          <a:ext cx="1107913" cy="4828032"/>
        </a:xfrm>
        <a:prstGeom prst="round2SameRect">
          <a:avLst/>
        </a:prstGeom>
        <a:solidFill>
          <a:schemeClr val="accent5">
            <a:tint val="40000"/>
            <a:alpha val="90000"/>
            <a:hueOff val="0"/>
            <a:satOff val="0"/>
            <a:lumOff val="0"/>
            <a:alphaOff val="0"/>
          </a:schemeClr>
        </a:solidFill>
        <a:ln w="10000" cap="flat" cmpd="sng" algn="ctr">
          <a:solidFill>
            <a:schemeClr val="accent5">
              <a:tint val="40000"/>
              <a:alpha val="9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en-US" sz="1800" kern="1200">
              <a:latin typeface="Times New Roman" panose="02020603050405020304" pitchFamily="18" charset="0"/>
              <a:cs typeface="Times New Roman" panose="02020603050405020304" pitchFamily="18" charset="0"/>
            </a:rPr>
            <a:t>Open to anyone, no account required</a:t>
          </a:r>
        </a:p>
      </dsp:txBody>
      <dsp:txXfrm rot="-5400000">
        <a:off x="2715768" y="194672"/>
        <a:ext cx="4773948" cy="999745"/>
      </dsp:txXfrm>
    </dsp:sp>
    <dsp:sp modelId="{3FB76F46-E190-4034-BF0C-D500C8E5AD23}">
      <dsp:nvSpPr>
        <dsp:cNvPr id="0" name=""/>
        <dsp:cNvSpPr/>
      </dsp:nvSpPr>
      <dsp:spPr>
        <a:xfrm>
          <a:off x="0" y="2098"/>
          <a:ext cx="2715768" cy="1384892"/>
        </a:xfrm>
        <a:prstGeom prst="roundRect">
          <a:avLst/>
        </a:prstGeom>
        <a:gradFill rotWithShape="0">
          <a:gsLst>
            <a:gs pos="0">
              <a:schemeClr val="accent5">
                <a:hueOff val="0"/>
                <a:satOff val="0"/>
                <a:lumOff val="0"/>
                <a:alphaOff val="0"/>
              </a:schemeClr>
            </a:gs>
            <a:gs pos="90000">
              <a:schemeClr val="accent5">
                <a:hueOff val="0"/>
                <a:satOff val="0"/>
                <a:lumOff val="0"/>
                <a:alphaOff val="0"/>
                <a:shade val="100000"/>
                <a:satMod val="105000"/>
              </a:schemeClr>
            </a:gs>
            <a:gs pos="100000">
              <a:schemeClr val="accent5">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5">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kern="1200">
              <a:latin typeface="Times New Roman" panose="02020603050405020304" pitchFamily="18" charset="0"/>
              <a:cs typeface="Times New Roman" panose="02020603050405020304" pitchFamily="18" charset="0"/>
            </a:rPr>
            <a:t>Read access</a:t>
          </a:r>
        </a:p>
      </dsp:txBody>
      <dsp:txXfrm>
        <a:off x="67605" y="69703"/>
        <a:ext cx="2580558" cy="1249682"/>
      </dsp:txXfrm>
    </dsp:sp>
    <dsp:sp modelId="{C62F4967-69AC-4E4F-A77C-4A1692F23B68}">
      <dsp:nvSpPr>
        <dsp:cNvPr id="0" name=""/>
        <dsp:cNvSpPr/>
      </dsp:nvSpPr>
      <dsp:spPr>
        <a:xfrm rot="5400000">
          <a:off x="4575827" y="-265334"/>
          <a:ext cx="1107913" cy="4828032"/>
        </a:xfrm>
        <a:prstGeom prst="round2SameRect">
          <a:avLst/>
        </a:prstGeom>
        <a:solidFill>
          <a:schemeClr val="accent5">
            <a:tint val="40000"/>
            <a:alpha val="90000"/>
            <a:hueOff val="1302675"/>
            <a:satOff val="2398"/>
            <a:lumOff val="1062"/>
            <a:alphaOff val="0"/>
          </a:schemeClr>
        </a:solidFill>
        <a:ln w="10000" cap="flat" cmpd="sng" algn="ctr">
          <a:solidFill>
            <a:schemeClr val="accent5">
              <a:tint val="40000"/>
              <a:alpha val="90000"/>
              <a:hueOff val="1302675"/>
              <a:satOff val="2398"/>
              <a:lumOff val="1062"/>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en-US" sz="1800" kern="1200">
              <a:latin typeface="Times New Roman" panose="02020603050405020304" pitchFamily="18" charset="0"/>
              <a:cs typeface="Times New Roman" panose="02020603050405020304" pitchFamily="18" charset="0"/>
            </a:rPr>
            <a:t>Create account, no approvals required</a:t>
          </a:r>
        </a:p>
      </dsp:txBody>
      <dsp:txXfrm rot="-5400000">
        <a:off x="2715768" y="1648809"/>
        <a:ext cx="4773948" cy="999745"/>
      </dsp:txXfrm>
    </dsp:sp>
    <dsp:sp modelId="{73F9894A-163B-421E-A918-E8D1A45990FC}">
      <dsp:nvSpPr>
        <dsp:cNvPr id="0" name=""/>
        <dsp:cNvSpPr/>
      </dsp:nvSpPr>
      <dsp:spPr>
        <a:xfrm>
          <a:off x="0" y="1456235"/>
          <a:ext cx="2715768" cy="1384892"/>
        </a:xfrm>
        <a:prstGeom prst="roundRect">
          <a:avLst/>
        </a:prstGeom>
        <a:gradFill rotWithShape="0">
          <a:gsLst>
            <a:gs pos="0">
              <a:schemeClr val="accent5">
                <a:hueOff val="1178392"/>
                <a:satOff val="-5635"/>
                <a:lumOff val="6177"/>
                <a:alphaOff val="0"/>
              </a:schemeClr>
            </a:gs>
            <a:gs pos="90000">
              <a:schemeClr val="accent5">
                <a:hueOff val="1178392"/>
                <a:satOff val="-5635"/>
                <a:lumOff val="6177"/>
                <a:alphaOff val="0"/>
                <a:shade val="100000"/>
                <a:satMod val="105000"/>
              </a:schemeClr>
            </a:gs>
            <a:gs pos="100000">
              <a:schemeClr val="accent5">
                <a:hueOff val="1178392"/>
                <a:satOff val="-5635"/>
                <a:lumOff val="6177"/>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5">
              <a:hueOff val="1178392"/>
              <a:satOff val="-5635"/>
              <a:lumOff val="6177"/>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kern="1200">
              <a:latin typeface="Times New Roman" panose="02020603050405020304" pitchFamily="18" charset="0"/>
              <a:cs typeface="Times New Roman" panose="02020603050405020304" pitchFamily="18" charset="0"/>
            </a:rPr>
            <a:t>Commenting</a:t>
          </a:r>
        </a:p>
      </dsp:txBody>
      <dsp:txXfrm>
        <a:off x="67605" y="1523840"/>
        <a:ext cx="2580558" cy="1249682"/>
      </dsp:txXfrm>
    </dsp:sp>
    <dsp:sp modelId="{4521256C-8BDA-479D-BCED-639B8007CC82}">
      <dsp:nvSpPr>
        <dsp:cNvPr id="0" name=""/>
        <dsp:cNvSpPr/>
      </dsp:nvSpPr>
      <dsp:spPr>
        <a:xfrm rot="5400000">
          <a:off x="4575827" y="1188802"/>
          <a:ext cx="1107913" cy="4828032"/>
        </a:xfrm>
        <a:prstGeom prst="round2SameRect">
          <a:avLst/>
        </a:prstGeom>
        <a:solidFill>
          <a:schemeClr val="accent5">
            <a:tint val="40000"/>
            <a:alpha val="90000"/>
            <a:hueOff val="2605351"/>
            <a:satOff val="4796"/>
            <a:lumOff val="2125"/>
            <a:alphaOff val="0"/>
          </a:schemeClr>
        </a:solidFill>
        <a:ln w="10000" cap="flat" cmpd="sng" algn="ctr">
          <a:solidFill>
            <a:schemeClr val="accent5">
              <a:tint val="40000"/>
              <a:alpha val="90000"/>
              <a:hueOff val="2605351"/>
              <a:satOff val="4796"/>
              <a:lumOff val="2125"/>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en-US" sz="1800" kern="1200">
              <a:latin typeface="Times New Roman" panose="02020603050405020304" pitchFamily="18" charset="0"/>
              <a:cs typeface="Times New Roman" panose="02020603050405020304" pitchFamily="18" charset="0"/>
            </a:rPr>
            <a:t>Create account</a:t>
          </a:r>
        </a:p>
        <a:p>
          <a:pPr marL="171450" lvl="1" indent="-171450" algn="l" defTabSz="800100" rtl="0">
            <a:lnSpc>
              <a:spcPct val="90000"/>
            </a:lnSpc>
            <a:spcBef>
              <a:spcPct val="0"/>
            </a:spcBef>
            <a:spcAft>
              <a:spcPct val="15000"/>
            </a:spcAft>
            <a:buChar char="••"/>
          </a:pPr>
          <a:r>
            <a:rPr lang="en-US" sz="1800" kern="1200" dirty="0">
              <a:latin typeface="Times New Roman" panose="02020603050405020304" pitchFamily="18" charset="0"/>
              <a:cs typeface="Times New Roman" panose="02020603050405020304" pitchFamily="18" charset="0"/>
            </a:rPr>
            <a:t>Submit brief developer application for approval</a:t>
          </a:r>
        </a:p>
        <a:p>
          <a:pPr marL="171450" lvl="1" indent="-171450" algn="l" defTabSz="800100" rtl="0">
            <a:lnSpc>
              <a:spcPct val="90000"/>
            </a:lnSpc>
            <a:spcBef>
              <a:spcPct val="0"/>
            </a:spcBef>
            <a:spcAft>
              <a:spcPct val="15000"/>
            </a:spcAft>
            <a:buChar char="••"/>
          </a:pPr>
          <a:r>
            <a:rPr lang="en-US" sz="1800" kern="1200" dirty="0">
              <a:latin typeface="Times New Roman" panose="02020603050405020304" pitchFamily="18" charset="0"/>
              <a:cs typeface="Times New Roman" panose="02020603050405020304" pitchFamily="18" charset="0"/>
              <a:hlinkClick xmlns:r="http://schemas.openxmlformats.org/officeDocument/2006/relationships" r:id="rId1"/>
            </a:rPr>
            <a:t>http://www.saaop.org/AccessPage.html</a:t>
          </a:r>
          <a:r>
            <a:rPr lang="en-US" sz="1800" kern="1200" dirty="0">
              <a:latin typeface="Times New Roman" panose="02020603050405020304" pitchFamily="18" charset="0"/>
              <a:cs typeface="Times New Roman" panose="02020603050405020304" pitchFamily="18" charset="0"/>
            </a:rPr>
            <a:t>.</a:t>
          </a:r>
        </a:p>
      </dsp:txBody>
      <dsp:txXfrm rot="-5400000">
        <a:off x="2715768" y="3102945"/>
        <a:ext cx="4773948" cy="999745"/>
      </dsp:txXfrm>
    </dsp:sp>
    <dsp:sp modelId="{B03592F0-05F8-4F4D-972A-08CC823D98D6}">
      <dsp:nvSpPr>
        <dsp:cNvPr id="0" name=""/>
        <dsp:cNvSpPr/>
      </dsp:nvSpPr>
      <dsp:spPr>
        <a:xfrm>
          <a:off x="0" y="2910372"/>
          <a:ext cx="2715768" cy="1384892"/>
        </a:xfrm>
        <a:prstGeom prst="roundRect">
          <a:avLst/>
        </a:prstGeom>
        <a:gradFill rotWithShape="0">
          <a:gsLst>
            <a:gs pos="0">
              <a:schemeClr val="accent5">
                <a:hueOff val="2356783"/>
                <a:satOff val="-11270"/>
                <a:lumOff val="12353"/>
                <a:alphaOff val="0"/>
              </a:schemeClr>
            </a:gs>
            <a:gs pos="90000">
              <a:schemeClr val="accent5">
                <a:hueOff val="2356783"/>
                <a:satOff val="-11270"/>
                <a:lumOff val="12353"/>
                <a:alphaOff val="0"/>
                <a:shade val="100000"/>
                <a:satMod val="105000"/>
              </a:schemeClr>
            </a:gs>
            <a:gs pos="100000">
              <a:schemeClr val="accent5">
                <a:hueOff val="2356783"/>
                <a:satOff val="-11270"/>
                <a:lumOff val="12353"/>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5">
              <a:hueOff val="2356783"/>
              <a:satOff val="-11270"/>
              <a:lumOff val="12353"/>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kern="1200">
              <a:latin typeface="Times New Roman" panose="02020603050405020304" pitchFamily="18" charset="0"/>
              <a:cs typeface="Times New Roman" panose="02020603050405020304" pitchFamily="18" charset="0"/>
            </a:rPr>
            <a:t>Development/write access</a:t>
          </a:r>
        </a:p>
      </dsp:txBody>
      <dsp:txXfrm>
        <a:off x="67605" y="2977977"/>
        <a:ext cx="2580558" cy="12496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B6088-BC5F-47B5-B8C6-D8587E29DFD9}">
      <dsp:nvSpPr>
        <dsp:cNvPr id="0" name=""/>
        <dsp:cNvSpPr/>
      </dsp:nvSpPr>
      <dsp:spPr>
        <a:xfrm>
          <a:off x="0" y="3114726"/>
          <a:ext cx="2939143" cy="1022322"/>
        </a:xfrm>
        <a:prstGeom prst="rect">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032" tIns="256032" rIns="209032" bIns="256032" numCol="1" spcCol="1270" anchor="ctr" anchorCtr="0">
          <a:noAutofit/>
        </a:bodyPr>
        <a:lstStyle/>
        <a:p>
          <a:pPr lvl="0" algn="ctr" defTabSz="1600200">
            <a:lnSpc>
              <a:spcPct val="90000"/>
            </a:lnSpc>
            <a:spcBef>
              <a:spcPct val="0"/>
            </a:spcBef>
            <a:spcAft>
              <a:spcPct val="35000"/>
            </a:spcAft>
          </a:pPr>
          <a:r>
            <a:rPr lang="en-US" sz="3600" kern="1200"/>
            <a:t>Highlight</a:t>
          </a:r>
        </a:p>
      </dsp:txBody>
      <dsp:txXfrm>
        <a:off x="0" y="3114726"/>
        <a:ext cx="2939143" cy="1022322"/>
      </dsp:txXfrm>
    </dsp:sp>
    <dsp:sp modelId="{8813DFCC-C49F-4772-B2ED-091EE9B0E0DF}">
      <dsp:nvSpPr>
        <dsp:cNvPr id="0" name=""/>
        <dsp:cNvSpPr/>
      </dsp:nvSpPr>
      <dsp:spPr>
        <a:xfrm>
          <a:off x="2939142" y="3114726"/>
          <a:ext cx="8817429" cy="1022322"/>
        </a:xfrm>
        <a:prstGeom prst="rect">
          <a:avLst/>
        </a:prstGeom>
        <a:solidFill>
          <a:schemeClr val="accent6">
            <a:alpha val="90000"/>
            <a:tint val="40000"/>
            <a:hueOff val="0"/>
            <a:satOff val="0"/>
            <a:lumOff val="0"/>
            <a:alphaOff val="0"/>
          </a:schemeClr>
        </a:solidFill>
        <a:ln w="19050" cap="rnd"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8859" tIns="254000" rIns="178859" bIns="254000" numCol="1" spcCol="1270" anchor="ctr" anchorCtr="0">
          <a:noAutofit/>
        </a:bodyPr>
        <a:lstStyle/>
        <a:p>
          <a:pPr lvl="0" algn="l" defTabSz="889000">
            <a:lnSpc>
              <a:spcPct val="90000"/>
            </a:lnSpc>
            <a:spcBef>
              <a:spcPct val="0"/>
            </a:spcBef>
            <a:spcAft>
              <a:spcPct val="35000"/>
            </a:spcAft>
          </a:pPr>
          <a:r>
            <a:rPr lang="en-US" sz="2000" kern="1200" dirty="0"/>
            <a:t>Highlight challenges and identify possible solutions to enhancing collection and use of the AOP framework/knowledge in the longer-term by entire stakeholder community</a:t>
          </a:r>
        </a:p>
      </dsp:txBody>
      <dsp:txXfrm>
        <a:off x="2939142" y="3114726"/>
        <a:ext cx="8817429" cy="1022322"/>
      </dsp:txXfrm>
    </dsp:sp>
    <dsp:sp modelId="{E97C8A1C-B3B4-456E-A2AC-B8552B6668F4}">
      <dsp:nvSpPr>
        <dsp:cNvPr id="0" name=""/>
        <dsp:cNvSpPr/>
      </dsp:nvSpPr>
      <dsp:spPr>
        <a:xfrm rot="10800000">
          <a:off x="0" y="1557729"/>
          <a:ext cx="2939143" cy="1572332"/>
        </a:xfrm>
        <a:prstGeom prst="upArrowCallout">
          <a:avLst>
            <a:gd name="adj1" fmla="val 5000"/>
            <a:gd name="adj2" fmla="val 10000"/>
            <a:gd name="adj3" fmla="val 15000"/>
            <a:gd name="adj4" fmla="val 64977"/>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032" tIns="256032" rIns="209032" bIns="256032" numCol="1" spcCol="1270" anchor="ctr" anchorCtr="0">
          <a:noAutofit/>
        </a:bodyPr>
        <a:lstStyle/>
        <a:p>
          <a:pPr lvl="0" algn="ctr" defTabSz="1600200">
            <a:lnSpc>
              <a:spcPct val="90000"/>
            </a:lnSpc>
            <a:spcBef>
              <a:spcPct val="0"/>
            </a:spcBef>
            <a:spcAft>
              <a:spcPct val="35000"/>
            </a:spcAft>
          </a:pPr>
          <a:r>
            <a:rPr lang="en-US" sz="3600" kern="1200" dirty="0"/>
            <a:t>Define</a:t>
          </a:r>
        </a:p>
      </dsp:txBody>
      <dsp:txXfrm rot="-10800000">
        <a:off x="0" y="1557729"/>
        <a:ext cx="2939143" cy="1022016"/>
      </dsp:txXfrm>
    </dsp:sp>
    <dsp:sp modelId="{CAFBEE1E-0072-4692-B60A-4EE21AF61795}">
      <dsp:nvSpPr>
        <dsp:cNvPr id="0" name=""/>
        <dsp:cNvSpPr/>
      </dsp:nvSpPr>
      <dsp:spPr>
        <a:xfrm>
          <a:off x="2939142" y="1557729"/>
          <a:ext cx="8817429" cy="1022016"/>
        </a:xfrm>
        <a:prstGeom prst="rect">
          <a:avLst/>
        </a:prstGeom>
        <a:solidFill>
          <a:schemeClr val="accent6">
            <a:alpha val="90000"/>
            <a:tint val="40000"/>
            <a:hueOff val="0"/>
            <a:satOff val="0"/>
            <a:lumOff val="0"/>
            <a:alphaOff val="0"/>
          </a:schemeClr>
        </a:solidFill>
        <a:ln w="19050" cap="rnd"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8859" tIns="254000" rIns="178859" bIns="254000" numCol="1" spcCol="1270" anchor="ctr" anchorCtr="0">
          <a:noAutofit/>
        </a:bodyPr>
        <a:lstStyle/>
        <a:p>
          <a:pPr lvl="0" algn="l" defTabSz="889000">
            <a:lnSpc>
              <a:spcPct val="90000"/>
            </a:lnSpc>
            <a:spcBef>
              <a:spcPct val="0"/>
            </a:spcBef>
            <a:spcAft>
              <a:spcPct val="35000"/>
            </a:spcAft>
          </a:pPr>
          <a:r>
            <a:rPr lang="en-US" sz="2000" kern="1200" dirty="0"/>
            <a:t>Define strategies for effective stakeholder engagement</a:t>
          </a:r>
        </a:p>
      </dsp:txBody>
      <dsp:txXfrm>
        <a:off x="2939142" y="1557729"/>
        <a:ext cx="8817429" cy="1022016"/>
      </dsp:txXfrm>
    </dsp:sp>
    <dsp:sp modelId="{6CCD722A-1218-4C5A-883F-A03657B3C3A9}">
      <dsp:nvSpPr>
        <dsp:cNvPr id="0" name=""/>
        <dsp:cNvSpPr/>
      </dsp:nvSpPr>
      <dsp:spPr>
        <a:xfrm rot="10800000">
          <a:off x="0" y="731"/>
          <a:ext cx="2939143" cy="1572332"/>
        </a:xfrm>
        <a:prstGeom prst="upArrowCallout">
          <a:avLst>
            <a:gd name="adj1" fmla="val 5000"/>
            <a:gd name="adj2" fmla="val 10000"/>
            <a:gd name="adj3" fmla="val 15000"/>
            <a:gd name="adj4" fmla="val 64977"/>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032" tIns="256032" rIns="209032" bIns="256032" numCol="1" spcCol="1270" anchor="ctr" anchorCtr="0">
          <a:noAutofit/>
        </a:bodyPr>
        <a:lstStyle/>
        <a:p>
          <a:pPr lvl="0" algn="ctr" defTabSz="1600200">
            <a:lnSpc>
              <a:spcPct val="90000"/>
            </a:lnSpc>
            <a:spcBef>
              <a:spcPct val="0"/>
            </a:spcBef>
            <a:spcAft>
              <a:spcPct val="35000"/>
            </a:spcAft>
          </a:pPr>
          <a:r>
            <a:rPr lang="en-US" sz="3600" kern="1200"/>
            <a:t>Identify</a:t>
          </a:r>
        </a:p>
      </dsp:txBody>
      <dsp:txXfrm rot="-10800000">
        <a:off x="0" y="731"/>
        <a:ext cx="2939143" cy="1022016"/>
      </dsp:txXfrm>
    </dsp:sp>
    <dsp:sp modelId="{AE694CC0-9B21-4C45-AE90-747F6F44E327}">
      <dsp:nvSpPr>
        <dsp:cNvPr id="0" name=""/>
        <dsp:cNvSpPr/>
      </dsp:nvSpPr>
      <dsp:spPr>
        <a:xfrm>
          <a:off x="2939142" y="731"/>
          <a:ext cx="8817429" cy="1022016"/>
        </a:xfrm>
        <a:prstGeom prst="rect">
          <a:avLst/>
        </a:prstGeom>
        <a:solidFill>
          <a:schemeClr val="accent6">
            <a:alpha val="90000"/>
            <a:tint val="40000"/>
            <a:hueOff val="0"/>
            <a:satOff val="0"/>
            <a:lumOff val="0"/>
            <a:alphaOff val="0"/>
          </a:schemeClr>
        </a:solidFill>
        <a:ln w="19050" cap="rnd"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8859" tIns="254000" rIns="178859" bIns="254000" numCol="1" spcCol="1270" anchor="ctr" anchorCtr="0">
          <a:noAutofit/>
        </a:bodyPr>
        <a:lstStyle/>
        <a:p>
          <a:pPr lvl="0" algn="l" defTabSz="889000">
            <a:lnSpc>
              <a:spcPct val="90000"/>
            </a:lnSpc>
            <a:spcBef>
              <a:spcPct val="0"/>
            </a:spcBef>
            <a:spcAft>
              <a:spcPct val="35000"/>
            </a:spcAft>
          </a:pPr>
          <a:r>
            <a:rPr lang="en-US" sz="2000" kern="1200" dirty="0"/>
            <a:t>Identify current and potential stakeholders and their needs relative to using and contributing to the AOP framework and knowledgebase (KB)</a:t>
          </a:r>
        </a:p>
      </dsp:txBody>
      <dsp:txXfrm>
        <a:off x="2939142" y="731"/>
        <a:ext cx="8817429" cy="1022016"/>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DFE47-C68F-40A0-88E4-565773DB681E}" type="datetimeFigureOut">
              <a:rPr lang="en-US" smtClean="0"/>
              <a:t>6/6/2019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20A4C3-6148-4F3A-BBC9-F2A7A77066F7}" type="slidenum">
              <a:rPr lang="en-US" smtClean="0"/>
              <a:t>‹#›</a:t>
            </a:fld>
            <a:endParaRPr lang="en-US"/>
          </a:p>
        </p:txBody>
      </p:sp>
    </p:spTree>
    <p:extLst>
      <p:ext uri="{BB962C8B-B14F-4D97-AF65-F5344CB8AC3E}">
        <p14:creationId xmlns:p14="http://schemas.microsoft.com/office/powerpoint/2010/main" val="389300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85C909-60B0-4B37-B558-A2E4866A4403}" type="slidenum">
              <a:rPr lang="en-US" smtClean="0"/>
              <a:pPr/>
              <a:t>5</a:t>
            </a:fld>
            <a:endParaRPr lang="en-US"/>
          </a:p>
        </p:txBody>
      </p:sp>
    </p:spTree>
    <p:extLst>
      <p:ext uri="{BB962C8B-B14F-4D97-AF65-F5344CB8AC3E}">
        <p14:creationId xmlns:p14="http://schemas.microsoft.com/office/powerpoint/2010/main" val="3816169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Network version – will update with the rest of the AOPs; we could show this slide after the participants have self-organized.</a:t>
            </a:r>
          </a:p>
        </p:txBody>
      </p:sp>
      <p:sp>
        <p:nvSpPr>
          <p:cNvPr id="4" name="Slide Number Placeholder 3"/>
          <p:cNvSpPr>
            <a:spLocks noGrp="1"/>
          </p:cNvSpPr>
          <p:nvPr>
            <p:ph type="sldNum" sz="quarter" idx="10"/>
          </p:nvPr>
        </p:nvSpPr>
        <p:spPr/>
        <p:txBody>
          <a:bodyPr/>
          <a:lstStyle/>
          <a:p>
            <a:fld id="{E4BC71FA-B00A-467B-A490-10C86F079742}" type="slidenum">
              <a:rPr lang="en-US" smtClean="0"/>
              <a:t>70</a:t>
            </a:fld>
            <a:endParaRPr lang="en-US"/>
          </a:p>
        </p:txBody>
      </p:sp>
    </p:spTree>
    <p:extLst>
      <p:ext uri="{BB962C8B-B14F-4D97-AF65-F5344CB8AC3E}">
        <p14:creationId xmlns:p14="http://schemas.microsoft.com/office/powerpoint/2010/main" val="3005594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one central AOP-KB</a:t>
            </a:r>
          </a:p>
          <a:p>
            <a:endParaRPr lang="en-US" dirty="0"/>
          </a:p>
          <a:p>
            <a:r>
              <a:rPr lang="en-US" dirty="0"/>
              <a:t>There are different ways to interface with the AOP-KB</a:t>
            </a:r>
          </a:p>
          <a:p>
            <a:r>
              <a:rPr lang="en-US" dirty="0"/>
              <a:t>-Currently two main tools for developing AOP</a:t>
            </a:r>
            <a:r>
              <a:rPr lang="en-US" baseline="0" dirty="0"/>
              <a:t> content are AOP-Wiki and </a:t>
            </a:r>
            <a:r>
              <a:rPr lang="en-US" baseline="0" dirty="0" err="1"/>
              <a:t>Effectopedia</a:t>
            </a:r>
            <a:endParaRPr lang="en-US" baseline="0" dirty="0"/>
          </a:p>
          <a:p>
            <a:pPr lvl="1"/>
            <a:r>
              <a:rPr lang="en-US" baseline="0" dirty="0"/>
              <a:t>AOP-Wiki is very text-based; structured machine-readable text (controlled vocabularies); free-text</a:t>
            </a:r>
          </a:p>
          <a:p>
            <a:pPr lvl="1"/>
            <a:r>
              <a:rPr lang="en-US" baseline="0" dirty="0" err="1"/>
              <a:t>Effectopedia</a:t>
            </a:r>
            <a:r>
              <a:rPr lang="en-US" baseline="0" dirty="0"/>
              <a:t> – visual development style -  graphically oriented interface</a:t>
            </a:r>
          </a:p>
          <a:p>
            <a:pPr lvl="0"/>
            <a:r>
              <a:rPr lang="en-US" baseline="0" dirty="0"/>
              <a:t>-Content can be retrieved / consumed from either AOP-Wiki or </a:t>
            </a:r>
            <a:r>
              <a:rPr lang="en-US" baseline="0" dirty="0" err="1"/>
              <a:t>Effectopedia</a:t>
            </a:r>
            <a:endParaRPr lang="en-US" baseline="0" dirty="0"/>
          </a:p>
          <a:p>
            <a:pPr lvl="1"/>
            <a:r>
              <a:rPr lang="en-US" baseline="0" dirty="0"/>
              <a:t>AOP-Wiki – text-based pages; readable and printable as snap-shots</a:t>
            </a:r>
          </a:p>
          <a:p>
            <a:pPr lvl="1"/>
            <a:r>
              <a:rPr lang="en-US" baseline="0" dirty="0" err="1"/>
              <a:t>eAOP</a:t>
            </a:r>
            <a:r>
              <a:rPr lang="en-US" baseline="0" dirty="0"/>
              <a:t> Portal – a Google-like search page for finding AOPs</a:t>
            </a:r>
          </a:p>
          <a:p>
            <a:pPr lvl="1"/>
            <a:r>
              <a:rPr lang="en-US" baseline="0" dirty="0"/>
              <a:t>Links from 3</a:t>
            </a:r>
            <a:r>
              <a:rPr lang="en-US" baseline="30000" dirty="0"/>
              <a:t>rd</a:t>
            </a:r>
            <a:r>
              <a:rPr lang="en-US" baseline="0" dirty="0"/>
              <a:t> party tools – e.g., US EPA chemistry dashboard</a:t>
            </a:r>
          </a:p>
          <a:p>
            <a:pPr lvl="1"/>
            <a:endParaRPr lang="en-US" baseline="0" dirty="0"/>
          </a:p>
          <a:p>
            <a:pPr lvl="0"/>
            <a:r>
              <a:rPr lang="en-US" baseline="0" dirty="0"/>
              <a:t>Looking for feedback on how to make the experience even better for content developers and providers</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2B54BC9-620E-447F-BEFC-66DDB2C5B765}"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4201772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7338" lvl="1" eaLnBrk="1" hangingPunct="1">
              <a:spcBef>
                <a:spcPts val="0"/>
              </a:spcBef>
              <a:spcAft>
                <a:spcPts val="1200"/>
              </a:spcAft>
              <a:buClr>
                <a:srgbClr val="FF0000"/>
              </a:buClr>
              <a:buSzPct val="120000"/>
              <a:buFontTx/>
              <a:buNone/>
              <a:defRPr/>
            </a:pPr>
            <a:r>
              <a:rPr lang="en-US" altLang="en-US" sz="2400" dirty="0"/>
              <a:t>HUNDREDS </a:t>
            </a:r>
            <a:r>
              <a:rPr lang="en-US" altLang="en-US" sz="2400" i="1" dirty="0"/>
              <a:t>in vitro</a:t>
            </a:r>
            <a:r>
              <a:rPr lang="en-US" altLang="en-US" sz="2400" dirty="0"/>
              <a:t> assays in multi-well plates generating data for ~1 million samples per week</a:t>
            </a:r>
          </a:p>
          <a:p>
            <a:pPr eaLnBrk="1" hangingPunct="1">
              <a:spcBef>
                <a:spcPts val="0"/>
              </a:spcBef>
              <a:spcAft>
                <a:spcPts val="1200"/>
              </a:spcAft>
              <a:defRPr/>
            </a:pPr>
            <a:r>
              <a:rPr lang="en-US" altLang="en-US" dirty="0"/>
              <a:t>Coupled to “omics” technologies</a:t>
            </a:r>
          </a:p>
          <a:p>
            <a:endParaRPr lang="en-US" dirty="0"/>
          </a:p>
        </p:txBody>
      </p:sp>
      <p:sp>
        <p:nvSpPr>
          <p:cNvPr id="4" name="Slide Number Placeholder 3"/>
          <p:cNvSpPr>
            <a:spLocks noGrp="1"/>
          </p:cNvSpPr>
          <p:nvPr>
            <p:ph type="sldNum" sz="quarter" idx="10"/>
          </p:nvPr>
        </p:nvSpPr>
        <p:spPr/>
        <p:txBody>
          <a:bodyPr/>
          <a:lstStyle/>
          <a:p>
            <a:fld id="{C385C909-60B0-4B37-B558-A2E4866A4403}" type="slidenum">
              <a:rPr lang="en-US" smtClean="0"/>
              <a:pPr/>
              <a:t>6</a:t>
            </a:fld>
            <a:endParaRPr lang="en-US"/>
          </a:p>
        </p:txBody>
      </p:sp>
    </p:spTree>
    <p:extLst>
      <p:ext uri="{BB962C8B-B14F-4D97-AF65-F5344CB8AC3E}">
        <p14:creationId xmlns:p14="http://schemas.microsoft.com/office/powerpoint/2010/main" val="3994391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85C909-60B0-4B37-B558-A2E4866A4403}" type="slidenum">
              <a:rPr lang="en-US" smtClean="0"/>
              <a:pPr/>
              <a:t>13</a:t>
            </a:fld>
            <a:endParaRPr lang="en-US"/>
          </a:p>
        </p:txBody>
      </p:sp>
    </p:spTree>
    <p:extLst>
      <p:ext uri="{BB962C8B-B14F-4D97-AF65-F5344CB8AC3E}">
        <p14:creationId xmlns:p14="http://schemas.microsoft.com/office/powerpoint/2010/main" val="893667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22E633-5B85-4517-A321-8B263341C34D}" type="slidenum">
              <a:rPr lang="en-US" smtClean="0"/>
              <a:pPr/>
              <a:t>18</a:t>
            </a:fld>
            <a:endParaRPr lang="en-US"/>
          </a:p>
        </p:txBody>
      </p:sp>
    </p:spTree>
    <p:extLst>
      <p:ext uri="{BB962C8B-B14F-4D97-AF65-F5344CB8AC3E}">
        <p14:creationId xmlns:p14="http://schemas.microsoft.com/office/powerpoint/2010/main" val="3723183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Aft>
                <a:spcPts val="600"/>
              </a:spcAft>
              <a:buFont typeface="Arial" panose="020B0604020202020204" pitchFamily="34" charset="0"/>
              <a:buNone/>
            </a:pPr>
            <a:r>
              <a:rPr lang="en-US" dirty="0"/>
              <a:t>KE </a:t>
            </a:r>
          </a:p>
          <a:p>
            <a:pPr marL="457200" lvl="1" indent="0">
              <a:spcAft>
                <a:spcPts val="600"/>
              </a:spcAft>
              <a:buFont typeface="Arial" panose="020B0604020202020204" pitchFamily="34" charset="0"/>
              <a:buNone/>
            </a:pPr>
            <a:r>
              <a:rPr lang="en-US" sz="1800" b="1" dirty="0"/>
              <a:t>How is it Measured?</a:t>
            </a:r>
          </a:p>
          <a:p>
            <a:pPr lvl="1">
              <a:spcAft>
                <a:spcPts val="600"/>
              </a:spcAft>
              <a:buFont typeface="Arial" panose="020B0604020202020204" pitchFamily="34" charset="0"/>
              <a:buChar char="•"/>
            </a:pPr>
            <a:r>
              <a:rPr lang="en-US" sz="1800" b="1" dirty="0"/>
              <a:t>Level of Biological Organization</a:t>
            </a:r>
            <a:r>
              <a:rPr lang="en-US" sz="1800" dirty="0"/>
              <a:t> (molecular, cellular, tissue, organ, individual, population)</a:t>
            </a:r>
          </a:p>
          <a:p>
            <a:pPr lvl="1">
              <a:spcAft>
                <a:spcPts val="600"/>
              </a:spcAft>
              <a:buFont typeface="Arial" panose="020B0604020202020204" pitchFamily="34" charset="0"/>
              <a:buChar char="•"/>
            </a:pPr>
            <a:r>
              <a:rPr lang="en-US" sz="1800" b="1" dirty="0"/>
              <a:t>Taxonomic Applicability</a:t>
            </a:r>
          </a:p>
          <a:p>
            <a:pPr lvl="1">
              <a:spcAft>
                <a:spcPts val="600"/>
              </a:spcAft>
              <a:buFont typeface="Arial" panose="020B0604020202020204" pitchFamily="34" charset="0"/>
              <a:buChar char="•"/>
            </a:pPr>
            <a:r>
              <a:rPr lang="en-US" sz="1800" b="1" dirty="0"/>
              <a:t>Life Stage Applicability</a:t>
            </a:r>
          </a:p>
          <a:p>
            <a:pPr lvl="1">
              <a:spcAft>
                <a:spcPts val="600"/>
              </a:spcAft>
              <a:buFont typeface="Arial" panose="020B0604020202020204" pitchFamily="34" charset="0"/>
              <a:buChar char="•"/>
            </a:pPr>
            <a:r>
              <a:rPr lang="en-US" sz="1800" b="1" dirty="0"/>
              <a:t>Sex Applicability</a:t>
            </a:r>
          </a:p>
          <a:p>
            <a:pPr lvl="1">
              <a:spcAft>
                <a:spcPts val="600"/>
              </a:spcAft>
              <a:buFont typeface="Arial" panose="020B0604020202020204" pitchFamily="34" charset="0"/>
              <a:buNone/>
            </a:pPr>
            <a:endParaRPr lang="en-US" sz="1800" b="1" dirty="0"/>
          </a:p>
          <a:p>
            <a:pPr lvl="1">
              <a:spcAft>
                <a:spcPts val="600"/>
              </a:spcAft>
              <a:buFont typeface="Arial" panose="020B0604020202020204" pitchFamily="34" charset="0"/>
              <a:buNone/>
            </a:pPr>
            <a:r>
              <a:rPr lang="en-US" sz="1800" b="1" dirty="0"/>
              <a:t>MIE</a:t>
            </a:r>
          </a:p>
          <a:p>
            <a:pPr lvl="1">
              <a:spcAft>
                <a:spcPts val="600"/>
              </a:spcAft>
              <a:buFont typeface="Arial" panose="020B0604020202020204" pitchFamily="34" charset="0"/>
              <a:buChar char="•"/>
            </a:pPr>
            <a:r>
              <a:rPr lang="en-US" b="1" dirty="0"/>
              <a:t>All same criteria as any other KE (taxa, life stage, sex, </a:t>
            </a:r>
            <a:r>
              <a:rPr lang="en-US" b="1" dirty="0" err="1"/>
              <a:t>etc</a:t>
            </a:r>
            <a:r>
              <a:rPr lang="en-US" b="1" dirty="0"/>
              <a:t>…)</a:t>
            </a:r>
          </a:p>
          <a:p>
            <a:pPr lvl="1">
              <a:spcAft>
                <a:spcPts val="600"/>
              </a:spcAft>
              <a:buFont typeface="Arial" panose="020B0604020202020204" pitchFamily="34" charset="0"/>
              <a:buChar char="•"/>
            </a:pPr>
            <a:r>
              <a:rPr lang="en-US" b="1" dirty="0"/>
              <a:t>Plus TWO additional Criteria</a:t>
            </a:r>
          </a:p>
          <a:p>
            <a:pPr lvl="2">
              <a:spcAft>
                <a:spcPts val="600"/>
              </a:spcAft>
              <a:buFont typeface="Arial" panose="020B0604020202020204" pitchFamily="34" charset="0"/>
              <a:buChar char="•"/>
            </a:pPr>
            <a:r>
              <a:rPr lang="en-US" dirty="0"/>
              <a:t>Evidence for Perturbation of MIE by Chemical/Stressor</a:t>
            </a:r>
          </a:p>
          <a:p>
            <a:pPr lvl="2">
              <a:spcAft>
                <a:spcPts val="600"/>
              </a:spcAft>
              <a:buFont typeface="Arial" panose="020B0604020202020204" pitchFamily="34" charset="0"/>
              <a:buChar char="•"/>
            </a:pPr>
            <a:r>
              <a:rPr lang="en-US" dirty="0"/>
              <a:t>List of Known Chemicals/Stressors</a:t>
            </a:r>
          </a:p>
          <a:p>
            <a:pPr lvl="2">
              <a:spcAft>
                <a:spcPts val="600"/>
              </a:spcAft>
              <a:buFont typeface="Arial" panose="020B0604020202020204" pitchFamily="34" charset="0"/>
              <a:buNone/>
            </a:pPr>
            <a:endParaRPr lang="en-US" dirty="0"/>
          </a:p>
          <a:p>
            <a:pPr lvl="2">
              <a:spcAft>
                <a:spcPts val="600"/>
              </a:spcAft>
              <a:buFont typeface="Arial" panose="020B0604020202020204" pitchFamily="34" charset="0"/>
              <a:buNone/>
            </a:pPr>
            <a:r>
              <a:rPr lang="en-US" dirty="0"/>
              <a:t>AO</a:t>
            </a:r>
          </a:p>
          <a:p>
            <a:pPr marL="274320" indent="0">
              <a:buNone/>
            </a:pPr>
            <a:r>
              <a:rPr lang="en-GB" sz="1800" dirty="0"/>
              <a:t>(ex: an established protection goal or equivalence to endpoint in an accepted regulatory guideline toxicity test)</a:t>
            </a:r>
            <a:endParaRPr lang="en-US" sz="1800" dirty="0"/>
          </a:p>
          <a:p>
            <a:pPr lvl="1">
              <a:spcAft>
                <a:spcPts val="600"/>
              </a:spcAft>
              <a:buFont typeface="Arial" panose="020B0604020202020204" pitchFamily="34" charset="0"/>
              <a:buChar char="•"/>
            </a:pPr>
            <a:endParaRPr lang="en-US" b="1" dirty="0"/>
          </a:p>
          <a:p>
            <a:pPr lvl="1">
              <a:spcAft>
                <a:spcPts val="600"/>
              </a:spcAft>
              <a:buFont typeface="Arial" panose="020B0604020202020204" pitchFamily="34" charset="0"/>
              <a:buChar char="•"/>
            </a:pPr>
            <a:r>
              <a:rPr lang="en-US" b="1" dirty="0"/>
              <a:t>All same criteria as any other KE (taxa, life stage, sex, </a:t>
            </a:r>
            <a:r>
              <a:rPr lang="en-US" b="1" dirty="0" err="1"/>
              <a:t>etc</a:t>
            </a:r>
            <a:r>
              <a:rPr lang="en-US" b="1" dirty="0"/>
              <a:t>…)</a:t>
            </a:r>
          </a:p>
          <a:p>
            <a:pPr lvl="1">
              <a:spcAft>
                <a:spcPts val="600"/>
              </a:spcAft>
              <a:buFont typeface="Arial" panose="020B0604020202020204" pitchFamily="34" charset="0"/>
              <a:buChar char="•"/>
            </a:pPr>
            <a:r>
              <a:rPr lang="en-US" b="1" dirty="0"/>
              <a:t>Plus ONE additional Criteria</a:t>
            </a:r>
          </a:p>
          <a:p>
            <a:pPr lvl="2">
              <a:spcAft>
                <a:spcPts val="600"/>
              </a:spcAft>
              <a:buFont typeface="Arial" panose="020B0604020202020204" pitchFamily="34" charset="0"/>
              <a:buChar char="•"/>
            </a:pPr>
            <a:r>
              <a:rPr lang="en-US" dirty="0"/>
              <a:t>Regulatory Significance of the AO (with examples of reg. usage)</a:t>
            </a:r>
          </a:p>
          <a:p>
            <a:pPr lvl="2">
              <a:spcAft>
                <a:spcPts val="600"/>
              </a:spcAft>
              <a:buFont typeface="Arial" panose="020B0604020202020204" pitchFamily="34" charset="0"/>
              <a:buNone/>
            </a:pPr>
            <a:endParaRPr lang="en-US" dirty="0"/>
          </a:p>
          <a:p>
            <a:pPr lvl="2">
              <a:spcAft>
                <a:spcPts val="600"/>
              </a:spcAft>
              <a:buFont typeface="Arial" panose="020B0604020202020204" pitchFamily="34" charset="0"/>
              <a:buNone/>
            </a:pPr>
            <a:r>
              <a:rPr lang="en-US" dirty="0"/>
              <a:t>KER</a:t>
            </a:r>
          </a:p>
          <a:p>
            <a:pPr marL="914400" marR="0" lvl="2" indent="0" algn="l" defTabSz="914400" rtl="0" eaLnBrk="1" fontAlgn="base" latinLnBrk="0" hangingPunct="1">
              <a:lnSpc>
                <a:spcPct val="100000"/>
              </a:lnSpc>
              <a:spcBef>
                <a:spcPct val="30000"/>
              </a:spcBef>
              <a:spcAft>
                <a:spcPts val="600"/>
              </a:spcAft>
              <a:buClrTx/>
              <a:buSzTx/>
              <a:buFont typeface="Arial" panose="020B0604020202020204" pitchFamily="34" charset="0"/>
              <a:buNone/>
              <a:tabLst/>
              <a:defRPr/>
            </a:pPr>
            <a:r>
              <a:rPr lang="en-US" sz="1200" b="1" dirty="0">
                <a:solidFill>
                  <a:srgbClr val="E06B0A"/>
                </a:solidFill>
              </a:rPr>
              <a:t>Facilitates inference/extrapolation/prediction</a:t>
            </a:r>
            <a:r>
              <a:rPr lang="en-US" dirty="0"/>
              <a:t> of </a:t>
            </a:r>
            <a:r>
              <a:rPr lang="en-US" dirty="0" err="1"/>
              <a:t>KE</a:t>
            </a:r>
            <a:r>
              <a:rPr lang="en-US" sz="1000" dirty="0" err="1"/>
              <a:t>down</a:t>
            </a:r>
            <a:r>
              <a:rPr lang="en-US" dirty="0"/>
              <a:t> based on the state of </a:t>
            </a:r>
            <a:r>
              <a:rPr lang="en-US" dirty="0" err="1"/>
              <a:t>KE</a:t>
            </a:r>
            <a:r>
              <a:rPr lang="en-US" sz="1000" dirty="0" err="1"/>
              <a:t>up</a:t>
            </a:r>
            <a:endParaRPr lang="en-US" sz="1000" dirty="0"/>
          </a:p>
          <a:p>
            <a:pPr lvl="2">
              <a:spcAft>
                <a:spcPts val="600"/>
              </a:spcAft>
              <a:buFont typeface="Arial" panose="020B0604020202020204" pitchFamily="34" charset="0"/>
              <a:buNone/>
            </a:pPr>
            <a:endParaRPr lang="en-US" dirty="0"/>
          </a:p>
          <a:p>
            <a:pPr lvl="2">
              <a:spcAft>
                <a:spcPts val="600"/>
              </a:spcAft>
              <a:buFont typeface="Arial" panose="020B0604020202020204" pitchFamily="34" charset="0"/>
              <a:buNone/>
            </a:pPr>
            <a:endParaRPr lang="en-US" dirty="0"/>
          </a:p>
          <a:p>
            <a:pPr lvl="1">
              <a:spcAft>
                <a:spcPts val="600"/>
              </a:spcAft>
              <a:buFont typeface="Arial" panose="020B0604020202020204" pitchFamily="34" charset="0"/>
              <a:buNone/>
            </a:pPr>
            <a:endParaRPr lang="en-US" sz="1800" b="1" dirty="0"/>
          </a:p>
          <a:p>
            <a:endParaRPr lang="en-US" dirty="0"/>
          </a:p>
        </p:txBody>
      </p:sp>
      <p:sp>
        <p:nvSpPr>
          <p:cNvPr id="4" name="Slide Number Placeholder 3"/>
          <p:cNvSpPr>
            <a:spLocks noGrp="1"/>
          </p:cNvSpPr>
          <p:nvPr>
            <p:ph type="sldNum" sz="quarter" idx="10"/>
          </p:nvPr>
        </p:nvSpPr>
        <p:spPr/>
        <p:txBody>
          <a:bodyPr/>
          <a:lstStyle/>
          <a:p>
            <a:fld id="{C385C909-60B0-4B37-B558-A2E4866A4403}" type="slidenum">
              <a:rPr lang="en-US" smtClean="0"/>
              <a:pPr/>
              <a:t>22</a:t>
            </a:fld>
            <a:endParaRPr lang="en-US"/>
          </a:p>
        </p:txBody>
      </p:sp>
    </p:spTree>
    <p:extLst>
      <p:ext uri="{BB962C8B-B14F-4D97-AF65-F5344CB8AC3E}">
        <p14:creationId xmlns:p14="http://schemas.microsoft.com/office/powerpoint/2010/main" val="199962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i="1">
              <a:latin typeface="Arial" pitchFamily="34"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kumimoji="1"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kumimoji="1"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kumimoji="1"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kumimoji="1"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kumimoji="1"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kumimoji="1"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kumimoji="1"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kumimoji="1" sz="12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pPr>
            <a:fld id="{1C5D978A-9127-4A41-B0CA-3FFE79F48D55}" type="slidenum">
              <a:rPr lang="en-US" altLang="en-US" smtClean="0">
                <a:solidFill>
                  <a:srgbClr val="000000"/>
                </a:solidFill>
              </a:rPr>
              <a:pPr eaLnBrk="1" hangingPunct="1">
                <a:spcBef>
                  <a:spcPct val="0"/>
                </a:spcBef>
              </a:pPr>
              <a:t>36</a:t>
            </a:fld>
            <a:endParaRPr lang="en-US" altLang="en-US">
              <a:solidFill>
                <a:srgbClr val="000000"/>
              </a:solidFill>
            </a:endParaRPr>
          </a:p>
        </p:txBody>
      </p:sp>
      <p:sp>
        <p:nvSpPr>
          <p:cNvPr id="4096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kumimoji="1"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kumimoji="1"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kumimoji="1"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kumimoji="1"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kumimoji="1"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kumimoji="1"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kumimoji="1"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kumimoji="1" sz="12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pPr>
            <a:r>
              <a:rPr lang="en-US" altLang="en-US"/>
              <a:t>PT06-Developing and Applying AOPs</a:t>
            </a:r>
          </a:p>
        </p:txBody>
      </p:sp>
      <p:sp>
        <p:nvSpPr>
          <p:cNvPr id="40966" name="Header Placeholder 5"/>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kumimoji="1"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kumimoji="1"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kumimoji="1"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kumimoji="1"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kumimoji="1"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kumimoji="1"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kumimoji="1"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kumimoji="1" sz="12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pPr>
            <a:r>
              <a:rPr lang="en-US" altLang="en-US"/>
              <a:t>SETAC North America, 2015</a:t>
            </a:r>
          </a:p>
        </p:txBody>
      </p:sp>
    </p:spTree>
    <p:extLst>
      <p:ext uri="{BB962C8B-B14F-4D97-AF65-F5344CB8AC3E}">
        <p14:creationId xmlns:p14="http://schemas.microsoft.com/office/powerpoint/2010/main" val="230124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85C909-60B0-4B37-B558-A2E4866A4403}" type="slidenum">
              <a:rPr lang="en-US" smtClean="0"/>
              <a:pPr/>
              <a:t>53</a:t>
            </a:fld>
            <a:endParaRPr lang="en-US"/>
          </a:p>
        </p:txBody>
      </p:sp>
    </p:spTree>
    <p:extLst>
      <p:ext uri="{BB962C8B-B14F-4D97-AF65-F5344CB8AC3E}">
        <p14:creationId xmlns:p14="http://schemas.microsoft.com/office/powerpoint/2010/main" val="2586455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85C909-60B0-4B37-B558-A2E4866A4403}" type="slidenum">
              <a:rPr lang="en-US" smtClean="0"/>
              <a:pPr/>
              <a:t>54</a:t>
            </a:fld>
            <a:endParaRPr lang="en-US"/>
          </a:p>
        </p:txBody>
      </p:sp>
    </p:spTree>
    <p:extLst>
      <p:ext uri="{BB962C8B-B14F-4D97-AF65-F5344CB8AC3E}">
        <p14:creationId xmlns:p14="http://schemas.microsoft.com/office/powerpoint/2010/main" val="1319607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29 Unique KEs</a:t>
            </a:r>
          </a:p>
        </p:txBody>
      </p:sp>
      <p:sp>
        <p:nvSpPr>
          <p:cNvPr id="4" name="Slide Number Placeholder 3"/>
          <p:cNvSpPr>
            <a:spLocks noGrp="1"/>
          </p:cNvSpPr>
          <p:nvPr>
            <p:ph type="sldNum" sz="quarter" idx="10"/>
          </p:nvPr>
        </p:nvSpPr>
        <p:spPr/>
        <p:txBody>
          <a:bodyPr/>
          <a:lstStyle/>
          <a:p>
            <a:fld id="{E4BC71FA-B00A-467B-A490-10C86F079742}" type="slidenum">
              <a:rPr lang="en-US" smtClean="0"/>
              <a:t>69</a:t>
            </a:fld>
            <a:endParaRPr lang="en-US"/>
          </a:p>
        </p:txBody>
      </p:sp>
    </p:spTree>
    <p:extLst>
      <p:ext uri="{BB962C8B-B14F-4D97-AF65-F5344CB8AC3E}">
        <p14:creationId xmlns:p14="http://schemas.microsoft.com/office/powerpoint/2010/main" val="1155720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6/6/2019</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6/6/2019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6/6/2019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6/6/2019</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646675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6/6/2019</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492108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6/6/2019</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0155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712588-04B1-427B-82EE-E8DB90309F08}"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6/6/2019</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F9F0C5-380F-41C2-899A-BAC0F0927E16}"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62533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6/6/2019</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191744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6/6/2019</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89754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6/6/2019</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836263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A54C80-263E-416B-A8E0-580EDEADCBDC}"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6/6/2019</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9954A3-9DFD-4C44-94BA-B95130A3BA1C}"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919837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6/6/2019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6/6/2019</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768678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6/6/2019</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41316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6/6/2019</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endParaRPr kumimoji="0" lang="en-US" sz="1800" b="0" i="0" u="none" strike="noStrike" kern="1200" cap="none" spc="0" normalizeH="0" baseline="0" noProof="0" dirty="0">
              <a:ln>
                <a:noFill/>
              </a:ln>
              <a:solidFill>
                <a:srgbClr val="90C226">
                  <a:lumMod val="60000"/>
                  <a:lumOff val="40000"/>
                </a:srgbClr>
              </a:solidFill>
              <a:effectLst/>
              <a:uLnTx/>
              <a:uFillTx/>
              <a:latin typeface="Arial"/>
              <a:ea typeface="+mn-ea"/>
              <a:cs typeface="+mn-cs"/>
            </a:endParaRPr>
          </a:p>
        </p:txBody>
      </p:sp>
    </p:spTree>
    <p:extLst>
      <p:ext uri="{BB962C8B-B14F-4D97-AF65-F5344CB8AC3E}">
        <p14:creationId xmlns:p14="http://schemas.microsoft.com/office/powerpoint/2010/main" val="878468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6/6/2019</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428725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6/6/2019</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3175" cmpd="sng">
                  <a:noFill/>
                </a:ln>
                <a:solidFill>
                  <a:srgbClr val="90C226">
                    <a:lumMod val="60000"/>
                    <a:lumOff val="40000"/>
                  </a:srgbClr>
                </a:solidFill>
                <a:effectLst/>
                <a:uLnTx/>
                <a:uFillTx/>
                <a:latin typeface="Arial"/>
                <a:ea typeface="+mn-ea"/>
                <a:cs typeface="+mn-cs"/>
              </a:rPr>
              <a:t>”</a:t>
            </a:r>
          </a:p>
        </p:txBody>
      </p:sp>
    </p:spTree>
    <p:extLst>
      <p:ext uri="{BB962C8B-B14F-4D97-AF65-F5344CB8AC3E}">
        <p14:creationId xmlns:p14="http://schemas.microsoft.com/office/powerpoint/2010/main" val="376654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6/6/2019</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91539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C6B4A9-1611-4792-9094-5F34BCA07E0B}"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6/6/2019</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333C77-0158-454C-844F-B7AB9BD7DAD4}"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689910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6/6/2019</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627628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6/6/2019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6/6/2019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6/6/2019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6/6/2019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6/6/2019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6/6/2019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6/6/2019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6/6/2019</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6/6/2019</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434410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1.jpeg"/><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hyperlink" Target="https://aopwiki.org/"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hyperlink" Target="https://training.aopwiki.org/" TargetMode="Externa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g"/><Relationship Id="rId1" Type="http://schemas.openxmlformats.org/officeDocument/2006/relationships/slideLayout" Target="../slideLayouts/slideLayout13.xml"/><Relationship Id="rId4" Type="http://schemas.openxmlformats.org/officeDocument/2006/relationships/image" Target="../media/image154.jpeg"/></Relationships>
</file>

<file path=ppt/slides/_rels/slide11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13.xml"/><Relationship Id="rId6" Type="http://schemas.openxmlformats.org/officeDocument/2006/relationships/image" Target="../media/image158.png"/><Relationship Id="rId5" Type="http://schemas.openxmlformats.org/officeDocument/2006/relationships/image" Target="../media/image157.png"/><Relationship Id="rId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2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3.xml"/><Relationship Id="rId4" Type="http://schemas.openxmlformats.org/officeDocument/2006/relationships/image" Target="../media/image16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 Id="rId4" Type="http://schemas.openxmlformats.org/officeDocument/2006/relationships/image" Target="../media/image166.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36.png"/><Relationship Id="rId7" Type="http://schemas.openxmlformats.org/officeDocument/2006/relationships/hyperlink" Target="http://search.barnesandnoble.com/booksearch/imageviewer.asp?ean=9780309109925&amp;z=y"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6.jpeg"/><Relationship Id="rId5" Type="http://schemas.openxmlformats.org/officeDocument/2006/relationships/image" Target="../media/image44.w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wmf"/><Relationship Id="rId1" Type="http://schemas.openxmlformats.org/officeDocument/2006/relationships/slideLayout" Target="../slideLayouts/slideLayout7.xml"/><Relationship Id="rId6" Type="http://schemas.openxmlformats.org/officeDocument/2006/relationships/image" Target="../media/image52.wmf"/><Relationship Id="rId5" Type="http://schemas.openxmlformats.org/officeDocument/2006/relationships/image" Target="../media/image51.jpeg"/><Relationship Id="rId4" Type="http://schemas.openxmlformats.org/officeDocument/2006/relationships/image" Target="../media/image50.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1.jpeg"/><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55.jpeg"/><Relationship Id="rId2" Type="http://schemas.openxmlformats.org/officeDocument/2006/relationships/hyperlink" Target="//upload.wikimedia.org/wikipedia/commons/6/68/Cyclooxygenase-1_with_bound_ibuprofen_1EQG.png" TargetMode="External"/><Relationship Id="rId1" Type="http://schemas.openxmlformats.org/officeDocument/2006/relationships/slideLayout" Target="../slideLayouts/slideLayout7.xml"/><Relationship Id="rId6" Type="http://schemas.openxmlformats.org/officeDocument/2006/relationships/hyperlink" Target="http://en.wikipedia.org/wiki/File:Egg-rmh.jpg" TargetMode="External"/><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png"/><Relationship Id="rId3" Type="http://schemas.openxmlformats.org/officeDocument/2006/relationships/image" Target="../media/image60.png"/><Relationship Id="rId7" Type="http://schemas.openxmlformats.org/officeDocument/2006/relationships/hyperlink" Target="http://www.google.com/url?sa=i&amp;rct=j&amp;q=&amp;esrc=s&amp;source=images&amp;cd=&amp;docid=-ct_HZq2B9YatM&amp;tbnid=s79OFtnYLzYKRM:&amp;ved=0CAUQjRw&amp;url=http://thenextfamily.com/tag/featured/page/3/&amp;ei=EvX0Ur2kB_a-sQSWw4GQCQ&amp;bvm=bv.60799247,d.aWc&amp;psig=AFQjCNEsAaom_toOzQ5xf35A3q1ECCrpzQ&amp;ust=1391871606519634" TargetMode="External"/><Relationship Id="rId12" Type="http://schemas.openxmlformats.org/officeDocument/2006/relationships/hyperlink" Target="http://recedingrules.blogspot.com/2011/07/silhouettes-xxi.html" TargetMode="External"/><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7.pn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65.png"/></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earch.barnesandnoble.com/booksearch/imageviewer.asp?ean=9780309109925&amp;z=y"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2.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png"/><Relationship Id="rId15" Type="http://schemas.openxmlformats.org/officeDocument/2006/relationships/image" Target="../media/image13.jpeg"/><Relationship Id="rId10" Type="http://schemas.openxmlformats.org/officeDocument/2006/relationships/image" Target="../media/image8.png"/><Relationship Id="rId4" Type="http://schemas.openxmlformats.org/officeDocument/2006/relationships/hyperlink" Target="//upload.wikimedia.org/wikipedia/commons/6/68/Cyclooxygenase-1_with_bound_ibuprofen_1EQG.png" TargetMode="External"/><Relationship Id="rId9" Type="http://schemas.openxmlformats.org/officeDocument/2006/relationships/image" Target="../media/image7.png"/><Relationship Id="rId14"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74.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7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image" Target="../media/image91.tmp"/><Relationship Id="rId1" Type="http://schemas.openxmlformats.org/officeDocument/2006/relationships/slideLayout" Target="../slideLayouts/slideLayout8.xml"/><Relationship Id="rId5" Type="http://schemas.openxmlformats.org/officeDocument/2006/relationships/image" Target="../media/image92.png"/><Relationship Id="rId4" Type="http://schemas.openxmlformats.org/officeDocument/2006/relationships/hyperlink" Target="https://aopwiki.org/" TargetMode="External"/></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7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8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8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emf"/><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125.pn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9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3" Type="http://schemas.openxmlformats.org/officeDocument/2006/relationships/image" Target="../media/image128.png"/><Relationship Id="rId7" Type="http://schemas.openxmlformats.org/officeDocument/2006/relationships/image" Target="../media/image131.png"/><Relationship Id="rId12" Type="http://schemas.openxmlformats.org/officeDocument/2006/relationships/image" Target="../media/image136.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5" Type="http://schemas.openxmlformats.org/officeDocument/2006/relationships/image" Target="../media/image139.png"/><Relationship Id="rId10" Type="http://schemas.openxmlformats.org/officeDocument/2006/relationships/image" Target="../media/image134.png"/><Relationship Id="rId4" Type="http://schemas.microsoft.com/office/2007/relationships/hdphoto" Target="../media/hdphoto9.wdp"/><Relationship Id="rId9" Type="http://schemas.openxmlformats.org/officeDocument/2006/relationships/image" Target="../media/image133.png"/><Relationship Id="rId14" Type="http://schemas.openxmlformats.org/officeDocument/2006/relationships/image" Target="../media/image138.png"/></Relationships>
</file>

<file path=ppt/slides/_rels/slide9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E863F-020F-4EBD-8051-EC0434EEE155}"/>
              </a:ext>
            </a:extLst>
          </p:cNvPr>
          <p:cNvSpPr>
            <a:spLocks noGrp="1"/>
          </p:cNvSpPr>
          <p:nvPr>
            <p:ph type="ctrTitle"/>
          </p:nvPr>
        </p:nvSpPr>
        <p:spPr/>
        <p:txBody>
          <a:bodyPr/>
          <a:lstStyle/>
          <a:p>
            <a:r>
              <a:rPr lang="en-US" dirty="0">
                <a:latin typeface="Times New Roman" panose="02020603050405020304" pitchFamily="18" charset="0"/>
                <a:cs typeface="Times New Roman" panose="02020603050405020304" pitchFamily="18" charset="0"/>
              </a:rPr>
              <a:t>Adverse outcome pathway Workshop</a:t>
            </a:r>
          </a:p>
        </p:txBody>
      </p:sp>
      <p:sp>
        <p:nvSpPr>
          <p:cNvPr id="3" name="Subtitle 2">
            <a:extLst>
              <a:ext uri="{FF2B5EF4-FFF2-40B4-BE49-F238E27FC236}">
                <a16:creationId xmlns:a16="http://schemas.microsoft.com/office/drawing/2014/main" id="{2CC12818-9C87-4E8F-8A46-DD4B8AA81CF4}"/>
              </a:ext>
            </a:extLst>
          </p:cNvPr>
          <p:cNvSpPr>
            <a:spLocks noGrp="1"/>
          </p:cNvSpPr>
          <p:nvPr>
            <p:ph type="subTitle" idx="1"/>
          </p:nvPr>
        </p:nvSpPr>
        <p:spPr>
          <a:xfrm>
            <a:off x="1709530" y="3869634"/>
            <a:ext cx="8767860" cy="2378766"/>
          </a:xfrm>
        </p:spPr>
        <p:txBody>
          <a:bodyPr>
            <a:normAutofit/>
          </a:bodyPr>
          <a:lstStyle/>
          <a:p>
            <a:r>
              <a:rPr lang="en-US" dirty="0">
                <a:latin typeface="Times New Roman" panose="02020603050405020304" pitchFamily="18" charset="0"/>
                <a:cs typeface="Times New Roman" panose="02020603050405020304" pitchFamily="18" charset="0"/>
              </a:rPr>
              <a:t>Co-instructed by: </a:t>
            </a:r>
          </a:p>
          <a:p>
            <a:r>
              <a:rPr lang="en-US" dirty="0">
                <a:latin typeface="Times New Roman" panose="02020603050405020304" pitchFamily="18" charset="0"/>
                <a:cs typeface="Times New Roman" panose="02020603050405020304" pitchFamily="18" charset="0"/>
              </a:rPr>
              <a:t>Prof. Xiaowei Zhang (Nanjing University) </a:t>
            </a:r>
          </a:p>
          <a:p>
            <a:r>
              <a:rPr lang="en-US" dirty="0">
                <a:latin typeface="Times New Roman" panose="02020603050405020304" pitchFamily="18" charset="0"/>
                <a:cs typeface="Times New Roman" panose="02020603050405020304" pitchFamily="18" charset="0"/>
              </a:rPr>
              <a:t>and </a:t>
            </a:r>
          </a:p>
          <a:p>
            <a:r>
              <a:rPr lang="en-US" dirty="0">
                <a:latin typeface="Times New Roman" panose="02020603050405020304" pitchFamily="18" charset="0"/>
                <a:cs typeface="Times New Roman" panose="02020603050405020304" pitchFamily="18" charset="0"/>
              </a:rPr>
              <a:t>Dr. Carlie LaLone (U.S. Environmental Protection Agency)</a:t>
            </a:r>
          </a:p>
          <a:p>
            <a:r>
              <a:rPr lang="en-US" dirty="0">
                <a:latin typeface="Times New Roman" panose="02020603050405020304" pitchFamily="18" charset="0"/>
                <a:cs typeface="Times New Roman" panose="02020603050405020304" pitchFamily="18" charset="0"/>
              </a:rPr>
              <a:t>10 June 2019</a:t>
            </a:r>
          </a:p>
        </p:txBody>
      </p:sp>
    </p:spTree>
    <p:extLst>
      <p:ext uri="{BB962C8B-B14F-4D97-AF65-F5344CB8AC3E}">
        <p14:creationId xmlns:p14="http://schemas.microsoft.com/office/powerpoint/2010/main" val="3538896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11200" y="1524000"/>
            <a:ext cx="5689600" cy="5047226"/>
          </a:xfrm>
          <a:prstGeom prst="rect">
            <a:avLst/>
          </a:prstGeom>
          <a:noFill/>
          <a:ln w="9525">
            <a:noFill/>
            <a:miter lim="800000"/>
            <a:headEnd/>
            <a:tailEnd/>
          </a:ln>
        </p:spPr>
      </p:pic>
      <p:pic>
        <p:nvPicPr>
          <p:cNvPr id="5" name="Picture 4" descr="at desk"/>
          <p:cNvPicPr>
            <a:picLocks noChangeAspect="1" noChangeArrowheads="1"/>
          </p:cNvPicPr>
          <p:nvPr/>
        </p:nvPicPr>
        <p:blipFill>
          <a:blip r:embed="rId3" cstate="print"/>
          <a:srcRect/>
          <a:stretch>
            <a:fillRect/>
          </a:stretch>
        </p:blipFill>
        <p:spPr bwMode="auto">
          <a:xfrm>
            <a:off x="8000829" y="2815166"/>
            <a:ext cx="1900811" cy="1531209"/>
          </a:xfrm>
          <a:prstGeom prst="rect">
            <a:avLst/>
          </a:prstGeom>
          <a:noFill/>
        </p:spPr>
      </p:pic>
      <p:sp>
        <p:nvSpPr>
          <p:cNvPr id="6" name="Oval Callout 5"/>
          <p:cNvSpPr/>
          <p:nvPr/>
        </p:nvSpPr>
        <p:spPr bwMode="auto">
          <a:xfrm>
            <a:off x="7391400" y="1976966"/>
            <a:ext cx="1600200" cy="762000"/>
          </a:xfrm>
          <a:prstGeom prst="wedgeEllipseCallout">
            <a:avLst>
              <a:gd name="adj1" fmla="val 30358"/>
              <a:gd name="adj2" fmla="val 79954"/>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latin typeface="Arial" charset="0"/>
              <a:ea typeface="ＭＳ Ｐゴシック" pitchFamily="84" charset="-128"/>
            </a:endParaRPr>
          </a:p>
        </p:txBody>
      </p:sp>
      <p:sp>
        <p:nvSpPr>
          <p:cNvPr id="7" name="TextBox 6"/>
          <p:cNvSpPr txBox="1"/>
          <p:nvPr/>
        </p:nvSpPr>
        <p:spPr>
          <a:xfrm>
            <a:off x="7391400" y="2142520"/>
            <a:ext cx="182880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So What?</a:t>
            </a:r>
          </a:p>
        </p:txBody>
      </p:sp>
      <p:sp>
        <p:nvSpPr>
          <p:cNvPr id="8" name="TextBox 7"/>
          <p:cNvSpPr txBox="1"/>
          <p:nvPr/>
        </p:nvSpPr>
        <p:spPr>
          <a:xfrm>
            <a:off x="7023100" y="4495801"/>
            <a:ext cx="4457700"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Can we expect this perturbation lead to an adverse outcome?</a:t>
            </a:r>
          </a:p>
        </p:txBody>
      </p:sp>
      <p:sp>
        <p:nvSpPr>
          <p:cNvPr id="9" name="Rectangle 8"/>
          <p:cNvSpPr/>
          <p:nvPr/>
        </p:nvSpPr>
        <p:spPr>
          <a:xfrm>
            <a:off x="1695450" y="1793876"/>
            <a:ext cx="225425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822575" y="367999"/>
            <a:ext cx="8224559" cy="461665"/>
          </a:xfrm>
          <a:prstGeom prst="rect">
            <a:avLst/>
          </a:prstGeom>
        </p:spPr>
        <p:txBody>
          <a:bodyPr wrap="none">
            <a:spAutoFit/>
          </a:bodyPr>
          <a:lstStyle/>
          <a:p>
            <a:r>
              <a:rPr lang="en-US" sz="2400" b="1" dirty="0">
                <a:solidFill>
                  <a:srgbClr val="00B0F0"/>
                </a:solidFill>
                <a:latin typeface="Times New Roman" panose="02020603050405020304" pitchFamily="18" charset="0"/>
                <a:cs typeface="Times New Roman" panose="02020603050405020304" pitchFamily="18" charset="0"/>
              </a:rPr>
              <a:t>Where does this immense amount of mechanistic data get us?</a:t>
            </a:r>
            <a:endParaRPr lang="en-US" sz="2400" dirty="0">
              <a:solidFill>
                <a:srgbClr val="00B0F0"/>
              </a:solidFill>
              <a:latin typeface="Times New Roman" panose="02020603050405020304" pitchFamily="18" charset="0"/>
              <a:cs typeface="Times New Roman" panose="02020603050405020304" pitchFamily="18" charset="0"/>
            </a:endParaRPr>
          </a:p>
        </p:txBody>
      </p:sp>
      <p:pic>
        <p:nvPicPr>
          <p:cNvPr id="72706" name="Picture 2" descr="Indometacin skeletal.svg"/>
          <p:cNvPicPr>
            <a:picLocks noChangeAspect="1" noChangeArrowheads="1"/>
          </p:cNvPicPr>
          <p:nvPr/>
        </p:nvPicPr>
        <p:blipFill>
          <a:blip r:embed="rId4" cstate="print"/>
          <a:srcRect/>
          <a:stretch>
            <a:fillRect/>
          </a:stretch>
        </p:blipFill>
        <p:spPr bwMode="auto">
          <a:xfrm>
            <a:off x="4445000" y="1223835"/>
            <a:ext cx="2095500" cy="1504951"/>
          </a:xfrm>
          <a:prstGeom prst="rect">
            <a:avLst/>
          </a:prstGeom>
          <a:noFill/>
        </p:spPr>
      </p:pic>
      <p:pic>
        <p:nvPicPr>
          <p:cNvPr id="11" name="Picture 19" descr="Image result for cell culture">
            <a:extLst>
              <a:ext uri="{FF2B5EF4-FFF2-40B4-BE49-F238E27FC236}">
                <a16:creationId xmlns:a16="http://schemas.microsoft.com/office/drawing/2014/main" id="{3AE488CB-A2AF-4042-A2E4-9D192CA286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16" y="1029306"/>
            <a:ext cx="1263547" cy="94766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2" name="Picture 2" descr="https://www.epa.gov/sites/production/files/styles/medium/public/2015-08/tox21.jpg">
            <a:extLst>
              <a:ext uri="{FF2B5EF4-FFF2-40B4-BE49-F238E27FC236}">
                <a16:creationId xmlns:a16="http://schemas.microsoft.com/office/drawing/2014/main" id="{88724231-4682-449F-8C8C-5638DA814A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0699" t="13641" r="14418" b="6148"/>
          <a:stretch>
            <a:fillRect/>
          </a:stretch>
        </p:blipFill>
        <p:spPr bwMode="auto">
          <a:xfrm>
            <a:off x="1285592" y="382587"/>
            <a:ext cx="137831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164776"/>
            <a:ext cx="9144000" cy="4935641"/>
          </a:xfrm>
          <a:prstGeom prst="rect">
            <a:avLst/>
          </a:prstGeom>
        </p:spPr>
      </p:pic>
      <p:sp>
        <p:nvSpPr>
          <p:cNvPr id="3" name="Title 2"/>
          <p:cNvSpPr>
            <a:spLocks noGrp="1"/>
          </p:cNvSpPr>
          <p:nvPr>
            <p:ph type="title"/>
          </p:nvPr>
        </p:nvSpPr>
        <p:spPr>
          <a:xfrm>
            <a:off x="1158240" y="-50413"/>
            <a:ext cx="9875520" cy="1356360"/>
          </a:xfrm>
        </p:spPr>
        <p:txBody>
          <a:bodyPr/>
          <a:lstStyle/>
          <a:p>
            <a:r>
              <a:rPr lang="en-US" dirty="0">
                <a:latin typeface="Times New Roman" panose="02020603050405020304" pitchFamily="18" charset="0"/>
                <a:cs typeface="Times New Roman" panose="02020603050405020304" pitchFamily="18" charset="0"/>
              </a:rPr>
              <a:t>AOP-Wiki: navigation</a:t>
            </a:r>
            <a:endParaRPr lang="en-US" sz="1969" dirty="0">
              <a:latin typeface="Times New Roman" panose="02020603050405020304" pitchFamily="18" charset="0"/>
              <a:cs typeface="Times New Roman" panose="02020603050405020304" pitchFamily="18" charset="0"/>
            </a:endParaRPr>
          </a:p>
        </p:txBody>
      </p:sp>
      <p:sp>
        <p:nvSpPr>
          <p:cNvPr id="31" name="Rounded Rectangle 30"/>
          <p:cNvSpPr/>
          <p:nvPr/>
        </p:nvSpPr>
        <p:spPr>
          <a:xfrm>
            <a:off x="8298531" y="1514287"/>
            <a:ext cx="2369469" cy="235405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8" name="Rounded Rectangle 7"/>
          <p:cNvSpPr/>
          <p:nvPr/>
        </p:nvSpPr>
        <p:spPr>
          <a:xfrm>
            <a:off x="2254918" y="1142623"/>
            <a:ext cx="2719513" cy="32541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
        <p:nvSpPr>
          <p:cNvPr id="9" name="Rounded Rectangle 8"/>
          <p:cNvSpPr/>
          <p:nvPr/>
        </p:nvSpPr>
        <p:spPr>
          <a:xfrm>
            <a:off x="4248024" y="1581456"/>
            <a:ext cx="2376613" cy="32541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Tree>
    <p:extLst>
      <p:ext uri="{BB962C8B-B14F-4D97-AF65-F5344CB8AC3E}">
        <p14:creationId xmlns:p14="http://schemas.microsoft.com/office/powerpoint/2010/main" val="1635975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58240" y="0"/>
            <a:ext cx="9875520" cy="1356360"/>
          </a:xfrm>
        </p:spPr>
        <p:txBody>
          <a:bodyPr/>
          <a:lstStyle/>
          <a:p>
            <a:r>
              <a:rPr lang="en-US" dirty="0">
                <a:latin typeface="Times New Roman" panose="02020603050405020304" pitchFamily="18" charset="0"/>
                <a:cs typeface="Times New Roman" panose="02020603050405020304" pitchFamily="18" charset="0"/>
              </a:rPr>
              <a:t>Resources</a:t>
            </a:r>
          </a:p>
        </p:txBody>
      </p:sp>
      <p:sp>
        <p:nvSpPr>
          <p:cNvPr id="4" name="Shape 141"/>
          <p:cNvSpPr>
            <a:spLocks noGrp="1"/>
          </p:cNvSpPr>
          <p:nvPr>
            <p:ph idx="1"/>
          </p:nvPr>
        </p:nvSpPr>
        <p:spPr>
          <a:xfrm>
            <a:off x="2346959" y="1012022"/>
            <a:ext cx="7726982" cy="585615"/>
          </a:xfrm>
          <a:prstGeom prst="rect">
            <a:avLst/>
          </a:prstGeom>
        </p:spPr>
        <p:txBody>
          <a:bodyPr>
            <a:normAutofit/>
          </a:bodyPr>
          <a:lstStyle/>
          <a:p>
            <a:pPr marL="361639" lvl="1" indent="-361639">
              <a:lnSpc>
                <a:spcPct val="140000"/>
              </a:lnSpc>
              <a:buFont typeface="+mj-lt"/>
              <a:buAutoNum type="arabicPeriod"/>
            </a:pPr>
            <a:r>
              <a:rPr lang="nl-BE" sz="2250" b="1" dirty="0">
                <a:latin typeface="Times New Roman" panose="02020603050405020304" pitchFamily="18" charset="0"/>
                <a:cs typeface="Times New Roman" panose="02020603050405020304" pitchFamily="18" charset="0"/>
              </a:rPr>
              <a:t>Guidance document on developing and assessing AOPs</a:t>
            </a:r>
          </a:p>
        </p:txBody>
      </p:sp>
      <p:pic>
        <p:nvPicPr>
          <p:cNvPr id="2" name="Picture 1">
            <a:extLst>
              <a:ext uri="{FF2B5EF4-FFF2-40B4-BE49-F238E27FC236}">
                <a16:creationId xmlns:a16="http://schemas.microsoft.com/office/drawing/2014/main" id="{5F7E96BF-926D-439F-A2F6-8DC9A871EF16}"/>
              </a:ext>
            </a:extLst>
          </p:cNvPr>
          <p:cNvPicPr>
            <a:picLocks noChangeAspect="1"/>
          </p:cNvPicPr>
          <p:nvPr/>
        </p:nvPicPr>
        <p:blipFill>
          <a:blip r:embed="rId2"/>
          <a:stretch>
            <a:fillRect/>
          </a:stretch>
        </p:blipFill>
        <p:spPr>
          <a:xfrm>
            <a:off x="2946400" y="1701729"/>
            <a:ext cx="6057900" cy="467215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793525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40696-5D78-4F43-A8C8-22E897C3521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AOP-Wiki</a:t>
            </a:r>
          </a:p>
        </p:txBody>
      </p:sp>
      <p:sp>
        <p:nvSpPr>
          <p:cNvPr id="3" name="Content Placeholder 2">
            <a:extLst>
              <a:ext uri="{FF2B5EF4-FFF2-40B4-BE49-F238E27FC236}">
                <a16:creationId xmlns:a16="http://schemas.microsoft.com/office/drawing/2014/main" id="{5DC3BFFE-03E3-477D-98EB-9DB91AE5CACD}"/>
              </a:ext>
            </a:extLst>
          </p:cNvPr>
          <p:cNvSpPr>
            <a:spLocks noGrp="1"/>
          </p:cNvSpPr>
          <p:nvPr>
            <p:ph idx="1"/>
          </p:nvPr>
        </p:nvSpPr>
        <p:spPr>
          <a:xfrm>
            <a:off x="2705101" y="3086100"/>
            <a:ext cx="7353300" cy="1600200"/>
          </a:xfrm>
        </p:spPr>
        <p:txBody>
          <a:bodyPr>
            <a:normAutofit/>
          </a:bodyPr>
          <a:lstStyle/>
          <a:p>
            <a:pPr marL="45720" indent="0">
              <a:buNone/>
            </a:pPr>
            <a:r>
              <a:rPr lang="en-US" sz="6000" dirty="0">
                <a:latin typeface="Times New Roman" panose="02020603050405020304" pitchFamily="18" charset="0"/>
                <a:cs typeface="Times New Roman" panose="02020603050405020304" pitchFamily="18" charset="0"/>
                <a:hlinkClick r:id="rId2"/>
              </a:rPr>
              <a:t>https://aopwiki.org/</a:t>
            </a:r>
            <a:r>
              <a:rPr lang="en-US" sz="6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818801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E44C17-B608-47FB-BB13-D05D739C2B9A}"/>
              </a:ext>
            </a:extLst>
          </p:cNvPr>
          <p:cNvSpPr>
            <a:spLocks noGrp="1"/>
          </p:cNvSpPr>
          <p:nvPr>
            <p:ph type="title"/>
          </p:nvPr>
        </p:nvSpPr>
        <p:spPr>
          <a:xfrm>
            <a:off x="1106424" y="1173575"/>
            <a:ext cx="9966960" cy="2926080"/>
          </a:xfrm>
        </p:spPr>
        <p:txBody>
          <a:bodyPr/>
          <a:lstStyle/>
          <a:p>
            <a:r>
              <a:rPr lang="en-US" dirty="0">
                <a:latin typeface="Times New Roman" panose="02020603050405020304" pitchFamily="18" charset="0"/>
                <a:cs typeface="Times New Roman" panose="02020603050405020304" pitchFamily="18" charset="0"/>
              </a:rPr>
              <a:t>AOPs in practice: Part II</a:t>
            </a:r>
          </a:p>
        </p:txBody>
      </p:sp>
      <p:sp>
        <p:nvSpPr>
          <p:cNvPr id="5" name="Text Placeholder 4">
            <a:extLst>
              <a:ext uri="{FF2B5EF4-FFF2-40B4-BE49-F238E27FC236}">
                <a16:creationId xmlns:a16="http://schemas.microsoft.com/office/drawing/2014/main" id="{07EEA208-CC6D-4698-A823-03748C10D3A1}"/>
              </a:ext>
            </a:extLst>
          </p:cNvPr>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Principles to Practice: Hands-on Exploration of the AOP-Wiki</a:t>
            </a:r>
          </a:p>
        </p:txBody>
      </p:sp>
    </p:spTree>
    <p:extLst>
      <p:ext uri="{BB962C8B-B14F-4D97-AF65-F5344CB8AC3E}">
        <p14:creationId xmlns:p14="http://schemas.microsoft.com/office/powerpoint/2010/main" val="13672791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AAA073-EF97-4521-B37F-1F60959EAA46}"/>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Training AOP-Wiki</a:t>
            </a:r>
          </a:p>
        </p:txBody>
      </p:sp>
      <p:sp>
        <p:nvSpPr>
          <p:cNvPr id="5" name="TextBox 4">
            <a:extLst>
              <a:ext uri="{FF2B5EF4-FFF2-40B4-BE49-F238E27FC236}">
                <a16:creationId xmlns:a16="http://schemas.microsoft.com/office/drawing/2014/main" id="{96762F12-AEA8-4CBE-9C7C-38D6434991CA}"/>
              </a:ext>
            </a:extLst>
          </p:cNvPr>
          <p:cNvSpPr txBox="1"/>
          <p:nvPr/>
        </p:nvSpPr>
        <p:spPr>
          <a:xfrm>
            <a:off x="2476996" y="2298700"/>
            <a:ext cx="7238007" cy="830997"/>
          </a:xfrm>
          <a:prstGeom prst="rect">
            <a:avLst/>
          </a:prstGeom>
          <a:noFill/>
        </p:spPr>
        <p:txBody>
          <a:bodyPr wrap="none" rtlCol="0">
            <a:spAutoFit/>
          </a:bodyPr>
          <a:lstStyle/>
          <a:p>
            <a:r>
              <a:rPr lang="en-US" sz="4800" dirty="0">
                <a:latin typeface="Times New Roman" panose="02020603050405020304" pitchFamily="18" charset="0"/>
                <a:cs typeface="Times New Roman" panose="02020603050405020304" pitchFamily="18" charset="0"/>
                <a:hlinkClick r:id="rId2"/>
              </a:rPr>
              <a:t>https://training.aopwiki.org/</a:t>
            </a:r>
            <a:r>
              <a:rPr lang="en-US" sz="4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176385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glass half empt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9293" y="836928"/>
            <a:ext cx="2033414" cy="18300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nvPr>
        </p:nvGraphicFramePr>
        <p:xfrm>
          <a:off x="1733562" y="2667001"/>
          <a:ext cx="8705838" cy="3912469"/>
        </p:xfrm>
        <a:graphic>
          <a:graphicData uri="http://schemas.openxmlformats.org/drawingml/2006/table">
            <a:tbl>
              <a:tblPr firstRow="1" bandRow="1">
                <a:tableStyleId>{93296810-A885-4BE3-A3E7-6D5BEEA58F35}</a:tableStyleId>
              </a:tblPr>
              <a:tblGrid>
                <a:gridCol w="4352919">
                  <a:extLst>
                    <a:ext uri="{9D8B030D-6E8A-4147-A177-3AD203B41FA5}">
                      <a16:colId xmlns:a16="http://schemas.microsoft.com/office/drawing/2014/main" val="1523514944"/>
                    </a:ext>
                  </a:extLst>
                </a:gridCol>
                <a:gridCol w="4352919">
                  <a:extLst>
                    <a:ext uri="{9D8B030D-6E8A-4147-A177-3AD203B41FA5}">
                      <a16:colId xmlns:a16="http://schemas.microsoft.com/office/drawing/2014/main" val="1319326679"/>
                    </a:ext>
                  </a:extLst>
                </a:gridCol>
              </a:tblGrid>
              <a:tr h="347580">
                <a:tc>
                  <a:txBody>
                    <a:bodyPr/>
                    <a:lstStyle/>
                    <a:p>
                      <a:r>
                        <a:rPr lang="en-US" sz="1800" dirty="0">
                          <a:latin typeface="Times New Roman" panose="02020603050405020304" pitchFamily="18" charset="0"/>
                          <a:cs typeface="Times New Roman" panose="02020603050405020304" pitchFamily="18" charset="0"/>
                        </a:rPr>
                        <a:t>Glass half empty</a:t>
                      </a:r>
                    </a:p>
                  </a:txBody>
                  <a:tcPr marL="68580" marR="68580" marT="34290" marB="34290" anchor="ctr"/>
                </a:tc>
                <a:tc>
                  <a:txBody>
                    <a:bodyPr/>
                    <a:lstStyle/>
                    <a:p>
                      <a:r>
                        <a:rPr lang="en-US" sz="1800" dirty="0">
                          <a:latin typeface="Times New Roman" panose="02020603050405020304" pitchFamily="18" charset="0"/>
                          <a:cs typeface="Times New Roman" panose="02020603050405020304" pitchFamily="18" charset="0"/>
                        </a:rPr>
                        <a:t>Glass half full</a:t>
                      </a:r>
                    </a:p>
                  </a:txBody>
                  <a:tcPr marL="68580" marR="68580" marT="34290" marB="34290" anchor="ctr"/>
                </a:tc>
                <a:extLst>
                  <a:ext uri="{0D108BD9-81ED-4DB2-BD59-A6C34878D82A}">
                    <a16:rowId xmlns:a16="http://schemas.microsoft.com/office/drawing/2014/main" val="725795595"/>
                  </a:ext>
                </a:extLst>
              </a:tr>
              <a:tr h="774626">
                <a:tc>
                  <a:txBody>
                    <a:bodyPr/>
                    <a:lstStyle/>
                    <a:p>
                      <a:r>
                        <a:rPr lang="en-US" sz="1800" dirty="0">
                          <a:latin typeface="Times New Roman" panose="02020603050405020304" pitchFamily="18" charset="0"/>
                          <a:cs typeface="Times New Roman" panose="02020603050405020304" pitchFamily="18" charset="0"/>
                        </a:rPr>
                        <a:t>Do not have AOPs defined for all relevant pathways</a:t>
                      </a:r>
                    </a:p>
                  </a:txBody>
                  <a:tcPr marL="68580" marR="68580" marT="34290" marB="34290" anchor="ctr"/>
                </a:tc>
                <a:tc>
                  <a:txBody>
                    <a:bodyPr/>
                    <a:lstStyle/>
                    <a:p>
                      <a:r>
                        <a:rPr lang="en-US" sz="1800" dirty="0">
                          <a:latin typeface="Times New Roman" panose="02020603050405020304" pitchFamily="18" charset="0"/>
                          <a:cs typeface="Times New Roman" panose="02020603050405020304" pitchFamily="18" charset="0"/>
                        </a:rPr>
                        <a:t>AOP-KB is expanding steadily; crowd-sourced</a:t>
                      </a:r>
                      <a:r>
                        <a:rPr lang="en-US" sz="1800" baseline="0" dirty="0">
                          <a:latin typeface="Times New Roman" panose="02020603050405020304" pitchFamily="18" charset="0"/>
                          <a:cs typeface="Times New Roman" panose="02020603050405020304" pitchFamily="18" charset="0"/>
                        </a:rPr>
                        <a:t> activity</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261385933"/>
                  </a:ext>
                </a:extLst>
              </a:tr>
              <a:tr h="8344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AOPs do not account for exposure,</a:t>
                      </a:r>
                      <a:r>
                        <a:rPr lang="en-US" sz="1800" baseline="0" dirty="0">
                          <a:latin typeface="Times New Roman" panose="02020603050405020304" pitchFamily="18" charset="0"/>
                          <a:cs typeface="Times New Roman" panose="02020603050405020304" pitchFamily="18" charset="0"/>
                        </a:rPr>
                        <a:t> toxicokinetics, and ADME</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Complementary</a:t>
                      </a:r>
                      <a:r>
                        <a:rPr lang="en-US" sz="1800" baseline="0" dirty="0">
                          <a:latin typeface="Times New Roman" panose="02020603050405020304" pitchFamily="18" charset="0"/>
                          <a:cs typeface="Times New Roman" panose="02020603050405020304" pitchFamily="18" charset="0"/>
                        </a:rPr>
                        <a:t> exposure and TK methods are under development</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val="336739554"/>
                  </a:ext>
                </a:extLst>
              </a:tr>
              <a:tr h="1074180">
                <a:tc>
                  <a:txBody>
                    <a:bodyPr/>
                    <a:lstStyle/>
                    <a:p>
                      <a:r>
                        <a:rPr lang="en-US" sz="1800" dirty="0">
                          <a:latin typeface="Times New Roman" panose="02020603050405020304" pitchFamily="18" charset="0"/>
                          <a:cs typeface="Times New Roman" panose="02020603050405020304" pitchFamily="18" charset="0"/>
                        </a:rPr>
                        <a:t>Rarely have sufficient quantitative understanding to predict benchmarks for quantitative risk assessment</a:t>
                      </a:r>
                    </a:p>
                  </a:txBody>
                  <a:tcPr marL="68580" marR="68580" marT="34290" marB="34290" anchor="ctr"/>
                </a:tc>
                <a:tc>
                  <a:txBody>
                    <a:bodyPr/>
                    <a:lstStyle/>
                    <a:p>
                      <a:r>
                        <a:rPr lang="en-US" sz="1800" dirty="0">
                          <a:latin typeface="Times New Roman" panose="02020603050405020304" pitchFamily="18" charset="0"/>
                          <a:cs typeface="Times New Roman" panose="02020603050405020304" pitchFamily="18" charset="0"/>
                        </a:rPr>
                        <a:t>Hazard prediction and identification of key events can help to focus limited testing resources.</a:t>
                      </a:r>
                    </a:p>
                  </a:txBody>
                  <a:tcPr marL="68580" marR="68580" marT="34290" marB="34290" anchor="ctr"/>
                </a:tc>
                <a:extLst>
                  <a:ext uri="{0D108BD9-81ED-4DB2-BD59-A6C34878D82A}">
                    <a16:rowId xmlns:a16="http://schemas.microsoft.com/office/drawing/2014/main" val="856447966"/>
                  </a:ext>
                </a:extLst>
              </a:tr>
              <a:tr h="881609">
                <a:tc>
                  <a:txBody>
                    <a:bodyPr/>
                    <a:lstStyle/>
                    <a:p>
                      <a:r>
                        <a:rPr lang="en-US" sz="1800" dirty="0">
                          <a:latin typeface="Times New Roman" panose="02020603050405020304" pitchFamily="18" charset="0"/>
                          <a:cs typeface="Times New Roman" panose="02020603050405020304" pitchFamily="18" charset="0"/>
                        </a:rPr>
                        <a:t>Unclear</a:t>
                      </a:r>
                      <a:r>
                        <a:rPr lang="en-US" sz="1800" baseline="0" dirty="0">
                          <a:latin typeface="Times New Roman" panose="02020603050405020304" pitchFamily="18" charset="0"/>
                          <a:cs typeface="Times New Roman" panose="02020603050405020304" pitchFamily="18" charset="0"/>
                        </a:rPr>
                        <a:t> how best to apply AOPs</a:t>
                      </a:r>
                      <a:endParaRPr lang="en-US" sz="18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r>
                        <a:rPr lang="en-US" sz="1800" dirty="0">
                          <a:latin typeface="Times New Roman" panose="02020603050405020304" pitchFamily="18" charset="0"/>
                          <a:cs typeface="Times New Roman" panose="02020603050405020304" pitchFamily="18" charset="0"/>
                        </a:rPr>
                        <a:t>Many application case studies underway</a:t>
                      </a:r>
                    </a:p>
                  </a:txBody>
                  <a:tcPr marL="68580" marR="68580" marT="34290" marB="34290" anchor="ctr"/>
                </a:tc>
                <a:extLst>
                  <a:ext uri="{0D108BD9-81ED-4DB2-BD59-A6C34878D82A}">
                    <a16:rowId xmlns:a16="http://schemas.microsoft.com/office/drawing/2014/main" val="1842565029"/>
                  </a:ext>
                </a:extLst>
              </a:tr>
            </a:tbl>
          </a:graphicData>
        </a:graphic>
      </p:graphicFrame>
      <p:sp>
        <p:nvSpPr>
          <p:cNvPr id="6" name="Title 1"/>
          <p:cNvSpPr>
            <a:spLocks noGrp="1"/>
          </p:cNvSpPr>
          <p:nvPr>
            <p:ph type="title"/>
          </p:nvPr>
        </p:nvSpPr>
        <p:spPr>
          <a:xfrm>
            <a:off x="1733562" y="76200"/>
            <a:ext cx="3317228" cy="687860"/>
          </a:xfrm>
        </p:spPr>
        <p:txBody>
          <a:bodyPr>
            <a:noAutofit/>
          </a:bodyPr>
          <a:lstStyle/>
          <a:p>
            <a:r>
              <a:rPr lang="en-US" sz="3300" dirty="0">
                <a:solidFill>
                  <a:srgbClr val="00B0F0"/>
                </a:solidFill>
                <a:latin typeface="Times New Roman" panose="02020603050405020304" pitchFamily="18" charset="0"/>
                <a:cs typeface="Times New Roman" panose="02020603050405020304" pitchFamily="18" charset="0"/>
              </a:rPr>
              <a:t>Take home</a:t>
            </a:r>
          </a:p>
        </p:txBody>
      </p:sp>
    </p:spTree>
    <p:extLst>
      <p:ext uri="{BB962C8B-B14F-4D97-AF65-F5344CB8AC3E}">
        <p14:creationId xmlns:p14="http://schemas.microsoft.com/office/powerpoint/2010/main" val="14834149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E44C17-B608-47FB-BB13-D05D739C2B9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What’s Next?</a:t>
            </a:r>
          </a:p>
        </p:txBody>
      </p:sp>
      <p:sp>
        <p:nvSpPr>
          <p:cNvPr id="5" name="Text Placeholder 4">
            <a:extLst>
              <a:ext uri="{FF2B5EF4-FFF2-40B4-BE49-F238E27FC236}">
                <a16:creationId xmlns:a16="http://schemas.microsoft.com/office/drawing/2014/main" id="{07EEA208-CC6D-4698-A823-03748C10D3A1}"/>
              </a:ext>
            </a:extLst>
          </p:cNvPr>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The Future of AOP Development and Sustainability of the Framework</a:t>
            </a:r>
          </a:p>
        </p:txBody>
      </p:sp>
    </p:spTree>
    <p:extLst>
      <p:ext uri="{BB962C8B-B14F-4D97-AF65-F5344CB8AC3E}">
        <p14:creationId xmlns:p14="http://schemas.microsoft.com/office/powerpoint/2010/main" val="17826941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8800" y="855134"/>
            <a:ext cx="7534067" cy="1646302"/>
          </a:xfrm>
        </p:spPr>
        <p:txBody>
          <a:bodyPr>
            <a:normAutofit fontScale="90000"/>
          </a:bodyPr>
          <a:lstStyle/>
          <a:p>
            <a:pPr algn="l"/>
            <a:r>
              <a:rPr lang="en-US" sz="4400" dirty="0">
                <a:solidFill>
                  <a:schemeClr val="tx1"/>
                </a:solidFill>
                <a:latin typeface="Times New Roman" panose="02020603050405020304" pitchFamily="18" charset="0"/>
                <a:cs typeface="Times New Roman" panose="02020603050405020304" pitchFamily="18" charset="0"/>
              </a:rPr>
              <a:t>What’s Next: The Future of AOP Development and Sustainability of the Framework</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042583" y="3808115"/>
            <a:ext cx="8106833" cy="1096899"/>
          </a:xfrm>
        </p:spPr>
        <p:txBody>
          <a:bodyPr>
            <a:normAutofit/>
          </a:bodyPr>
          <a:lstStyle/>
          <a:p>
            <a:pPr algn="l"/>
            <a:r>
              <a:rPr lang="en-US" sz="2800" dirty="0">
                <a:solidFill>
                  <a:schemeClr val="tx1"/>
                </a:solidFill>
                <a:latin typeface="Times New Roman" panose="02020603050405020304" pitchFamily="18" charset="0"/>
                <a:cs typeface="Times New Roman" panose="02020603050405020304" pitchFamily="18" charset="0"/>
              </a:rPr>
              <a:t>G. Ankley, A. Carusi, M. Davies, G. De Grandis, B. Escher, G. Hodges, </a:t>
            </a:r>
            <a:r>
              <a:rPr lang="en-US" sz="2800" b="1" u="sng" dirty="0">
                <a:solidFill>
                  <a:schemeClr val="tx1"/>
                </a:solidFill>
                <a:latin typeface="Times New Roman" panose="02020603050405020304" pitchFamily="18" charset="0"/>
                <a:cs typeface="Times New Roman" panose="02020603050405020304" pitchFamily="18" charset="0"/>
              </a:rPr>
              <a:t>K. Leung</a:t>
            </a:r>
            <a:r>
              <a:rPr lang="en-US" sz="2800" dirty="0">
                <a:solidFill>
                  <a:schemeClr val="tx1"/>
                </a:solidFill>
                <a:latin typeface="Times New Roman" panose="02020603050405020304" pitchFamily="18" charset="0"/>
                <a:cs typeface="Times New Roman" panose="02020603050405020304" pitchFamily="18" charset="0"/>
              </a:rPr>
              <a:t>, M. Whelan, C. Willett</a:t>
            </a:r>
          </a:p>
        </p:txBody>
      </p:sp>
      <p:sp>
        <p:nvSpPr>
          <p:cNvPr id="4" name="TextBox 3"/>
          <p:cNvSpPr txBox="1"/>
          <p:nvPr/>
        </p:nvSpPr>
        <p:spPr>
          <a:xfrm>
            <a:off x="249766" y="5994400"/>
            <a:ext cx="9790694"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*Views or statements expressed do not necessarily reflect organizational views of the authors</a:t>
            </a:r>
            <a:r>
              <a:rPr lang="en-US" dirty="0">
                <a:latin typeface="Times New Roman" panose="02020603050405020304" pitchFamily="18" charset="0"/>
                <a:cs typeface="Times New Roman" panose="02020603050405020304" pitchFamily="18" charset="0"/>
              </a:rPr>
              <a:t>.</a:t>
            </a:r>
          </a:p>
        </p:txBody>
      </p:sp>
      <p:pic>
        <p:nvPicPr>
          <p:cNvPr id="6" name="Picture 5"/>
          <p:cNvPicPr/>
          <p:nvPr/>
        </p:nvPicPr>
        <p:blipFill rotWithShape="1">
          <a:blip r:embed="rId2">
            <a:extLst>
              <a:ext uri="{28A0092B-C50C-407E-A947-70E740481C1C}">
                <a14:useLocalDpi xmlns:a14="http://schemas.microsoft.com/office/drawing/2010/main" val="0"/>
              </a:ext>
            </a:extLst>
          </a:blip>
          <a:srcRect l="50612" t="19565" b="21818"/>
          <a:stretch/>
        </p:blipFill>
        <p:spPr bwMode="auto">
          <a:xfrm>
            <a:off x="8092867" y="352162"/>
            <a:ext cx="3680879" cy="3161551"/>
          </a:xfrm>
          <a:prstGeom prst="rect">
            <a:avLst/>
          </a:prstGeom>
          <a:noFill/>
          <a:ln>
            <a:noFill/>
          </a:ln>
        </p:spPr>
      </p:pic>
    </p:spTree>
    <p:extLst>
      <p:ext uri="{BB962C8B-B14F-4D97-AF65-F5344CB8AC3E}">
        <p14:creationId xmlns:p14="http://schemas.microsoft.com/office/powerpoint/2010/main" val="208444845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9376" y="270570"/>
            <a:ext cx="10007600" cy="1646302"/>
          </a:xfrm>
        </p:spPr>
        <p:txBody>
          <a:bodyPr/>
          <a:lstStyle/>
          <a:p>
            <a:pPr algn="l"/>
            <a:r>
              <a:rPr lang="en-US" sz="4000" b="1" dirty="0" smtClean="0">
                <a:solidFill>
                  <a:schemeClr val="tx1"/>
                </a:solidFill>
              </a:rPr>
              <a:t>Harvesting the Promise of AOPs: An Assessment and Recommendations*</a:t>
            </a:r>
            <a:endParaRPr lang="en-US" sz="4000" b="1" dirty="0">
              <a:solidFill>
                <a:schemeClr val="tx1"/>
              </a:solidFill>
            </a:endParaRPr>
          </a:p>
        </p:txBody>
      </p:sp>
      <p:sp>
        <p:nvSpPr>
          <p:cNvPr id="3" name="Subtitle 2"/>
          <p:cNvSpPr>
            <a:spLocks noGrp="1"/>
          </p:cNvSpPr>
          <p:nvPr>
            <p:ph type="subTitle" idx="1"/>
          </p:nvPr>
        </p:nvSpPr>
        <p:spPr>
          <a:xfrm>
            <a:off x="699375" y="2352974"/>
            <a:ext cx="7761453" cy="1651467"/>
          </a:xfrm>
        </p:spPr>
        <p:txBody>
          <a:bodyPr>
            <a:normAutofit fontScale="85000" lnSpcReduction="10000"/>
          </a:bodyPr>
          <a:lstStyle/>
          <a:p>
            <a:pPr algn="l">
              <a:lnSpc>
                <a:spcPct val="120000"/>
              </a:lnSpc>
              <a:spcAft>
                <a:spcPts val="600"/>
              </a:spcAft>
            </a:pPr>
            <a:r>
              <a:rPr lang="en-US" sz="2800" dirty="0" err="1" smtClean="0">
                <a:solidFill>
                  <a:schemeClr val="tx1"/>
                </a:solidFill>
              </a:rPr>
              <a:t>Annamaria</a:t>
            </a:r>
            <a:r>
              <a:rPr lang="en-US" sz="2800" dirty="0" smtClean="0">
                <a:solidFill>
                  <a:schemeClr val="tx1"/>
                </a:solidFill>
              </a:rPr>
              <a:t> </a:t>
            </a:r>
            <a:r>
              <a:rPr lang="en-US" sz="2800" dirty="0">
                <a:solidFill>
                  <a:schemeClr val="tx1"/>
                </a:solidFill>
              </a:rPr>
              <a:t>Carusi, </a:t>
            </a:r>
            <a:r>
              <a:rPr lang="en-US" sz="2800" dirty="0" smtClean="0">
                <a:solidFill>
                  <a:schemeClr val="tx1"/>
                </a:solidFill>
              </a:rPr>
              <a:t>Mark </a:t>
            </a:r>
            <a:r>
              <a:rPr lang="en-US" sz="2800" dirty="0">
                <a:solidFill>
                  <a:schemeClr val="tx1"/>
                </a:solidFill>
              </a:rPr>
              <a:t>Davies, </a:t>
            </a:r>
            <a:r>
              <a:rPr lang="en-US" sz="2800" dirty="0" smtClean="0">
                <a:solidFill>
                  <a:schemeClr val="tx1"/>
                </a:solidFill>
              </a:rPr>
              <a:t>Giovanni </a:t>
            </a:r>
            <a:r>
              <a:rPr lang="en-US" sz="2800" dirty="0">
                <a:solidFill>
                  <a:schemeClr val="tx1"/>
                </a:solidFill>
              </a:rPr>
              <a:t>De Grandis, </a:t>
            </a:r>
            <a:r>
              <a:rPr lang="en-US" sz="2800" dirty="0" err="1" smtClean="0">
                <a:solidFill>
                  <a:schemeClr val="tx1"/>
                </a:solidFill>
              </a:rPr>
              <a:t>Beate</a:t>
            </a:r>
            <a:r>
              <a:rPr lang="en-US" sz="2800" dirty="0" smtClean="0">
                <a:solidFill>
                  <a:schemeClr val="tx1"/>
                </a:solidFill>
              </a:rPr>
              <a:t> </a:t>
            </a:r>
            <a:r>
              <a:rPr lang="en-US" sz="2800" dirty="0">
                <a:solidFill>
                  <a:schemeClr val="tx1"/>
                </a:solidFill>
              </a:rPr>
              <a:t>Escher, </a:t>
            </a:r>
            <a:r>
              <a:rPr lang="en-US" sz="2800" dirty="0" smtClean="0">
                <a:solidFill>
                  <a:schemeClr val="tx1"/>
                </a:solidFill>
              </a:rPr>
              <a:t>Geoff </a:t>
            </a:r>
            <a:r>
              <a:rPr lang="en-US" sz="2800" dirty="0">
                <a:solidFill>
                  <a:schemeClr val="tx1"/>
                </a:solidFill>
              </a:rPr>
              <a:t>Hodges, </a:t>
            </a:r>
            <a:r>
              <a:rPr lang="en-US" sz="2800" b="1" u="sng" dirty="0" smtClean="0">
                <a:solidFill>
                  <a:schemeClr val="tx1"/>
                </a:solidFill>
              </a:rPr>
              <a:t>Kenny </a:t>
            </a:r>
            <a:r>
              <a:rPr lang="en-US" sz="2800" b="1" u="sng" dirty="0">
                <a:solidFill>
                  <a:schemeClr val="tx1"/>
                </a:solidFill>
              </a:rPr>
              <a:t>Leung</a:t>
            </a:r>
            <a:r>
              <a:rPr lang="en-US" sz="2800" dirty="0">
                <a:solidFill>
                  <a:schemeClr val="tx1"/>
                </a:solidFill>
              </a:rPr>
              <a:t>, </a:t>
            </a:r>
            <a:r>
              <a:rPr lang="en-US" sz="2800" dirty="0" smtClean="0">
                <a:solidFill>
                  <a:schemeClr val="tx1"/>
                </a:solidFill>
              </a:rPr>
              <a:t>Maurice </a:t>
            </a:r>
            <a:r>
              <a:rPr lang="en-US" sz="2800" dirty="0">
                <a:solidFill>
                  <a:schemeClr val="tx1"/>
                </a:solidFill>
              </a:rPr>
              <a:t>Whelan, </a:t>
            </a:r>
            <a:r>
              <a:rPr lang="en-US" sz="2800" dirty="0" smtClean="0">
                <a:solidFill>
                  <a:schemeClr val="tx1"/>
                </a:solidFill>
              </a:rPr>
              <a:t>Catherine Willett, Gerald </a:t>
            </a:r>
            <a:r>
              <a:rPr lang="en-US" sz="2800" dirty="0" err="1" smtClean="0">
                <a:solidFill>
                  <a:schemeClr val="tx1"/>
                </a:solidFill>
              </a:rPr>
              <a:t>Ankley</a:t>
            </a:r>
            <a:r>
              <a:rPr lang="en-US" sz="2800" dirty="0" smtClean="0">
                <a:solidFill>
                  <a:schemeClr val="tx1"/>
                </a:solidFill>
              </a:rPr>
              <a:t> </a:t>
            </a:r>
            <a:endParaRPr lang="en-US" sz="2800" dirty="0">
              <a:solidFill>
                <a:schemeClr val="tx1"/>
              </a:solidFill>
            </a:endParaRPr>
          </a:p>
        </p:txBody>
      </p:sp>
      <p:sp>
        <p:nvSpPr>
          <p:cNvPr id="4" name="TextBox 3"/>
          <p:cNvSpPr txBox="1"/>
          <p:nvPr/>
        </p:nvSpPr>
        <p:spPr>
          <a:xfrm>
            <a:off x="523036" y="5727892"/>
            <a:ext cx="9020358" cy="984885"/>
          </a:xfrm>
          <a:prstGeom prst="rect">
            <a:avLst/>
          </a:prstGeom>
          <a:noFill/>
        </p:spPr>
        <p:txBody>
          <a:bodyPr wrap="square" rtlCol="0">
            <a:spAutoFit/>
          </a:bodyPr>
          <a:lstStyle/>
          <a:p>
            <a:pPr marL="284163" marR="0" lvl="0" indent="-284163"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rebuchet MS" panose="020B0603020202020204"/>
                <a:ea typeface="+mn-ea"/>
                <a:cs typeface="+mn-cs"/>
              </a:rPr>
              <a:t>*	Views </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or statements expressed do not necessarily </a:t>
            </a:r>
            <a:r>
              <a:rPr kumimoji="0" lang="en-US" sz="2000" b="0" i="0" u="none" strike="noStrike" kern="1200" cap="none" spc="0" normalizeH="0" baseline="0" noProof="0" dirty="0" smtClean="0">
                <a:ln>
                  <a:noFill/>
                </a:ln>
                <a:solidFill>
                  <a:prstClr val="black"/>
                </a:solidFill>
                <a:effectLst/>
                <a:uLnTx/>
                <a:uFillTx/>
                <a:latin typeface="Trebuchet MS" panose="020B0603020202020204"/>
                <a:ea typeface="+mn-ea"/>
                <a:cs typeface="+mn-cs"/>
              </a:rPr>
              <a:t>affect </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organizational views of the authors</a:t>
            </a:r>
            <a:r>
              <a:rPr kumimoji="0" lang="en-US" sz="1800" b="0" i="0" u="none" strike="noStrike" kern="1200" cap="none" spc="0" normalizeH="0" baseline="0" noProof="0" dirty="0" smtClean="0">
                <a:ln>
                  <a:noFill/>
                </a:ln>
                <a:solidFill>
                  <a:prstClr val="black"/>
                </a:solidFill>
                <a:effectLst/>
                <a:uLnTx/>
                <a:uFillTx/>
                <a:latin typeface="Trebuchet MS" panose="020B0603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Trebuchet MS" panose="020B0603020202020204"/>
              <a:ea typeface="+mn-ea"/>
              <a:cs typeface="+mn-cs"/>
            </a:endParaRPr>
          </a:p>
        </p:txBody>
      </p:sp>
      <p:sp>
        <p:nvSpPr>
          <p:cNvPr id="7" name="TextBox 6"/>
          <p:cNvSpPr txBox="1"/>
          <p:nvPr/>
        </p:nvSpPr>
        <p:spPr>
          <a:xfrm>
            <a:off x="699375" y="3963489"/>
            <a:ext cx="7804509"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33CC"/>
                </a:solidFill>
                <a:effectLst/>
                <a:uLnTx/>
                <a:uFillTx/>
                <a:latin typeface="Trebuchet MS" panose="020B0603020202020204"/>
                <a:ea typeface="+mn-ea"/>
                <a:cs typeface="+mn-cs"/>
              </a:rPr>
              <a:t>Publication</a:t>
            </a:r>
            <a:r>
              <a:rPr kumimoji="0" lang="en-US" sz="1800" b="0" i="0" u="none" strike="noStrike" kern="1200" cap="none" spc="0" normalizeH="0" baseline="0" noProof="0" dirty="0" smtClean="0">
                <a:ln>
                  <a:noFill/>
                </a:ln>
                <a:solidFill>
                  <a:srgbClr val="0033CC"/>
                </a:solidFill>
                <a:effectLst/>
                <a:uLnTx/>
                <a:uFillTx/>
                <a:latin typeface="Trebuchet MS" panose="020B0603020202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0033CC"/>
                </a:solidFill>
                <a:effectLst/>
                <a:uLnTx/>
                <a:uFillTx/>
                <a:latin typeface="Trebuchet MS" panose="020B0603020202020204"/>
                <a:ea typeface="+mn-ea"/>
                <a:cs typeface="+mn-cs"/>
              </a:rPr>
              <a:t>Carusi</a:t>
            </a:r>
            <a:r>
              <a:rPr kumimoji="0" lang="en-US" sz="1800" b="0" i="0" u="none" strike="noStrike" kern="1200" cap="none" spc="0" normalizeH="0" baseline="0" noProof="0" dirty="0" smtClean="0">
                <a:ln>
                  <a:noFill/>
                </a:ln>
                <a:solidFill>
                  <a:srgbClr val="0033CC"/>
                </a:solidFill>
                <a:effectLst/>
                <a:uLnTx/>
                <a:uFillTx/>
                <a:latin typeface="Trebuchet MS" panose="020B0603020202020204"/>
                <a:ea typeface="+mn-ea"/>
                <a:cs typeface="+mn-cs"/>
              </a:rPr>
              <a:t> et al. (2018) Science of the Total Environment 628/629: 1542-1556</a:t>
            </a:r>
            <a:endParaRPr kumimoji="0" lang="en-US" sz="1800" b="0" i="0" u="none" strike="noStrike" kern="1200" cap="none" spc="0" normalizeH="0" baseline="0" noProof="0" dirty="0">
              <a:ln>
                <a:noFill/>
              </a:ln>
              <a:solidFill>
                <a:srgbClr val="0033CC"/>
              </a:solidFill>
              <a:effectLst/>
              <a:uLnTx/>
              <a:uFillTx/>
              <a:latin typeface="Trebuchet MS" panose="020B0603020202020204"/>
              <a:ea typeface="+mn-ea"/>
              <a:cs typeface="+mn-cs"/>
            </a:endParaRPr>
          </a:p>
        </p:txBody>
      </p:sp>
      <p:pic>
        <p:nvPicPr>
          <p:cNvPr id="8" name="Picture 7"/>
          <p:cNvPicPr/>
          <p:nvPr/>
        </p:nvPicPr>
        <p:blipFill rotWithShape="1">
          <a:blip r:embed="rId2">
            <a:extLst>
              <a:ext uri="{28A0092B-C50C-407E-A947-70E740481C1C}">
                <a14:useLocalDpi xmlns:a14="http://schemas.microsoft.com/office/drawing/2010/main" val="0"/>
              </a:ext>
            </a:extLst>
          </a:blip>
          <a:srcRect l="50612" t="19565" b="21818"/>
          <a:stretch/>
        </p:blipFill>
        <p:spPr bwMode="auto">
          <a:xfrm>
            <a:off x="8511121" y="2145804"/>
            <a:ext cx="3680879" cy="3161551"/>
          </a:xfrm>
          <a:prstGeom prst="rect">
            <a:avLst/>
          </a:prstGeom>
          <a:noFill/>
          <a:ln>
            <a:noFill/>
          </a:ln>
        </p:spPr>
      </p:pic>
    </p:spTree>
    <p:extLst>
      <p:ext uri="{BB962C8B-B14F-4D97-AF65-F5344CB8AC3E}">
        <p14:creationId xmlns:p14="http://schemas.microsoft.com/office/powerpoint/2010/main" val="96103610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Placeholder 4"/>
          <p:cNvPicPr>
            <a:picLocks noGrp="1" noChangeAspect="1"/>
          </p:cNvPicPr>
          <p:nvPr>
            <p:ph type="pic" idx="1"/>
          </p:nvPr>
        </p:nvPicPr>
        <p:blipFill rotWithShape="1">
          <a:blip r:embed="rId2"/>
          <a:srcRect t="16337" r="12497" b="16337"/>
          <a:stretch/>
        </p:blipFill>
        <p:spPr>
          <a:xfrm>
            <a:off x="0" y="0"/>
            <a:ext cx="12297103" cy="6898628"/>
          </a:xfrm>
        </p:spPr>
      </p:pic>
      <p:sp>
        <p:nvSpPr>
          <p:cNvPr id="2" name="TextBox 1"/>
          <p:cNvSpPr txBox="1"/>
          <p:nvPr/>
        </p:nvSpPr>
        <p:spPr>
          <a:xfrm>
            <a:off x="9396249" y="6350620"/>
            <a:ext cx="222528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Trebuchet MS" panose="020B0603020202020204"/>
                <a:ea typeface="+mn-ea"/>
                <a:cs typeface="+mn-cs"/>
              </a:rPr>
              <a:t>April 2017 (Canada)</a:t>
            </a:r>
            <a:endParaRPr kumimoji="0" lang="en-GB"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8057616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information over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0" y="1412777"/>
            <a:ext cx="7164908" cy="48686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2279650" y="6092826"/>
            <a:ext cx="8388350" cy="19129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SzTx/>
              <a:buFontTx/>
              <a:buNone/>
            </a:pPr>
            <a:endParaRPr lang="en-US" altLang="en-US" sz="1800"/>
          </a:p>
        </p:txBody>
      </p:sp>
      <p:sp>
        <p:nvSpPr>
          <p:cNvPr id="10" name="Title 1"/>
          <p:cNvSpPr>
            <a:spLocks noGrp="1"/>
          </p:cNvSpPr>
          <p:nvPr>
            <p:ph type="title"/>
          </p:nvPr>
        </p:nvSpPr>
        <p:spPr>
          <a:xfrm>
            <a:off x="1536700" y="389245"/>
            <a:ext cx="6858000" cy="563562"/>
          </a:xfrm>
        </p:spPr>
        <p:txBody>
          <a:bodyPr>
            <a:normAutofit fontScale="90000"/>
          </a:bodyPr>
          <a:lstStyle/>
          <a:p>
            <a:pPr algn="ctr"/>
            <a:r>
              <a:rPr lang="en-US" dirty="0">
                <a:solidFill>
                  <a:srgbClr val="FF0000"/>
                </a:solidFill>
                <a:latin typeface="Times New Roman" panose="02020603050405020304" pitchFamily="18" charset="0"/>
                <a:cs typeface="Times New Roman" panose="02020603050405020304" pitchFamily="18" charset="0"/>
              </a:rPr>
              <a:t>Information Overload!!</a:t>
            </a:r>
          </a:p>
        </p:txBody>
      </p:sp>
      <p:sp>
        <p:nvSpPr>
          <p:cNvPr id="2" name="&quot;Not Allowed&quot; Symbol 1">
            <a:extLst>
              <a:ext uri="{FF2B5EF4-FFF2-40B4-BE49-F238E27FC236}">
                <a16:creationId xmlns:a16="http://schemas.microsoft.com/office/drawing/2014/main" id="{8810F880-919B-40AA-9B34-F3E52BC6287B}"/>
              </a:ext>
            </a:extLst>
          </p:cNvPr>
          <p:cNvSpPr/>
          <p:nvPr/>
        </p:nvSpPr>
        <p:spPr>
          <a:xfrm>
            <a:off x="3411004" y="967316"/>
            <a:ext cx="5829300" cy="5580020"/>
          </a:xfrm>
          <a:prstGeom prst="noSmoking">
            <a:avLst>
              <a:gd name="adj" fmla="val 621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20278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9">
            <a:extLst>
              <a:ext uri="{FF2B5EF4-FFF2-40B4-BE49-F238E27FC236}">
                <a16:creationId xmlns:a16="http://schemas.microsoft.com/office/drawing/2014/main" id="{BD11ECC6-8551-4768-8DFD-CD41AF420A3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31" name="Group 11">
            <a:extLst>
              <a:ext uri="{FF2B5EF4-FFF2-40B4-BE49-F238E27FC236}">
                <a16:creationId xmlns:a16="http://schemas.microsoft.com/office/drawing/2014/main" id="{93657592-CA60-4F45-B1A0-88AA7724208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13" name="Straight Connector 12">
              <a:extLst>
                <a:ext uri="{FF2B5EF4-FFF2-40B4-BE49-F238E27FC236}">
                  <a16:creationId xmlns:a16="http://schemas.microsoft.com/office/drawing/2014/main" id="{6F47E2B4-7DA9-4312-A1F0-C48388B236A6}"/>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5B274F7-039F-4BFC-AA98-B51B1D6CB692}"/>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11A31103-C703-46C9-9D26-497A1ACD50AF}"/>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82F955F-FC22-44B8-BDCF-B77580323B70}"/>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1F567692-F087-479A-8931-BD2869C3E4E6}"/>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49B3E4CD-0738-4B9D-A14F-1E8694DDF895}"/>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4753B851-AD90-4CCD-85D0-65AA6567DF3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EBF14868-A190-4E21-9522-8977C474C97E}"/>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BCBB4922-76EE-442B-A649-09873DCE79DA}"/>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2" name="Rectangle 22">
            <a:extLst>
              <a:ext uri="{FF2B5EF4-FFF2-40B4-BE49-F238E27FC236}">
                <a16:creationId xmlns:a16="http://schemas.microsoft.com/office/drawing/2014/main" id="{8E2EB503-A017-4457-A105-53638C97DE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p:cNvSpPr>
            <a:spLocks noGrp="1"/>
          </p:cNvSpPr>
          <p:nvPr>
            <p:ph type="title"/>
          </p:nvPr>
        </p:nvSpPr>
        <p:spPr>
          <a:xfrm>
            <a:off x="677334" y="4765972"/>
            <a:ext cx="8596668" cy="1320800"/>
          </a:xfrm>
        </p:spPr>
        <p:txBody>
          <a:bodyPr anchor="ctr">
            <a:normAutofit/>
          </a:bodyPr>
          <a:lstStyle/>
          <a:p>
            <a:r>
              <a:rPr lang="en-US" sz="4400" b="1">
                <a:solidFill>
                  <a:schemeClr val="bg1"/>
                </a:solidFill>
              </a:rPr>
              <a:t>Workgroup Objectives</a:t>
            </a:r>
          </a:p>
        </p:txBody>
      </p:sp>
      <p:graphicFrame>
        <p:nvGraphicFramePr>
          <p:cNvPr id="33" name="Content Placeholder 2">
            <a:extLst>
              <a:ext uri="{FF2B5EF4-FFF2-40B4-BE49-F238E27FC236}">
                <a16:creationId xmlns:a16="http://schemas.microsoft.com/office/drawing/2014/main" id="{9993375F-76D2-46E6-A2EA-CF56F72BEB3F}"/>
              </a:ext>
            </a:extLst>
          </p:cNvPr>
          <p:cNvGraphicFramePr>
            <a:graphicFrameLocks noGrp="1"/>
          </p:cNvGraphicFramePr>
          <p:nvPr>
            <p:ph idx="1"/>
            <p:extLst/>
          </p:nvPr>
        </p:nvGraphicFramePr>
        <p:xfrm>
          <a:off x="146957" y="163286"/>
          <a:ext cx="11756572" cy="41377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481634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t="19565" b="21818"/>
          <a:stretch/>
        </p:blipFill>
        <p:spPr bwMode="auto">
          <a:xfrm>
            <a:off x="595148" y="1566042"/>
            <a:ext cx="10913680" cy="4466896"/>
          </a:xfrm>
          <a:prstGeom prst="rect">
            <a:avLst/>
          </a:prstGeom>
          <a:noFill/>
          <a:ln>
            <a:noFill/>
          </a:ln>
        </p:spPr>
      </p:pic>
      <p:sp>
        <p:nvSpPr>
          <p:cNvPr id="3" name="TextBox 2"/>
          <p:cNvSpPr txBox="1"/>
          <p:nvPr/>
        </p:nvSpPr>
        <p:spPr>
          <a:xfrm>
            <a:off x="2042710" y="586638"/>
            <a:ext cx="8216865"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rebuchet MS" panose="020B0603020202020204"/>
                <a:ea typeface="+mn-ea"/>
                <a:cs typeface="+mn-cs"/>
              </a:rPr>
              <a:t>AOPs: Attributes and Applications</a:t>
            </a:r>
          </a:p>
        </p:txBody>
      </p:sp>
    </p:spTree>
    <p:extLst>
      <p:ext uri="{BB962C8B-B14F-4D97-AF65-F5344CB8AC3E}">
        <p14:creationId xmlns:p14="http://schemas.microsoft.com/office/powerpoint/2010/main" val="213573486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546100" y="1104900"/>
            <a:ext cx="8737600" cy="5029199"/>
          </a:xfrm>
          <a:prstGeom prst="rect">
            <a:avLst/>
          </a:prstGeom>
        </p:spPr>
      </p:pic>
      <p:sp>
        <p:nvSpPr>
          <p:cNvPr id="3" name="TextBox 2"/>
          <p:cNvSpPr txBox="1"/>
          <p:nvPr/>
        </p:nvSpPr>
        <p:spPr>
          <a:xfrm>
            <a:off x="1841500" y="165100"/>
            <a:ext cx="6537367"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rebuchet MS" panose="020B0603020202020204"/>
                <a:ea typeface="+mn-ea"/>
                <a:cs typeface="+mn-cs"/>
              </a:rPr>
              <a:t>Stakeholders and their Needs</a:t>
            </a:r>
          </a:p>
        </p:txBody>
      </p:sp>
    </p:spTree>
    <p:extLst>
      <p:ext uri="{BB962C8B-B14F-4D97-AF65-F5344CB8AC3E}">
        <p14:creationId xmlns:p14="http://schemas.microsoft.com/office/powerpoint/2010/main" val="390035299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solidFill>
                  <a:schemeClr val="tx1"/>
                </a:solidFill>
              </a:rPr>
              <a:t>Stakeholder Example 1: </a:t>
            </a:r>
            <a:r>
              <a:rPr lang="en-US" sz="3200" b="1" dirty="0" smtClean="0">
                <a:solidFill>
                  <a:schemeClr val="tx1"/>
                </a:solidFill>
              </a:rPr>
              <a:t/>
            </a:r>
            <a:br>
              <a:rPr lang="en-US" sz="3200" b="1" dirty="0" smtClean="0">
                <a:solidFill>
                  <a:schemeClr val="tx1"/>
                </a:solidFill>
              </a:rPr>
            </a:br>
            <a:r>
              <a:rPr lang="en-US" sz="3200" b="1" dirty="0" smtClean="0">
                <a:solidFill>
                  <a:srgbClr val="0033CC"/>
                </a:solidFill>
              </a:rPr>
              <a:t>Regulatory </a:t>
            </a:r>
            <a:r>
              <a:rPr lang="en-US" sz="3200" b="1" dirty="0">
                <a:solidFill>
                  <a:srgbClr val="0033CC"/>
                </a:solidFill>
              </a:rPr>
              <a:t>Authorities</a:t>
            </a:r>
          </a:p>
        </p:txBody>
      </p:sp>
      <p:sp>
        <p:nvSpPr>
          <p:cNvPr id="3" name="Content Placeholder 2"/>
          <p:cNvSpPr>
            <a:spLocks noGrp="1"/>
          </p:cNvSpPr>
          <p:nvPr>
            <p:ph idx="1"/>
          </p:nvPr>
        </p:nvSpPr>
        <p:spPr>
          <a:xfrm>
            <a:off x="677333" y="1930401"/>
            <a:ext cx="8918611" cy="4110962"/>
          </a:xfrm>
        </p:spPr>
        <p:txBody>
          <a:bodyPr>
            <a:normAutofit/>
          </a:bodyPr>
          <a:lstStyle/>
          <a:p>
            <a:pPr marL="0" indent="0">
              <a:spcAft>
                <a:spcPts val="600"/>
              </a:spcAft>
              <a:buNone/>
            </a:pPr>
            <a:r>
              <a:rPr lang="en-US" sz="2400" i="1" dirty="0">
                <a:solidFill>
                  <a:srgbClr val="0033CC"/>
                </a:solidFill>
              </a:rPr>
              <a:t>Identity</a:t>
            </a:r>
            <a:r>
              <a:rPr lang="en-US" sz="2400" dirty="0">
                <a:solidFill>
                  <a:srgbClr val="0033CC"/>
                </a:solidFill>
              </a:rPr>
              <a:t>:</a:t>
            </a:r>
            <a:r>
              <a:rPr lang="en-US" sz="2400" dirty="0">
                <a:solidFill>
                  <a:schemeClr val="tx1"/>
                </a:solidFill>
              </a:rPr>
              <a:t> regulatory toxicologists; risk assessors and managers</a:t>
            </a:r>
          </a:p>
          <a:p>
            <a:pPr marL="0" indent="0">
              <a:spcAft>
                <a:spcPts val="600"/>
              </a:spcAft>
              <a:buNone/>
            </a:pPr>
            <a:r>
              <a:rPr lang="en-US" sz="2400" i="1" dirty="0">
                <a:solidFill>
                  <a:srgbClr val="0033CC"/>
                </a:solidFill>
              </a:rPr>
              <a:t>Need(s)</a:t>
            </a:r>
            <a:r>
              <a:rPr lang="en-US" sz="2400" dirty="0">
                <a:solidFill>
                  <a:srgbClr val="0033CC"/>
                </a:solidFill>
              </a:rPr>
              <a:t>: </a:t>
            </a:r>
            <a:r>
              <a:rPr lang="en-US" sz="2400" dirty="0">
                <a:solidFill>
                  <a:schemeClr val="tx1"/>
                </a:solidFill>
              </a:rPr>
              <a:t>assembling complex toxicological datasets; translating “alternative” data; transparent communication</a:t>
            </a:r>
          </a:p>
          <a:p>
            <a:pPr marL="0" indent="0">
              <a:spcAft>
                <a:spcPts val="600"/>
              </a:spcAft>
              <a:buNone/>
            </a:pPr>
            <a:r>
              <a:rPr lang="en-US" sz="2400" i="1" dirty="0">
                <a:solidFill>
                  <a:srgbClr val="0033CC"/>
                </a:solidFill>
              </a:rPr>
              <a:t>Applications</a:t>
            </a:r>
            <a:r>
              <a:rPr lang="en-US" sz="2400" dirty="0">
                <a:solidFill>
                  <a:srgbClr val="0033CC"/>
                </a:solidFill>
              </a:rPr>
              <a:t>:</a:t>
            </a:r>
            <a:r>
              <a:rPr lang="en-US" sz="2400" dirty="0">
                <a:solidFill>
                  <a:schemeClr val="tx1"/>
                </a:solidFill>
              </a:rPr>
              <a:t> screening/prioritization of large chemical datasets; identifying information gaps/uncertainties; optimizing data collection</a:t>
            </a:r>
          </a:p>
          <a:p>
            <a:pPr marL="0" indent="0">
              <a:spcAft>
                <a:spcPts val="600"/>
              </a:spcAft>
              <a:buNone/>
            </a:pPr>
            <a:r>
              <a:rPr lang="en-US" sz="2400" i="1" dirty="0">
                <a:solidFill>
                  <a:srgbClr val="0033CC"/>
                </a:solidFill>
              </a:rPr>
              <a:t>Challenges to Engagement</a:t>
            </a:r>
            <a:r>
              <a:rPr lang="en-US" sz="2400" dirty="0">
                <a:solidFill>
                  <a:srgbClr val="0033CC"/>
                </a:solidFill>
              </a:rPr>
              <a:t>: </a:t>
            </a:r>
            <a:r>
              <a:rPr lang="en-US" sz="2400" dirty="0">
                <a:solidFill>
                  <a:schemeClr val="tx1"/>
                </a:solidFill>
              </a:rPr>
              <a:t>communication of concepts; moving from the status quo; </a:t>
            </a:r>
            <a:r>
              <a:rPr lang="en-US" sz="2400" dirty="0">
                <a:solidFill>
                  <a:srgbClr val="C00000"/>
                </a:solidFill>
              </a:rPr>
              <a:t>potential liability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5118" y="3223062"/>
            <a:ext cx="3310758" cy="3156255"/>
          </a:xfrm>
          <a:prstGeom prst="rect">
            <a:avLst/>
          </a:prstGeom>
        </p:spPr>
      </p:pic>
    </p:spTree>
    <p:extLst>
      <p:ext uri="{BB962C8B-B14F-4D97-AF65-F5344CB8AC3E}">
        <p14:creationId xmlns:p14="http://schemas.microsoft.com/office/powerpoint/2010/main" val="66207627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698700" cy="1320800"/>
          </a:xfrm>
        </p:spPr>
        <p:txBody>
          <a:bodyPr/>
          <a:lstStyle/>
          <a:p>
            <a:r>
              <a:rPr lang="en-US" b="1" dirty="0" smtClean="0">
                <a:solidFill>
                  <a:srgbClr val="000099"/>
                </a:solidFill>
              </a:rPr>
              <a:t>How do regulators concern about AOPs?</a:t>
            </a:r>
            <a:endParaRPr lang="en-GB" b="1" dirty="0">
              <a:solidFill>
                <a:srgbClr val="000099"/>
              </a:solidFill>
            </a:endParaRPr>
          </a:p>
        </p:txBody>
      </p:sp>
      <p:sp>
        <p:nvSpPr>
          <p:cNvPr id="3" name="Content Placeholder 2"/>
          <p:cNvSpPr>
            <a:spLocks noGrp="1"/>
          </p:cNvSpPr>
          <p:nvPr>
            <p:ph idx="1"/>
          </p:nvPr>
        </p:nvSpPr>
        <p:spPr>
          <a:xfrm>
            <a:off x="484829" y="1544571"/>
            <a:ext cx="9265563" cy="4836978"/>
          </a:xfrm>
        </p:spPr>
        <p:txBody>
          <a:bodyPr>
            <a:normAutofit lnSpcReduction="10000"/>
          </a:bodyPr>
          <a:lstStyle/>
          <a:p>
            <a:pPr>
              <a:spcBef>
                <a:spcPts val="0"/>
              </a:spcBef>
              <a:spcAft>
                <a:spcPts val="1200"/>
              </a:spcAft>
            </a:pPr>
            <a:r>
              <a:rPr lang="en-US" sz="2400" dirty="0" smtClean="0">
                <a:solidFill>
                  <a:schemeClr val="tx1"/>
                </a:solidFill>
              </a:rPr>
              <a:t>Relevancy (Risk Assessment: Bioassays and Monitoring)</a:t>
            </a:r>
          </a:p>
          <a:p>
            <a:pPr>
              <a:spcBef>
                <a:spcPts val="0"/>
              </a:spcBef>
              <a:spcAft>
                <a:spcPts val="1200"/>
              </a:spcAft>
            </a:pPr>
            <a:r>
              <a:rPr lang="en-US" sz="2400" dirty="0" smtClean="0">
                <a:solidFill>
                  <a:schemeClr val="tx1"/>
                </a:solidFill>
              </a:rPr>
              <a:t>Reliability (Additional External Review)</a:t>
            </a:r>
          </a:p>
          <a:p>
            <a:pPr>
              <a:spcBef>
                <a:spcPts val="0"/>
              </a:spcBef>
              <a:spcAft>
                <a:spcPts val="1200"/>
              </a:spcAft>
            </a:pPr>
            <a:r>
              <a:rPr lang="en-US" sz="2400" dirty="0">
                <a:solidFill>
                  <a:schemeClr val="tx1"/>
                </a:solidFill>
              </a:rPr>
              <a:t>Measurability and Reproducibility</a:t>
            </a:r>
          </a:p>
          <a:p>
            <a:pPr>
              <a:spcBef>
                <a:spcPts val="0"/>
              </a:spcBef>
              <a:spcAft>
                <a:spcPts val="1200"/>
              </a:spcAft>
            </a:pPr>
            <a:r>
              <a:rPr lang="en-US" sz="2400" dirty="0" smtClean="0">
                <a:solidFill>
                  <a:schemeClr val="tx1"/>
                </a:solidFill>
              </a:rPr>
              <a:t>Transparency and Consistency (Standardization)</a:t>
            </a:r>
          </a:p>
          <a:p>
            <a:pPr>
              <a:spcBef>
                <a:spcPts val="0"/>
              </a:spcBef>
              <a:spcAft>
                <a:spcPts val="1200"/>
              </a:spcAft>
            </a:pPr>
            <a:r>
              <a:rPr lang="en-US" sz="2400" dirty="0" smtClean="0">
                <a:solidFill>
                  <a:schemeClr val="tx1"/>
                </a:solidFill>
              </a:rPr>
              <a:t>Level of Complexity (Preferring easy to use and interpret) </a:t>
            </a:r>
          </a:p>
          <a:p>
            <a:pPr>
              <a:spcBef>
                <a:spcPts val="0"/>
              </a:spcBef>
              <a:spcAft>
                <a:spcPts val="1200"/>
              </a:spcAft>
            </a:pPr>
            <a:r>
              <a:rPr lang="en-US" sz="2400" dirty="0" smtClean="0">
                <a:solidFill>
                  <a:schemeClr val="tx1"/>
                </a:solidFill>
              </a:rPr>
              <a:t>Convenient and Useful Tools</a:t>
            </a:r>
          </a:p>
          <a:p>
            <a:pPr>
              <a:spcBef>
                <a:spcPts val="0"/>
              </a:spcBef>
              <a:spcAft>
                <a:spcPts val="1200"/>
              </a:spcAft>
            </a:pPr>
            <a:r>
              <a:rPr lang="en-US" sz="2400" dirty="0" smtClean="0">
                <a:solidFill>
                  <a:schemeClr val="tx1"/>
                </a:solidFill>
              </a:rPr>
              <a:t>Legal Requirement</a:t>
            </a:r>
          </a:p>
          <a:p>
            <a:pPr>
              <a:spcBef>
                <a:spcPts val="0"/>
              </a:spcBef>
              <a:spcAft>
                <a:spcPts val="1200"/>
              </a:spcAft>
            </a:pPr>
            <a:r>
              <a:rPr lang="en-US" sz="2400" dirty="0" smtClean="0">
                <a:solidFill>
                  <a:srgbClr val="C00000"/>
                </a:solidFill>
              </a:rPr>
              <a:t>How the AOP information can fit into the current framework?</a:t>
            </a:r>
            <a:r>
              <a:rPr lang="en-US" sz="2400" dirty="0" smtClean="0">
                <a:solidFill>
                  <a:schemeClr val="tx1"/>
                </a:solidFill>
              </a:rPr>
              <a:t> (e.g., standard toxicity tests based on apical endpoints)</a:t>
            </a:r>
          </a:p>
          <a:p>
            <a:pPr>
              <a:spcBef>
                <a:spcPts val="0"/>
              </a:spcBef>
              <a:spcAft>
                <a:spcPts val="1200"/>
              </a:spcAft>
            </a:pPr>
            <a:r>
              <a:rPr lang="en-US" sz="2400" dirty="0" smtClean="0">
                <a:solidFill>
                  <a:srgbClr val="C00000"/>
                </a:solidFill>
              </a:rPr>
              <a:t>Any precedent cases?</a:t>
            </a:r>
          </a:p>
          <a:p>
            <a:pPr>
              <a:spcBef>
                <a:spcPts val="0"/>
              </a:spcBef>
              <a:spcAft>
                <a:spcPts val="1200"/>
              </a:spcAft>
            </a:pPr>
            <a:endParaRPr lang="en-US" sz="2400" dirty="0" smtClean="0">
              <a:solidFill>
                <a:srgbClr val="C00000"/>
              </a:solidFill>
            </a:endParaRPr>
          </a:p>
        </p:txBody>
      </p:sp>
      <p:sp>
        <p:nvSpPr>
          <p:cNvPr id="4" name="TextBox 3"/>
          <p:cNvSpPr txBox="1"/>
          <p:nvPr/>
        </p:nvSpPr>
        <p:spPr>
          <a:xfrm>
            <a:off x="8995912" y="3035478"/>
            <a:ext cx="2847975" cy="1754326"/>
          </a:xfrm>
          <a:prstGeom prst="rect">
            <a:avLst/>
          </a:prstGeom>
          <a:solidFill>
            <a:srgbClr val="FFFFC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Trebuchet MS" panose="020B0603020202020204"/>
                <a:ea typeface="+mn-ea"/>
                <a:cs typeface="+mn-cs"/>
              </a:rPr>
              <a:t>Why can’t regulators adopt rapid DNA analysis of pathogens to replace the use of </a:t>
            </a:r>
            <a:r>
              <a:rPr kumimoji="0" lang="en-GB" sz="1800" b="0" i="1" u="none" strike="noStrike" kern="1200" cap="none" spc="0" normalizeH="0" baseline="0" noProof="0" dirty="0" smtClean="0">
                <a:ln>
                  <a:noFill/>
                </a:ln>
                <a:solidFill>
                  <a:prstClr val="black"/>
                </a:solidFill>
                <a:effectLst/>
                <a:uLnTx/>
                <a:uFillTx/>
                <a:latin typeface="Trebuchet MS" panose="020B0603020202020204"/>
                <a:ea typeface="+mn-ea"/>
                <a:cs typeface="+mn-cs"/>
              </a:rPr>
              <a:t>E. coli </a:t>
            </a:r>
            <a:r>
              <a:rPr kumimoji="0" lang="en-GB" sz="1800" b="0" i="0" u="none" strike="noStrike" kern="1200" cap="none" spc="0" normalizeH="0" baseline="0" noProof="0" dirty="0" smtClean="0">
                <a:ln>
                  <a:noFill/>
                </a:ln>
                <a:solidFill>
                  <a:prstClr val="black"/>
                </a:solidFill>
                <a:effectLst/>
                <a:uLnTx/>
                <a:uFillTx/>
                <a:latin typeface="Trebuchet MS" panose="020B0603020202020204"/>
                <a:ea typeface="+mn-ea"/>
                <a:cs typeface="+mn-cs"/>
              </a:rPr>
              <a:t>as bio-indicator of faecal contamination?</a:t>
            </a: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12" y="1456258"/>
            <a:ext cx="2847975" cy="1609725"/>
          </a:xfrm>
          <a:prstGeom prst="rect">
            <a:avLst/>
          </a:prstGeom>
        </p:spPr>
      </p:pic>
      <p:sp>
        <p:nvSpPr>
          <p:cNvPr id="7" name="TextBox 6"/>
          <p:cNvSpPr txBox="1"/>
          <p:nvPr/>
        </p:nvSpPr>
        <p:spPr>
          <a:xfrm rot="16200000">
            <a:off x="11136743" y="2076454"/>
            <a:ext cx="174118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rebuchet MS" panose="020B0603020202020204"/>
                <a:ea typeface="+mn-ea"/>
                <a:cs typeface="+mn-cs"/>
              </a:rPr>
              <a:t>Source: Google</a:t>
            </a: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8" name="Rectangle 7"/>
          <p:cNvSpPr/>
          <p:nvPr/>
        </p:nvSpPr>
        <p:spPr>
          <a:xfrm>
            <a:off x="6306927" y="6469862"/>
            <a:ext cx="5885073"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Trebuchet MS" panose="020B0603020202020204"/>
                <a:ea typeface="+mn-ea"/>
                <a:cs typeface="+mn-cs"/>
              </a:rPr>
              <a:t>Group 3, AOP Horizon Scanning </a:t>
            </a:r>
            <a:r>
              <a:rPr kumimoji="0" lang="en-GB" sz="1800" b="0" i="0" u="none" strike="noStrike" kern="1200" cap="none" spc="0" normalizeH="0" baseline="0" noProof="0" dirty="0" err="1" smtClean="0">
                <a:ln>
                  <a:noFill/>
                </a:ln>
                <a:solidFill>
                  <a:prstClr val="black"/>
                </a:solidFill>
                <a:effectLst/>
                <a:uLnTx/>
                <a:uFillTx/>
                <a:latin typeface="Trebuchet MS" panose="020B0603020202020204"/>
                <a:ea typeface="+mn-ea"/>
                <a:cs typeface="+mn-cs"/>
              </a:rPr>
              <a:t>Pellston</a:t>
            </a:r>
            <a:r>
              <a:rPr kumimoji="0" lang="en-GB" sz="1800" b="0" i="0" u="none" strike="noStrike" kern="1200" cap="none" spc="0" normalizeH="0" baseline="0" noProof="0" dirty="0" smtClean="0">
                <a:ln>
                  <a:noFill/>
                </a:ln>
                <a:solidFill>
                  <a:prstClr val="black"/>
                </a:solidFill>
                <a:effectLst/>
                <a:uLnTx/>
                <a:uFillTx/>
                <a:latin typeface="Trebuchet MS" panose="020B0603020202020204"/>
                <a:ea typeface="+mn-ea"/>
                <a:cs typeface="+mn-cs"/>
              </a:rPr>
              <a:t> Workshop 2017</a:t>
            </a: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7286656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447"/>
          <a:stretch/>
        </p:blipFill>
        <p:spPr>
          <a:xfrm>
            <a:off x="8565931" y="2732032"/>
            <a:ext cx="3626069" cy="2664372"/>
          </a:xfrm>
          <a:prstGeom prst="rect">
            <a:avLst/>
          </a:prstGeom>
        </p:spPr>
      </p:pic>
      <p:sp>
        <p:nvSpPr>
          <p:cNvPr id="2" name="Title 1"/>
          <p:cNvSpPr>
            <a:spLocks noGrp="1"/>
          </p:cNvSpPr>
          <p:nvPr>
            <p:ph type="title"/>
          </p:nvPr>
        </p:nvSpPr>
        <p:spPr>
          <a:xfrm>
            <a:off x="448734" y="419100"/>
            <a:ext cx="8596668" cy="1320800"/>
          </a:xfrm>
        </p:spPr>
        <p:txBody>
          <a:bodyPr>
            <a:normAutofit/>
          </a:bodyPr>
          <a:lstStyle/>
          <a:p>
            <a:pPr algn="ctr"/>
            <a:r>
              <a:rPr lang="en-US" sz="3200" b="1" dirty="0">
                <a:solidFill>
                  <a:schemeClr val="tx1"/>
                </a:solidFill>
              </a:rPr>
              <a:t>Stakeholder Example 2: </a:t>
            </a:r>
            <a:r>
              <a:rPr lang="en-US" sz="3200" b="1" dirty="0" smtClean="0">
                <a:solidFill>
                  <a:schemeClr val="tx1"/>
                </a:solidFill>
              </a:rPr>
              <a:t/>
            </a:r>
            <a:br>
              <a:rPr lang="en-US" sz="3200" b="1" dirty="0" smtClean="0">
                <a:solidFill>
                  <a:schemeClr val="tx1"/>
                </a:solidFill>
              </a:rPr>
            </a:br>
            <a:r>
              <a:rPr lang="en-US" sz="3200" b="1" dirty="0" smtClean="0">
                <a:solidFill>
                  <a:srgbClr val="0033CC"/>
                </a:solidFill>
              </a:rPr>
              <a:t>Biomedical </a:t>
            </a:r>
            <a:r>
              <a:rPr lang="en-US" sz="3200" b="1" dirty="0">
                <a:solidFill>
                  <a:srgbClr val="0033CC"/>
                </a:solidFill>
              </a:rPr>
              <a:t>Community </a:t>
            </a:r>
          </a:p>
        </p:txBody>
      </p:sp>
      <p:sp>
        <p:nvSpPr>
          <p:cNvPr id="3" name="Content Placeholder 2"/>
          <p:cNvSpPr>
            <a:spLocks noGrp="1"/>
          </p:cNvSpPr>
          <p:nvPr>
            <p:ph idx="1"/>
          </p:nvPr>
        </p:nvSpPr>
        <p:spPr>
          <a:xfrm>
            <a:off x="677334" y="1727200"/>
            <a:ext cx="8130335" cy="4889500"/>
          </a:xfrm>
        </p:spPr>
        <p:txBody>
          <a:bodyPr>
            <a:normAutofit/>
          </a:bodyPr>
          <a:lstStyle/>
          <a:p>
            <a:pPr marL="0" indent="0">
              <a:spcAft>
                <a:spcPts val="600"/>
              </a:spcAft>
              <a:buNone/>
            </a:pPr>
            <a:r>
              <a:rPr lang="en-US" sz="2400" i="1" dirty="0">
                <a:solidFill>
                  <a:srgbClr val="0033CC"/>
                </a:solidFill>
              </a:rPr>
              <a:t>Identity</a:t>
            </a:r>
            <a:r>
              <a:rPr lang="en-US" sz="2400" dirty="0">
                <a:solidFill>
                  <a:srgbClr val="0033CC"/>
                </a:solidFill>
              </a:rPr>
              <a:t>:</a:t>
            </a:r>
            <a:r>
              <a:rPr lang="en-US" sz="2400" dirty="0">
                <a:solidFill>
                  <a:schemeClr val="tx1"/>
                </a:solidFill>
              </a:rPr>
              <a:t> drug developers; clinicians</a:t>
            </a:r>
          </a:p>
          <a:p>
            <a:pPr marL="0" indent="0">
              <a:spcAft>
                <a:spcPts val="600"/>
              </a:spcAft>
              <a:buNone/>
            </a:pPr>
            <a:r>
              <a:rPr lang="en-US" sz="2400" i="1" dirty="0">
                <a:solidFill>
                  <a:srgbClr val="0033CC"/>
                </a:solidFill>
              </a:rPr>
              <a:t>Need(s)</a:t>
            </a:r>
            <a:r>
              <a:rPr lang="en-US" sz="2400" dirty="0">
                <a:solidFill>
                  <a:srgbClr val="0033CC"/>
                </a:solidFill>
              </a:rPr>
              <a:t>: </a:t>
            </a:r>
            <a:r>
              <a:rPr lang="en-US" sz="2400" dirty="0">
                <a:solidFill>
                  <a:schemeClr val="tx1"/>
                </a:solidFill>
              </a:rPr>
              <a:t>“mining” computational and </a:t>
            </a:r>
            <a:r>
              <a:rPr lang="en-US" sz="2400" i="1" dirty="0">
                <a:solidFill>
                  <a:schemeClr val="tx1"/>
                </a:solidFill>
              </a:rPr>
              <a:t>in vitro </a:t>
            </a:r>
            <a:r>
              <a:rPr lang="en-US" sz="2400" dirty="0">
                <a:solidFill>
                  <a:schemeClr val="tx1"/>
                </a:solidFill>
              </a:rPr>
              <a:t>data; efficient drug development; developing/applying diagnostic biomarkers of disease progression  </a:t>
            </a:r>
          </a:p>
          <a:p>
            <a:pPr marL="0" indent="0">
              <a:spcAft>
                <a:spcPts val="600"/>
              </a:spcAft>
              <a:buNone/>
            </a:pPr>
            <a:r>
              <a:rPr lang="en-US" sz="2400" i="1" dirty="0">
                <a:solidFill>
                  <a:srgbClr val="0033CC"/>
                </a:solidFill>
              </a:rPr>
              <a:t>Applications</a:t>
            </a:r>
            <a:r>
              <a:rPr lang="en-US" sz="2400" dirty="0">
                <a:solidFill>
                  <a:srgbClr val="0033CC"/>
                </a:solidFill>
              </a:rPr>
              <a:t>:</a:t>
            </a:r>
            <a:r>
              <a:rPr lang="en-US" sz="2400" dirty="0">
                <a:solidFill>
                  <a:schemeClr val="tx1"/>
                </a:solidFill>
              </a:rPr>
              <a:t> drug efficacy evaluation; drug safety assessment (humans and the environment); treatment decision-support systems (personalized medicine) </a:t>
            </a:r>
          </a:p>
          <a:p>
            <a:pPr marL="0" indent="0">
              <a:spcAft>
                <a:spcPts val="600"/>
              </a:spcAft>
              <a:buNone/>
            </a:pPr>
            <a:r>
              <a:rPr lang="en-US" sz="2400" i="1" dirty="0">
                <a:solidFill>
                  <a:srgbClr val="0033CC"/>
                </a:solidFill>
              </a:rPr>
              <a:t>Challenges to Engagement</a:t>
            </a:r>
            <a:r>
              <a:rPr lang="en-US" sz="2400" dirty="0">
                <a:solidFill>
                  <a:srgbClr val="0033CC"/>
                </a:solidFill>
              </a:rPr>
              <a:t>: </a:t>
            </a:r>
            <a:r>
              <a:rPr lang="en-US" sz="2400" dirty="0">
                <a:solidFill>
                  <a:schemeClr val="tx1"/>
                </a:solidFill>
              </a:rPr>
              <a:t>communication of concepts; applying toxicology-driven framework/data to biomedicine; incentivizing contributions  </a:t>
            </a:r>
            <a:endParaRPr lang="en-US" sz="2400" i="1" dirty="0">
              <a:solidFill>
                <a:schemeClr val="tx1"/>
              </a:solidFill>
            </a:endParaRPr>
          </a:p>
        </p:txBody>
      </p:sp>
    </p:spTree>
    <p:extLst>
      <p:ext uri="{BB962C8B-B14F-4D97-AF65-F5344CB8AC3E}">
        <p14:creationId xmlns:p14="http://schemas.microsoft.com/office/powerpoint/2010/main" val="325627669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761768" cy="1320800"/>
          </a:xfrm>
        </p:spPr>
        <p:txBody>
          <a:bodyPr>
            <a:normAutofit/>
          </a:bodyPr>
          <a:lstStyle/>
          <a:p>
            <a:pPr algn="ctr"/>
            <a:r>
              <a:rPr lang="en-US" sz="3200" b="1" dirty="0">
                <a:solidFill>
                  <a:schemeClr val="tx1"/>
                </a:solidFill>
              </a:rPr>
              <a:t>Challenges to Up-Scaling and Maintaining the AOP Framework and </a:t>
            </a:r>
            <a:r>
              <a:rPr lang="en-US" sz="3200" b="1" dirty="0" smtClean="0">
                <a:solidFill>
                  <a:schemeClr val="tx1"/>
                </a:solidFill>
              </a:rPr>
              <a:t>Knowledgebase (KB)</a:t>
            </a:r>
            <a:endParaRPr lang="en-US" sz="3200" b="1" dirty="0">
              <a:solidFill>
                <a:schemeClr val="tx1"/>
              </a:solidFill>
            </a:endParaRPr>
          </a:p>
        </p:txBody>
      </p:sp>
      <p:sp>
        <p:nvSpPr>
          <p:cNvPr id="3" name="Content Placeholder 2"/>
          <p:cNvSpPr>
            <a:spLocks noGrp="1"/>
          </p:cNvSpPr>
          <p:nvPr>
            <p:ph idx="1"/>
          </p:nvPr>
        </p:nvSpPr>
        <p:spPr>
          <a:xfrm>
            <a:off x="842434" y="2057400"/>
            <a:ext cx="8596668" cy="3880773"/>
          </a:xfrm>
        </p:spPr>
        <p:txBody>
          <a:bodyPr>
            <a:normAutofit/>
          </a:bodyPr>
          <a:lstStyle/>
          <a:p>
            <a:pPr marL="461963" indent="-461963">
              <a:spcAft>
                <a:spcPts val="600"/>
              </a:spcAft>
              <a:buNone/>
            </a:pPr>
            <a:r>
              <a:rPr lang="en-US" sz="2400" dirty="0"/>
              <a:t>(1) </a:t>
            </a:r>
            <a:r>
              <a:rPr lang="en-US" sz="2400" dirty="0">
                <a:solidFill>
                  <a:srgbClr val="0033CC"/>
                </a:solidFill>
              </a:rPr>
              <a:t>Formal publication vs input to AOP-KB</a:t>
            </a:r>
          </a:p>
          <a:p>
            <a:pPr marL="461963" indent="-461963">
              <a:spcAft>
                <a:spcPts val="600"/>
              </a:spcAft>
              <a:buNone/>
            </a:pPr>
            <a:r>
              <a:rPr lang="en-US" sz="2400" dirty="0"/>
              <a:t>(2) Organizational risks and burdens</a:t>
            </a:r>
          </a:p>
          <a:p>
            <a:pPr marL="461963" indent="-461963">
              <a:spcAft>
                <a:spcPts val="600"/>
              </a:spcAft>
              <a:buNone/>
            </a:pPr>
            <a:r>
              <a:rPr lang="en-US" sz="2400" dirty="0"/>
              <a:t>(3) Quality assurance</a:t>
            </a:r>
          </a:p>
          <a:p>
            <a:pPr marL="461963" indent="-461963">
              <a:spcAft>
                <a:spcPts val="600"/>
              </a:spcAft>
              <a:buNone/>
            </a:pPr>
            <a:r>
              <a:rPr lang="en-US" sz="2400" dirty="0"/>
              <a:t>(4) Maintaining cross-stakeholder dialogue</a:t>
            </a:r>
          </a:p>
          <a:p>
            <a:pPr marL="461963" indent="-461963">
              <a:spcAft>
                <a:spcPts val="600"/>
              </a:spcAft>
              <a:buNone/>
            </a:pPr>
            <a:r>
              <a:rPr lang="en-US" sz="2400" dirty="0"/>
              <a:t>(5) Ethical, legal and social considerations (e.g., IPR, misuses, etc.)</a:t>
            </a:r>
          </a:p>
          <a:p>
            <a:pPr marL="461963" indent="-461963">
              <a:spcAft>
                <a:spcPts val="600"/>
              </a:spcAft>
              <a:buNone/>
            </a:pPr>
            <a:r>
              <a:rPr lang="en-US" sz="2400" dirty="0"/>
              <a:t>(6) </a:t>
            </a:r>
            <a:r>
              <a:rPr lang="en-US" sz="2400" dirty="0">
                <a:solidFill>
                  <a:srgbClr val="0033CC"/>
                </a:solidFill>
              </a:rPr>
              <a:t>Governance and sustainability</a:t>
            </a:r>
          </a:p>
          <a:p>
            <a:pPr marL="0" indent="0">
              <a:spcAft>
                <a:spcPts val="600"/>
              </a:spcAft>
              <a:buNone/>
            </a:pPr>
            <a:endParaRPr lang="en-US" sz="2400" dirty="0"/>
          </a:p>
        </p:txBody>
      </p:sp>
      <p:pic>
        <p:nvPicPr>
          <p:cNvPr id="4" name="Picture 3">
            <a:extLst>
              <a:ext uri="{FF2B5EF4-FFF2-40B4-BE49-F238E27FC236}">
                <a16:creationId xmlns:a16="http://schemas.microsoft.com/office/drawing/2014/main" id="{9BA07A80-214B-4F6F-BBCF-6E92F735C761}"/>
              </a:ext>
            </a:extLst>
          </p:cNvPr>
          <p:cNvPicPr>
            <a:picLocks noChangeAspect="1"/>
          </p:cNvPicPr>
          <p:nvPr/>
        </p:nvPicPr>
        <p:blipFill>
          <a:blip r:embed="rId2"/>
          <a:stretch>
            <a:fillRect/>
          </a:stretch>
        </p:blipFill>
        <p:spPr>
          <a:xfrm>
            <a:off x="9258300" y="4546600"/>
            <a:ext cx="2580443" cy="197371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60435368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33CC"/>
                </a:solidFill>
              </a:rPr>
              <a:t>Challenge 1: </a:t>
            </a:r>
            <a:r>
              <a:rPr lang="en-US" sz="3200" b="1" dirty="0" smtClean="0">
                <a:solidFill>
                  <a:srgbClr val="0033CC"/>
                </a:solidFill>
              </a:rPr>
              <a:t/>
            </a:r>
            <a:br>
              <a:rPr lang="en-US" sz="3200" b="1" dirty="0" smtClean="0">
                <a:solidFill>
                  <a:srgbClr val="0033CC"/>
                </a:solidFill>
              </a:rPr>
            </a:br>
            <a:r>
              <a:rPr lang="en-US" sz="3200" b="1" dirty="0" smtClean="0">
                <a:solidFill>
                  <a:srgbClr val="0033CC"/>
                </a:solidFill>
              </a:rPr>
              <a:t>Formal </a:t>
            </a:r>
            <a:r>
              <a:rPr lang="en-US" sz="3200" b="1" dirty="0">
                <a:solidFill>
                  <a:srgbClr val="0033CC"/>
                </a:solidFill>
              </a:rPr>
              <a:t>Publication vs Input to AOP-KB</a:t>
            </a:r>
          </a:p>
        </p:txBody>
      </p:sp>
      <p:sp>
        <p:nvSpPr>
          <p:cNvPr id="3" name="Content Placeholder 2"/>
          <p:cNvSpPr>
            <a:spLocks noGrp="1"/>
          </p:cNvSpPr>
          <p:nvPr>
            <p:ph idx="1"/>
          </p:nvPr>
        </p:nvSpPr>
        <p:spPr>
          <a:xfrm>
            <a:off x="677334" y="1930400"/>
            <a:ext cx="8596668" cy="4432299"/>
          </a:xfrm>
        </p:spPr>
        <p:txBody>
          <a:bodyPr>
            <a:normAutofit/>
          </a:bodyPr>
          <a:lstStyle/>
          <a:p>
            <a:pPr marL="0" indent="0">
              <a:spcAft>
                <a:spcPts val="600"/>
              </a:spcAft>
              <a:buNone/>
            </a:pPr>
            <a:r>
              <a:rPr lang="en-US" sz="2400" dirty="0">
                <a:solidFill>
                  <a:schemeClr val="tx1"/>
                </a:solidFill>
              </a:rPr>
              <a:t>Well-populated AOP-KB (e.g., AOP Wiki) critical resource for all stakeholders</a:t>
            </a:r>
          </a:p>
          <a:p>
            <a:pPr marL="0" indent="0">
              <a:buNone/>
            </a:pPr>
            <a:r>
              <a:rPr lang="en-US" sz="2400" dirty="0">
                <a:solidFill>
                  <a:schemeClr val="tx1"/>
                </a:solidFill>
              </a:rPr>
              <a:t>Input largely voluntary, but </a:t>
            </a:r>
            <a:r>
              <a:rPr lang="en-US" sz="2400" b="1" dirty="0">
                <a:solidFill>
                  <a:srgbClr val="C00000"/>
                </a:solidFill>
              </a:rPr>
              <a:t>intensive and time–consuming </a:t>
            </a:r>
            <a:r>
              <a:rPr lang="en-US" sz="2400" dirty="0">
                <a:solidFill>
                  <a:schemeClr val="tx1"/>
                </a:solidFill>
              </a:rPr>
              <a:t>(comparable to a review), </a:t>
            </a:r>
            <a:r>
              <a:rPr lang="en-US" sz="2400" dirty="0" smtClean="0">
                <a:solidFill>
                  <a:schemeClr val="tx1"/>
                </a:solidFill>
              </a:rPr>
              <a:t>and not </a:t>
            </a:r>
            <a:r>
              <a:rPr lang="en-US" sz="2400" dirty="0">
                <a:solidFill>
                  <a:schemeClr val="tx1"/>
                </a:solidFill>
              </a:rPr>
              <a:t>widely recognized as a career-enhancing contribution (e.g., promotions)</a:t>
            </a:r>
          </a:p>
          <a:p>
            <a:pPr marL="0" indent="0">
              <a:buNone/>
            </a:pPr>
            <a:r>
              <a:rPr lang="en-US" sz="2400" dirty="0">
                <a:solidFill>
                  <a:schemeClr val="tx1"/>
                </a:solidFill>
              </a:rPr>
              <a:t>Format used for AOP-KB not directly translatable to journals</a:t>
            </a:r>
          </a:p>
          <a:p>
            <a:pPr marL="0" indent="0">
              <a:buNone/>
            </a:pPr>
            <a:r>
              <a:rPr lang="en-US" sz="2400" dirty="0">
                <a:solidFill>
                  <a:schemeClr val="tx1"/>
                </a:solidFill>
              </a:rPr>
              <a:t>Concerns arise as to </a:t>
            </a:r>
            <a:r>
              <a:rPr lang="en-US" sz="2400" b="1" dirty="0">
                <a:solidFill>
                  <a:srgbClr val="C00000"/>
                </a:solidFill>
              </a:rPr>
              <a:t>“double” publication </a:t>
            </a:r>
            <a:r>
              <a:rPr lang="en-US" sz="2400" dirty="0">
                <a:solidFill>
                  <a:schemeClr val="tx1"/>
                </a:solidFill>
              </a:rPr>
              <a:t>(i.e., AOP-KB and journal)</a:t>
            </a:r>
          </a:p>
        </p:txBody>
      </p:sp>
      <p:pic>
        <p:nvPicPr>
          <p:cNvPr id="4" name="Picture 3">
            <a:extLst>
              <a:ext uri="{FF2B5EF4-FFF2-40B4-BE49-F238E27FC236}">
                <a16:creationId xmlns:a16="http://schemas.microsoft.com/office/drawing/2014/main" id="{8C5168B5-E7A8-4663-A61F-6BDDE23CBA92}"/>
              </a:ext>
            </a:extLst>
          </p:cNvPr>
          <p:cNvPicPr>
            <a:picLocks noChangeAspect="1"/>
          </p:cNvPicPr>
          <p:nvPr/>
        </p:nvPicPr>
        <p:blipFill>
          <a:blip r:embed="rId2"/>
          <a:stretch>
            <a:fillRect/>
          </a:stretch>
        </p:blipFill>
        <p:spPr>
          <a:xfrm>
            <a:off x="9425061" y="4843062"/>
            <a:ext cx="2543175" cy="1800225"/>
          </a:xfrm>
          <a:prstGeom prst="rect">
            <a:avLst/>
          </a:prstGeom>
        </p:spPr>
      </p:pic>
    </p:spTree>
    <p:extLst>
      <p:ext uri="{BB962C8B-B14F-4D97-AF65-F5344CB8AC3E}">
        <p14:creationId xmlns:p14="http://schemas.microsoft.com/office/powerpoint/2010/main" val="189138216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33CC"/>
                </a:solidFill>
              </a:rPr>
              <a:t>Possible Path(s) Forward: </a:t>
            </a:r>
            <a:r>
              <a:rPr lang="en-US" sz="3200" b="1" dirty="0" smtClean="0">
                <a:solidFill>
                  <a:srgbClr val="0033CC"/>
                </a:solidFill>
              </a:rPr>
              <a:t/>
            </a:r>
            <a:br>
              <a:rPr lang="en-US" sz="3200" b="1" dirty="0" smtClean="0">
                <a:solidFill>
                  <a:srgbClr val="0033CC"/>
                </a:solidFill>
              </a:rPr>
            </a:br>
            <a:r>
              <a:rPr lang="en-US" sz="3200" b="1" dirty="0" smtClean="0">
                <a:solidFill>
                  <a:srgbClr val="0033CC"/>
                </a:solidFill>
              </a:rPr>
              <a:t>Publishing </a:t>
            </a:r>
            <a:r>
              <a:rPr lang="en-US" sz="3200" b="1" dirty="0">
                <a:solidFill>
                  <a:srgbClr val="0033CC"/>
                </a:solidFill>
              </a:rPr>
              <a:t>and Review Strategies</a:t>
            </a:r>
          </a:p>
        </p:txBody>
      </p:sp>
      <p:sp>
        <p:nvSpPr>
          <p:cNvPr id="3" name="Content Placeholder 2"/>
          <p:cNvSpPr>
            <a:spLocks noGrp="1"/>
          </p:cNvSpPr>
          <p:nvPr>
            <p:ph idx="1"/>
          </p:nvPr>
        </p:nvSpPr>
        <p:spPr>
          <a:xfrm>
            <a:off x="677334" y="1930400"/>
            <a:ext cx="9124064" cy="3880773"/>
          </a:xfrm>
        </p:spPr>
        <p:txBody>
          <a:bodyPr>
            <a:normAutofit/>
          </a:bodyPr>
          <a:lstStyle/>
          <a:p>
            <a:pPr marL="0" lvl="0" indent="0">
              <a:spcAft>
                <a:spcPts val="600"/>
              </a:spcAft>
              <a:buClr>
                <a:srgbClr val="90C226"/>
              </a:buClr>
              <a:buNone/>
            </a:pPr>
            <a:r>
              <a:rPr lang="en-US" sz="2400" dirty="0">
                <a:solidFill>
                  <a:prstClr val="black"/>
                </a:solidFill>
              </a:rPr>
              <a:t>Develop “traditional” or data-oriented journal(s) specific for AOP content (possible, but many challenges, e.g., limited scope, development of Impact Factor, etc.)</a:t>
            </a:r>
            <a:endParaRPr lang="en-US" sz="2400" dirty="0">
              <a:solidFill>
                <a:schemeClr val="tx1"/>
              </a:solidFill>
            </a:endParaRPr>
          </a:p>
          <a:p>
            <a:pPr marL="0" lvl="0" indent="0">
              <a:spcAft>
                <a:spcPts val="600"/>
              </a:spcAft>
              <a:buClr>
                <a:srgbClr val="90C226"/>
              </a:buClr>
              <a:buNone/>
            </a:pPr>
            <a:r>
              <a:rPr lang="en-US" sz="2400" dirty="0">
                <a:solidFill>
                  <a:schemeClr val="tx1"/>
                </a:solidFill>
              </a:rPr>
              <a:t>Utilize AOP-KB as formal repository supporting AOP-oriented journal articles </a:t>
            </a:r>
          </a:p>
          <a:p>
            <a:pPr marL="0" lvl="0" indent="0">
              <a:spcAft>
                <a:spcPts val="600"/>
              </a:spcAft>
              <a:buClr>
                <a:srgbClr val="90C226"/>
              </a:buClr>
              <a:buNone/>
            </a:pPr>
            <a:r>
              <a:rPr lang="en-US" sz="2400" dirty="0">
                <a:solidFill>
                  <a:schemeClr val="tx1"/>
                </a:solidFill>
              </a:rPr>
              <a:t>Work with journals publishing AOPs (e.g., ET&amp;C, ES&amp;T, Tox Sci) to encourage (require?) use of AOP-KB as archive/repository </a:t>
            </a:r>
            <a:r>
              <a:rPr lang="en-US" sz="2200" dirty="0">
                <a:solidFill>
                  <a:prstClr val="black"/>
                </a:solidFill>
              </a:rPr>
              <a:t>(e.g., analogous to NCBI GEO database)*</a:t>
            </a:r>
          </a:p>
          <a:p>
            <a:pPr marL="0" indent="0">
              <a:spcAft>
                <a:spcPts val="600"/>
              </a:spcAft>
              <a:buNone/>
            </a:pPr>
            <a:endParaRPr lang="en-US" sz="2400" dirty="0">
              <a:solidFill>
                <a:schemeClr val="tx1"/>
              </a:solidFill>
            </a:endParaRPr>
          </a:p>
        </p:txBody>
      </p:sp>
      <p:sp>
        <p:nvSpPr>
          <p:cNvPr id="4" name="TextBox 3"/>
          <p:cNvSpPr txBox="1"/>
          <p:nvPr/>
        </p:nvSpPr>
        <p:spPr>
          <a:xfrm>
            <a:off x="444500" y="5750004"/>
            <a:ext cx="1018540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*Fay, K.A., D.L. Villeneuve, C.A. LaLone, Y. Song, K.-E. Tollefsen and G.T. Ankley. 2017. Practical approaches to adverse outcome pathway (AOP) development and weight-of-evidence evaluation as illustrated by ecotoxicological case studies. Environ. Toxicol. Chem. 36, 1429-1449.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 name="Picture 4">
            <a:extLst>
              <a:ext uri="{FF2B5EF4-FFF2-40B4-BE49-F238E27FC236}">
                <a16:creationId xmlns:a16="http://schemas.microsoft.com/office/drawing/2014/main" id="{F01F997F-0D09-4F01-909D-587E05D75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2419" y="263608"/>
            <a:ext cx="1519834" cy="1999781"/>
          </a:xfrm>
          <a:prstGeom prst="rect">
            <a:avLst/>
          </a:prstGeom>
        </p:spPr>
      </p:pic>
      <p:pic>
        <p:nvPicPr>
          <p:cNvPr id="6" name="Picture 5">
            <a:extLst>
              <a:ext uri="{FF2B5EF4-FFF2-40B4-BE49-F238E27FC236}">
                <a16:creationId xmlns:a16="http://schemas.microsoft.com/office/drawing/2014/main" id="{3CAA6025-62F4-47C6-A973-58ED0ACD88BC}"/>
              </a:ext>
            </a:extLst>
          </p:cNvPr>
          <p:cNvPicPr>
            <a:picLocks noChangeAspect="1"/>
          </p:cNvPicPr>
          <p:nvPr/>
        </p:nvPicPr>
        <p:blipFill>
          <a:blip r:embed="rId3"/>
          <a:stretch>
            <a:fillRect/>
          </a:stretch>
        </p:blipFill>
        <p:spPr>
          <a:xfrm>
            <a:off x="10372419" y="2468489"/>
            <a:ext cx="1519835" cy="2017860"/>
          </a:xfrm>
          <a:prstGeom prst="rect">
            <a:avLst/>
          </a:prstGeom>
        </p:spPr>
      </p:pic>
      <p:pic>
        <p:nvPicPr>
          <p:cNvPr id="7" name="Picture 2" descr="Image result for Tox Sci Journal">
            <a:extLst>
              <a:ext uri="{FF2B5EF4-FFF2-40B4-BE49-F238E27FC236}">
                <a16:creationId xmlns:a16="http://schemas.microsoft.com/office/drawing/2014/main" id="{C213A131-1639-43B9-B1DA-3738AEF85D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2420" y="4691449"/>
            <a:ext cx="1519835" cy="2002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4557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33CC"/>
                </a:solidFill>
              </a:rPr>
              <a:t>Challenge 6: </a:t>
            </a:r>
            <a:r>
              <a:rPr lang="en-US" sz="3200" b="1" dirty="0" smtClean="0">
                <a:solidFill>
                  <a:srgbClr val="0033CC"/>
                </a:solidFill>
              </a:rPr>
              <a:t/>
            </a:r>
            <a:br>
              <a:rPr lang="en-US" sz="3200" b="1" dirty="0" smtClean="0">
                <a:solidFill>
                  <a:srgbClr val="0033CC"/>
                </a:solidFill>
              </a:rPr>
            </a:br>
            <a:r>
              <a:rPr lang="en-US" sz="3200" b="1" dirty="0" smtClean="0">
                <a:solidFill>
                  <a:srgbClr val="0033CC"/>
                </a:solidFill>
              </a:rPr>
              <a:t>Governance </a:t>
            </a:r>
            <a:r>
              <a:rPr lang="en-US" sz="3200" b="1" dirty="0">
                <a:solidFill>
                  <a:srgbClr val="0033CC"/>
                </a:solidFill>
              </a:rPr>
              <a:t>and Sustainability</a:t>
            </a:r>
          </a:p>
        </p:txBody>
      </p:sp>
      <p:sp>
        <p:nvSpPr>
          <p:cNvPr id="3" name="Content Placeholder 2"/>
          <p:cNvSpPr>
            <a:spLocks noGrp="1"/>
          </p:cNvSpPr>
          <p:nvPr>
            <p:ph idx="1"/>
          </p:nvPr>
        </p:nvSpPr>
        <p:spPr>
          <a:xfrm>
            <a:off x="677334" y="2040758"/>
            <a:ext cx="8596668" cy="4286469"/>
          </a:xfrm>
        </p:spPr>
        <p:txBody>
          <a:bodyPr>
            <a:normAutofit/>
          </a:bodyPr>
          <a:lstStyle/>
          <a:p>
            <a:pPr marL="0" indent="0">
              <a:spcAft>
                <a:spcPts val="600"/>
              </a:spcAft>
              <a:buNone/>
            </a:pPr>
            <a:r>
              <a:rPr lang="en-US" sz="2400" dirty="0">
                <a:solidFill>
                  <a:schemeClr val="tx1"/>
                </a:solidFill>
              </a:rPr>
              <a:t>Relatively few organizations supporting bulk of AOP activities (OECD, </a:t>
            </a:r>
            <a:r>
              <a:rPr lang="en-US" sz="2400" dirty="0" smtClean="0">
                <a:solidFill>
                  <a:schemeClr val="tx1"/>
                </a:solidFill>
              </a:rPr>
              <a:t>EU-JRC</a:t>
            </a:r>
            <a:r>
              <a:rPr lang="en-US" sz="2400" dirty="0">
                <a:solidFill>
                  <a:schemeClr val="tx1"/>
                </a:solidFill>
              </a:rPr>
              <a:t>, USEPA)</a:t>
            </a:r>
          </a:p>
          <a:p>
            <a:pPr marL="0" indent="0">
              <a:spcAft>
                <a:spcPts val="600"/>
              </a:spcAft>
              <a:buNone/>
            </a:pPr>
            <a:r>
              <a:rPr lang="en-US" sz="2400" b="1" dirty="0">
                <a:solidFill>
                  <a:srgbClr val="C00000"/>
                </a:solidFill>
              </a:rPr>
              <a:t>AOP-KB development/maintenance somewhat ad hoc </a:t>
            </a:r>
            <a:r>
              <a:rPr lang="en-US" sz="2400" dirty="0">
                <a:solidFill>
                  <a:schemeClr val="tx1"/>
                </a:solidFill>
              </a:rPr>
              <a:t>(e.g., AOP Wiki server supported by non-profit SAAOP)</a:t>
            </a:r>
          </a:p>
          <a:p>
            <a:pPr marL="0" indent="0">
              <a:spcAft>
                <a:spcPts val="600"/>
              </a:spcAft>
              <a:buNone/>
            </a:pPr>
            <a:r>
              <a:rPr lang="en-US" sz="2400" dirty="0">
                <a:solidFill>
                  <a:schemeClr val="tx1"/>
                </a:solidFill>
              </a:rPr>
              <a:t>Long-term support/funding for activities critical, but is not presently ensured</a:t>
            </a:r>
          </a:p>
          <a:p>
            <a:pPr marL="0" indent="0">
              <a:spcAft>
                <a:spcPts val="600"/>
              </a:spcAft>
              <a:buNone/>
            </a:pPr>
            <a:r>
              <a:rPr lang="en-US" sz="2400" dirty="0">
                <a:solidFill>
                  <a:schemeClr val="tx1"/>
                </a:solidFill>
              </a:rPr>
              <a:t>Centralized “governance” and input from broader representation of stakeholders needed for sustainability</a:t>
            </a:r>
          </a:p>
        </p:txBody>
      </p:sp>
      <p:pic>
        <p:nvPicPr>
          <p:cNvPr id="4" name="Picture 10" descr="http://greenweek2013.eu/sites/default/files/content/content/eu-commission-joint-research-centre.jpg">
            <a:extLst>
              <a:ext uri="{FF2B5EF4-FFF2-40B4-BE49-F238E27FC236}">
                <a16:creationId xmlns:a16="http://schemas.microsoft.com/office/drawing/2014/main" id="{F87BB95D-4231-4DB0-94BD-BADC86B7A871}"/>
              </a:ext>
            </a:extLst>
          </p:cNvPr>
          <p:cNvPicPr>
            <a:picLocks noChangeAspect="1" noChangeArrowheads="1"/>
          </p:cNvPicPr>
          <p:nvPr/>
        </p:nvPicPr>
        <p:blipFill>
          <a:blip r:embed="rId2" cstate="print">
            <a:duotone>
              <a:srgbClr val="4BACC6">
                <a:shade val="45000"/>
                <a:satMod val="135000"/>
              </a:srgbClr>
              <a:prstClr val="white"/>
            </a:duotone>
          </a:blip>
          <a:srcRect/>
          <a:stretch>
            <a:fillRect/>
          </a:stretch>
        </p:blipFill>
        <p:spPr bwMode="auto">
          <a:xfrm>
            <a:off x="3948626" y="371096"/>
            <a:ext cx="1135731" cy="477007"/>
          </a:xfrm>
          <a:prstGeom prst="rect">
            <a:avLst/>
          </a:prstGeom>
          <a:noFill/>
        </p:spPr>
      </p:pic>
      <p:pic>
        <p:nvPicPr>
          <p:cNvPr id="5" name="Picture 14" descr="http://www.mfa.bg/uploads/images/13535978717069-oecd-logo.jpg">
            <a:extLst>
              <a:ext uri="{FF2B5EF4-FFF2-40B4-BE49-F238E27FC236}">
                <a16:creationId xmlns:a16="http://schemas.microsoft.com/office/drawing/2014/main" id="{5FDBBA3E-79DF-413A-A855-627788098F29}"/>
              </a:ext>
            </a:extLst>
          </p:cNvPr>
          <p:cNvPicPr>
            <a:picLocks noChangeAspect="1" noChangeArrowheads="1"/>
          </p:cNvPicPr>
          <p:nvPr/>
        </p:nvPicPr>
        <p:blipFill>
          <a:blip r:embed="rId3" cstate="print">
            <a:duotone>
              <a:srgbClr val="8064A2">
                <a:shade val="45000"/>
                <a:satMod val="135000"/>
              </a:srgbClr>
              <a:prstClr val="white"/>
            </a:duotone>
            <a:extLst>
              <a:ext uri="{BEBA8EAE-BF5A-486C-A8C5-ECC9F3942E4B}">
                <a14:imgProps xmlns:a14="http://schemas.microsoft.com/office/drawing/2010/main">
                  <a14:imgLayer r:embed="rId4">
                    <a14:imgEffect>
                      <a14:saturation sat="0"/>
                    </a14:imgEffect>
                  </a14:imgLayer>
                </a14:imgProps>
              </a:ext>
            </a:extLst>
          </a:blip>
          <a:srcRect/>
          <a:stretch>
            <a:fillRect/>
          </a:stretch>
        </p:blipFill>
        <p:spPr bwMode="auto">
          <a:xfrm>
            <a:off x="5649325" y="276524"/>
            <a:ext cx="999224" cy="666149"/>
          </a:xfrm>
          <a:prstGeom prst="rect">
            <a:avLst/>
          </a:prstGeom>
          <a:noFill/>
          <a:ln>
            <a:noFill/>
          </a:ln>
        </p:spPr>
      </p:pic>
      <p:pic>
        <p:nvPicPr>
          <p:cNvPr id="6" name="Picture 5" descr="colorchange_epa_seal pantone trim">
            <a:extLst>
              <a:ext uri="{FF2B5EF4-FFF2-40B4-BE49-F238E27FC236}">
                <a16:creationId xmlns:a16="http://schemas.microsoft.com/office/drawing/2014/main" id="{9380062B-9788-43B8-8CC9-AF28BDB0A8B5}"/>
              </a:ext>
            </a:extLst>
          </p:cNvPr>
          <p:cNvPicPr>
            <a:picLocks noChangeAspect="1" noChangeArrowheads="1"/>
          </p:cNvPicPr>
          <p:nvPr/>
        </p:nvPicPr>
        <p:blipFill>
          <a:blip r:embed="rId5" cstate="print"/>
          <a:srcRect/>
          <a:stretch>
            <a:fillRect/>
          </a:stretch>
        </p:blipFill>
        <p:spPr bwMode="auto">
          <a:xfrm>
            <a:off x="7275475" y="266698"/>
            <a:ext cx="685800" cy="685800"/>
          </a:xfrm>
          <a:prstGeom prst="rect">
            <a:avLst/>
          </a:prstGeom>
          <a:noFill/>
          <a:ln w="9525">
            <a:noFill/>
            <a:miter lim="800000"/>
            <a:headEnd/>
            <a:tailEnd/>
          </a:ln>
        </p:spPr>
      </p:pic>
      <p:pic>
        <p:nvPicPr>
          <p:cNvPr id="7" name="Picture 6">
            <a:extLst>
              <a:ext uri="{FF2B5EF4-FFF2-40B4-BE49-F238E27FC236}">
                <a16:creationId xmlns:a16="http://schemas.microsoft.com/office/drawing/2014/main" id="{18FC859C-EAFB-4336-9C6F-B2998616DDAE}"/>
              </a:ext>
            </a:extLst>
          </p:cNvPr>
          <p:cNvPicPr>
            <a:picLocks noChangeAspect="1"/>
          </p:cNvPicPr>
          <p:nvPr/>
        </p:nvPicPr>
        <p:blipFill>
          <a:blip r:embed="rId6"/>
          <a:stretch>
            <a:fillRect/>
          </a:stretch>
        </p:blipFill>
        <p:spPr>
          <a:xfrm>
            <a:off x="10194925" y="4666562"/>
            <a:ext cx="1428750" cy="1662424"/>
          </a:xfrm>
          <a:prstGeom prst="rect">
            <a:avLst/>
          </a:prstGeom>
        </p:spPr>
      </p:pic>
    </p:spTree>
    <p:extLst>
      <p:ext uri="{BB962C8B-B14F-4D97-AF65-F5344CB8AC3E}">
        <p14:creationId xmlns:p14="http://schemas.microsoft.com/office/powerpoint/2010/main" val="4150185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iagnostics tests in human medic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678" y="3012994"/>
            <a:ext cx="5068723" cy="33808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iagnostics tests in human medic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957182"/>
            <a:ext cx="3484866" cy="27560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6900" y="3012994"/>
            <a:ext cx="2362200" cy="2362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51729" y="464168"/>
            <a:ext cx="5119352" cy="2308324"/>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Wide range of diagnostic tests are employed in medicine</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Doctors explain to patients, what the results of those tests mean relative to health.</a:t>
            </a:r>
          </a:p>
        </p:txBody>
      </p:sp>
    </p:spTree>
    <p:extLst>
      <p:ext uri="{BB962C8B-B14F-4D97-AF65-F5344CB8AC3E}">
        <p14:creationId xmlns:p14="http://schemas.microsoft.com/office/powerpoint/2010/main" val="281475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06400"/>
            <a:ext cx="8596668" cy="1320800"/>
          </a:xfrm>
        </p:spPr>
        <p:txBody>
          <a:bodyPr>
            <a:normAutofit/>
          </a:bodyPr>
          <a:lstStyle/>
          <a:p>
            <a:r>
              <a:rPr lang="en-US" sz="3200" b="1" dirty="0">
                <a:solidFill>
                  <a:srgbClr val="0033CC"/>
                </a:solidFill>
              </a:rPr>
              <a:t>Possible Path(s) Forward: </a:t>
            </a:r>
            <a:r>
              <a:rPr lang="en-US" sz="3200" b="1" dirty="0" smtClean="0">
                <a:solidFill>
                  <a:srgbClr val="0033CC"/>
                </a:solidFill>
              </a:rPr>
              <a:t/>
            </a:r>
            <a:br>
              <a:rPr lang="en-US" sz="3200" b="1" dirty="0" smtClean="0">
                <a:solidFill>
                  <a:srgbClr val="0033CC"/>
                </a:solidFill>
              </a:rPr>
            </a:br>
            <a:r>
              <a:rPr lang="en-US" sz="3200" b="1" dirty="0" smtClean="0">
                <a:solidFill>
                  <a:srgbClr val="0033CC"/>
                </a:solidFill>
              </a:rPr>
              <a:t>Governance </a:t>
            </a:r>
            <a:r>
              <a:rPr lang="en-US" sz="3200" b="1" dirty="0">
                <a:solidFill>
                  <a:srgbClr val="0033CC"/>
                </a:solidFill>
              </a:rPr>
              <a:t>and Funding</a:t>
            </a:r>
          </a:p>
        </p:txBody>
      </p:sp>
      <p:sp>
        <p:nvSpPr>
          <p:cNvPr id="3" name="Content Placeholder 2"/>
          <p:cNvSpPr>
            <a:spLocks noGrp="1"/>
          </p:cNvSpPr>
          <p:nvPr>
            <p:ph idx="1"/>
          </p:nvPr>
        </p:nvSpPr>
        <p:spPr>
          <a:xfrm>
            <a:off x="677334" y="1714499"/>
            <a:ext cx="8596668" cy="5143501"/>
          </a:xfrm>
        </p:spPr>
        <p:txBody>
          <a:bodyPr>
            <a:normAutofit lnSpcReduction="10000"/>
          </a:bodyPr>
          <a:lstStyle/>
          <a:p>
            <a:pPr marL="0" indent="0">
              <a:lnSpc>
                <a:spcPct val="110000"/>
              </a:lnSpc>
              <a:spcAft>
                <a:spcPts val="600"/>
              </a:spcAft>
              <a:buNone/>
            </a:pPr>
            <a:r>
              <a:rPr lang="en-US" sz="2400" dirty="0">
                <a:solidFill>
                  <a:schemeClr val="tx1"/>
                </a:solidFill>
              </a:rPr>
              <a:t>Expand scope/membership of the SAAOP (A fair amount of effort, and is there really a need for another society?)</a:t>
            </a:r>
          </a:p>
          <a:p>
            <a:pPr marL="0" indent="0">
              <a:lnSpc>
                <a:spcPct val="110000"/>
              </a:lnSpc>
              <a:spcAft>
                <a:spcPts val="600"/>
              </a:spcAft>
              <a:buNone/>
            </a:pPr>
            <a:r>
              <a:rPr lang="en-US" sz="2400" dirty="0">
                <a:solidFill>
                  <a:schemeClr val="tx1"/>
                </a:solidFill>
              </a:rPr>
              <a:t>Form a multipartite consortium populated/supported by existing non-profit professional societies with membership involved in AOP development/use (e.g., SETAC, SOT, ACS)</a:t>
            </a:r>
          </a:p>
          <a:p>
            <a:pPr marL="0" indent="0">
              <a:lnSpc>
                <a:spcPct val="110000"/>
              </a:lnSpc>
              <a:spcAft>
                <a:spcPts val="600"/>
              </a:spcAft>
              <a:buNone/>
            </a:pPr>
            <a:r>
              <a:rPr lang="en-US" sz="2400" dirty="0">
                <a:solidFill>
                  <a:schemeClr val="tx1"/>
                </a:solidFill>
              </a:rPr>
              <a:t>Establish governance/support </a:t>
            </a:r>
            <a:r>
              <a:rPr lang="en-US" sz="2400" b="1" dirty="0">
                <a:solidFill>
                  <a:srgbClr val="C00000"/>
                </a:solidFill>
              </a:rPr>
              <a:t>model analogous to GenBank</a:t>
            </a:r>
            <a:r>
              <a:rPr lang="en-US" sz="2400" dirty="0">
                <a:solidFill>
                  <a:schemeClr val="tx1"/>
                </a:solidFill>
              </a:rPr>
              <a:t>: an open-access resource with funding provided by government and business</a:t>
            </a:r>
          </a:p>
          <a:p>
            <a:pPr marL="0" indent="0">
              <a:lnSpc>
                <a:spcPct val="110000"/>
              </a:lnSpc>
              <a:spcAft>
                <a:spcPts val="600"/>
              </a:spcAft>
              <a:buNone/>
            </a:pPr>
            <a:r>
              <a:rPr lang="en-US" sz="2400" dirty="0">
                <a:solidFill>
                  <a:schemeClr val="tx1"/>
                </a:solidFill>
              </a:rPr>
              <a:t>Investigate novel funding/support options, e.g., UNEP SAICM (Strategic Approach to International Chemicals Management) </a:t>
            </a:r>
          </a:p>
          <a:p>
            <a:pPr marL="0" indent="0">
              <a:lnSpc>
                <a:spcPct val="110000"/>
              </a:lnSpc>
              <a:spcAft>
                <a:spcPts val="600"/>
              </a:spcAft>
              <a:buNone/>
            </a:pPr>
            <a:r>
              <a:rPr lang="en-US" sz="2400" dirty="0">
                <a:solidFill>
                  <a:schemeClr val="tx1"/>
                </a:solidFill>
              </a:rPr>
              <a:t> </a:t>
            </a:r>
          </a:p>
          <a:p>
            <a:pPr marL="0" indent="0">
              <a:lnSpc>
                <a:spcPct val="110000"/>
              </a:lnSpc>
              <a:spcAft>
                <a:spcPts val="600"/>
              </a:spcAft>
              <a:buNone/>
            </a:pPr>
            <a:endParaRPr lang="en-US" sz="2400" dirty="0">
              <a:solidFill>
                <a:schemeClr val="tx1"/>
              </a:solidFill>
            </a:endParaRPr>
          </a:p>
        </p:txBody>
      </p:sp>
      <p:pic>
        <p:nvPicPr>
          <p:cNvPr id="7" name="Picture 6">
            <a:extLst>
              <a:ext uri="{FF2B5EF4-FFF2-40B4-BE49-F238E27FC236}">
                <a16:creationId xmlns:a16="http://schemas.microsoft.com/office/drawing/2014/main" id="{043973E0-B35F-40B5-833A-CEB671B3D0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0650" y="595626"/>
            <a:ext cx="1447800" cy="1386459"/>
          </a:xfrm>
          <a:prstGeom prst="rect">
            <a:avLst/>
          </a:prstGeom>
          <a:solidFill>
            <a:schemeClr val="bg1"/>
          </a:solidFill>
        </p:spPr>
      </p:pic>
      <p:pic>
        <p:nvPicPr>
          <p:cNvPr id="8" name="Picture 2" descr="Image result for SOT">
            <a:extLst>
              <a:ext uri="{FF2B5EF4-FFF2-40B4-BE49-F238E27FC236}">
                <a16:creationId xmlns:a16="http://schemas.microsoft.com/office/drawing/2014/main" id="{ACA5F787-A4C4-44B1-BEBD-06DA2283B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0650" y="2288223"/>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ACS">
            <a:extLst>
              <a:ext uri="{FF2B5EF4-FFF2-40B4-BE49-F238E27FC236}">
                <a16:creationId xmlns:a16="http://schemas.microsoft.com/office/drawing/2014/main" id="{F6E839D7-6769-4106-BA77-9E30805E85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5042" y="4042161"/>
            <a:ext cx="2244983" cy="719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54879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5973042"/>
              </p:ext>
            </p:extLst>
          </p:nvPr>
        </p:nvGraphicFramePr>
        <p:xfrm>
          <a:off x="378372" y="1104077"/>
          <a:ext cx="11470728" cy="5180500"/>
        </p:xfrm>
        <a:graphic>
          <a:graphicData uri="http://schemas.openxmlformats.org/drawingml/2006/table">
            <a:tbl>
              <a:tblPr firstRow="1" firstCol="1" bandRow="1">
                <a:tableStyleId>{5C22544A-7EE6-4342-B048-85BDC9FD1C3A}</a:tableStyleId>
              </a:tblPr>
              <a:tblGrid>
                <a:gridCol w="2686127">
                  <a:extLst>
                    <a:ext uri="{9D8B030D-6E8A-4147-A177-3AD203B41FA5}">
                      <a16:colId xmlns:a16="http://schemas.microsoft.com/office/drawing/2014/main" val="1071171856"/>
                    </a:ext>
                  </a:extLst>
                </a:gridCol>
                <a:gridCol w="2030862">
                  <a:extLst>
                    <a:ext uri="{9D8B030D-6E8A-4147-A177-3AD203B41FA5}">
                      <a16:colId xmlns:a16="http://schemas.microsoft.com/office/drawing/2014/main" val="3583958552"/>
                    </a:ext>
                  </a:extLst>
                </a:gridCol>
                <a:gridCol w="1728992">
                  <a:extLst>
                    <a:ext uri="{9D8B030D-6E8A-4147-A177-3AD203B41FA5}">
                      <a16:colId xmlns:a16="http://schemas.microsoft.com/office/drawing/2014/main" val="2410433233"/>
                    </a:ext>
                  </a:extLst>
                </a:gridCol>
                <a:gridCol w="2000790">
                  <a:extLst>
                    <a:ext uri="{9D8B030D-6E8A-4147-A177-3AD203B41FA5}">
                      <a16:colId xmlns:a16="http://schemas.microsoft.com/office/drawing/2014/main" val="3468275367"/>
                    </a:ext>
                  </a:extLst>
                </a:gridCol>
                <a:gridCol w="1559161">
                  <a:extLst>
                    <a:ext uri="{9D8B030D-6E8A-4147-A177-3AD203B41FA5}">
                      <a16:colId xmlns:a16="http://schemas.microsoft.com/office/drawing/2014/main" val="2135463451"/>
                    </a:ext>
                  </a:extLst>
                </a:gridCol>
                <a:gridCol w="1464796">
                  <a:extLst>
                    <a:ext uri="{9D8B030D-6E8A-4147-A177-3AD203B41FA5}">
                      <a16:colId xmlns:a16="http://schemas.microsoft.com/office/drawing/2014/main" val="911534855"/>
                    </a:ext>
                  </a:extLst>
                </a:gridCol>
              </a:tblGrid>
              <a:tr h="1090483">
                <a:tc>
                  <a:txBody>
                    <a:bodyPr/>
                    <a:lstStyle/>
                    <a:p>
                      <a:pPr marL="0" marR="0">
                        <a:spcBef>
                          <a:spcPts val="0"/>
                        </a:spcBef>
                        <a:spcAft>
                          <a:spcPts val="0"/>
                        </a:spcAft>
                      </a:pPr>
                      <a:r>
                        <a:rPr lang="en-US" sz="1800" dirty="0">
                          <a:effectLst/>
                        </a:rPr>
                        <a:t> </a:t>
                      </a:r>
                      <a:endParaRPr lang="en-US" sz="18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7030A0"/>
                    </a:solidFill>
                  </a:tcPr>
                </a:tc>
                <a:tc>
                  <a:txBody>
                    <a:bodyPr/>
                    <a:lstStyle/>
                    <a:p>
                      <a:pPr marL="0" marR="0" algn="ctr">
                        <a:spcBef>
                          <a:spcPts val="0"/>
                        </a:spcBef>
                        <a:spcAft>
                          <a:spcPts val="0"/>
                        </a:spcAft>
                      </a:pPr>
                      <a:r>
                        <a:rPr lang="en-US" sz="1800" b="1" dirty="0">
                          <a:solidFill>
                            <a:schemeClr val="bg1"/>
                          </a:solidFill>
                          <a:effectLst>
                            <a:outerShdw blurRad="38100" dist="38100" dir="2700000" algn="tl">
                              <a:srgbClr val="000000">
                                <a:alpha val="43137"/>
                              </a:srgbClr>
                            </a:outerShdw>
                          </a:effectLst>
                        </a:rPr>
                        <a:t>Publishing and review strategy</a:t>
                      </a:r>
                      <a:endParaRPr lang="en-US" sz="1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solidFill>
                      <a:srgbClr val="7030A0"/>
                    </a:solidFill>
                  </a:tcPr>
                </a:tc>
                <a:tc>
                  <a:txBody>
                    <a:bodyPr/>
                    <a:lstStyle/>
                    <a:p>
                      <a:pPr marL="0" marR="0" algn="ctr">
                        <a:spcBef>
                          <a:spcPts val="0"/>
                        </a:spcBef>
                        <a:spcAft>
                          <a:spcPts val="0"/>
                        </a:spcAft>
                      </a:pPr>
                      <a:r>
                        <a:rPr lang="en-US" sz="1800" b="1" dirty="0">
                          <a:solidFill>
                            <a:schemeClr val="bg1"/>
                          </a:solidFill>
                          <a:effectLst>
                            <a:outerShdw blurRad="38100" dist="38100" dir="2700000" algn="tl">
                              <a:srgbClr val="000000">
                                <a:alpha val="43137"/>
                              </a:srgbClr>
                            </a:outerShdw>
                          </a:effectLst>
                        </a:rPr>
                        <a:t>Education and training</a:t>
                      </a:r>
                      <a:endParaRPr lang="en-US" sz="1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solidFill>
                      <a:srgbClr val="7030A0"/>
                    </a:solidFill>
                  </a:tcPr>
                </a:tc>
                <a:tc>
                  <a:txBody>
                    <a:bodyPr/>
                    <a:lstStyle/>
                    <a:p>
                      <a:pPr marL="0" marR="0" algn="ctr">
                        <a:spcBef>
                          <a:spcPts val="0"/>
                        </a:spcBef>
                        <a:spcAft>
                          <a:spcPts val="0"/>
                        </a:spcAft>
                      </a:pPr>
                      <a:r>
                        <a:rPr lang="en-US" sz="1800" b="1" dirty="0">
                          <a:solidFill>
                            <a:schemeClr val="bg1"/>
                          </a:solidFill>
                          <a:effectLst>
                            <a:outerShdw blurRad="38100" dist="38100" dir="2700000" algn="tl">
                              <a:srgbClr val="000000">
                                <a:alpha val="43137"/>
                              </a:srgbClr>
                            </a:outerShdw>
                          </a:effectLst>
                        </a:rPr>
                        <a:t>Stakeholder specific interaction</a:t>
                      </a:r>
                      <a:endParaRPr lang="en-US" sz="1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solidFill>
                      <a:srgbClr val="7030A0"/>
                    </a:solidFill>
                  </a:tcPr>
                </a:tc>
                <a:tc>
                  <a:txBody>
                    <a:bodyPr/>
                    <a:lstStyle/>
                    <a:p>
                      <a:pPr marL="0" marR="0" algn="ctr">
                        <a:spcBef>
                          <a:spcPts val="0"/>
                        </a:spcBef>
                        <a:spcAft>
                          <a:spcPts val="0"/>
                        </a:spcAft>
                      </a:pPr>
                      <a:r>
                        <a:rPr lang="en-US" sz="1800" b="1" dirty="0">
                          <a:solidFill>
                            <a:schemeClr val="bg1"/>
                          </a:solidFill>
                          <a:effectLst>
                            <a:outerShdw blurRad="38100" dist="38100" dir="2700000" algn="tl">
                              <a:srgbClr val="000000">
                                <a:alpha val="43137"/>
                              </a:srgbClr>
                            </a:outerShdw>
                          </a:effectLst>
                        </a:rPr>
                        <a:t>Translation </a:t>
                      </a:r>
                      <a:endParaRPr lang="en-US" sz="1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solidFill>
                      <a:srgbClr val="7030A0"/>
                    </a:solidFill>
                  </a:tcPr>
                </a:tc>
                <a:tc>
                  <a:txBody>
                    <a:bodyPr/>
                    <a:lstStyle/>
                    <a:p>
                      <a:pPr marL="0" marR="0" algn="ctr">
                        <a:spcBef>
                          <a:spcPts val="0"/>
                        </a:spcBef>
                        <a:spcAft>
                          <a:spcPts val="0"/>
                        </a:spcAft>
                      </a:pPr>
                      <a:r>
                        <a:rPr lang="en-US" sz="1800" b="1" dirty="0">
                          <a:solidFill>
                            <a:schemeClr val="bg1"/>
                          </a:solidFill>
                          <a:effectLst>
                            <a:outerShdw blurRad="38100" dist="38100" dir="2700000" algn="tl">
                              <a:srgbClr val="000000">
                                <a:alpha val="43137"/>
                              </a:srgbClr>
                            </a:outerShdw>
                          </a:effectLst>
                        </a:rPr>
                        <a:t>Governance and funding structures</a:t>
                      </a:r>
                      <a:endParaRPr lang="en-US" sz="18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solidFill>
                      <a:srgbClr val="7030A0"/>
                    </a:solidFill>
                  </a:tcPr>
                </a:tc>
                <a:extLst>
                  <a:ext uri="{0D108BD9-81ED-4DB2-BD59-A6C34878D82A}">
                    <a16:rowId xmlns:a16="http://schemas.microsoft.com/office/drawing/2014/main" val="1394702445"/>
                  </a:ext>
                </a:extLst>
              </a:tr>
              <a:tr h="933672">
                <a:tc>
                  <a:txBody>
                    <a:bodyPr/>
                    <a:lstStyle/>
                    <a:p>
                      <a:pPr marL="0" marR="0">
                        <a:spcBef>
                          <a:spcPts val="0"/>
                        </a:spcBef>
                        <a:spcAft>
                          <a:spcPts val="0"/>
                        </a:spcAft>
                      </a:pPr>
                      <a:r>
                        <a:rPr lang="en-US" sz="1800" dirty="0">
                          <a:effectLst>
                            <a:outerShdw blurRad="38100" dist="38100" dir="2700000" algn="tl">
                              <a:srgbClr val="000000">
                                <a:alpha val="43137"/>
                              </a:srgbClr>
                            </a:outerShdw>
                          </a:effectLst>
                        </a:rPr>
                        <a:t>Tensions between publication and knowledge base</a:t>
                      </a:r>
                      <a:endParaRPr lang="en-US" sz="18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7030A0"/>
                    </a:solidFill>
                  </a:tcPr>
                </a:tc>
                <a:tc>
                  <a:txBody>
                    <a:bodyPr/>
                    <a:lstStyle/>
                    <a:p>
                      <a:pPr marL="0" marR="0" algn="ctr">
                        <a:spcBef>
                          <a:spcPts val="0"/>
                        </a:spcBef>
                        <a:spcAft>
                          <a:spcPts val="0"/>
                        </a:spcAft>
                      </a:pPr>
                      <a:r>
                        <a:rPr lang="en-US" sz="3600" dirty="0">
                          <a:effectLst/>
                        </a:rPr>
                        <a:t>x</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FFCCFF"/>
                    </a:solidFill>
                  </a:tcPr>
                </a:tc>
                <a:tc>
                  <a:txBody>
                    <a:bodyPr/>
                    <a:lstStyle/>
                    <a:p>
                      <a:pPr marL="0" marR="0" algn="ctr">
                        <a:spcBef>
                          <a:spcPts val="0"/>
                        </a:spcBef>
                        <a:spcAft>
                          <a:spcPts val="0"/>
                        </a:spcAft>
                      </a:pPr>
                      <a:r>
                        <a:rPr lang="en-US" sz="3600" dirty="0">
                          <a:effectLst/>
                        </a:rPr>
                        <a:t> </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FFCCFF"/>
                    </a:solidFill>
                  </a:tcPr>
                </a:tc>
                <a:tc>
                  <a:txBody>
                    <a:bodyPr/>
                    <a:lstStyle/>
                    <a:p>
                      <a:pPr marL="0" marR="0" algn="ctr">
                        <a:spcBef>
                          <a:spcPts val="0"/>
                        </a:spcBef>
                        <a:spcAft>
                          <a:spcPts val="0"/>
                        </a:spcAft>
                      </a:pPr>
                      <a:r>
                        <a:rPr lang="en-US" sz="3600" dirty="0">
                          <a:effectLst/>
                        </a:rPr>
                        <a:t> </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FFCCFF"/>
                    </a:solidFill>
                  </a:tcPr>
                </a:tc>
                <a:tc>
                  <a:txBody>
                    <a:bodyPr/>
                    <a:lstStyle/>
                    <a:p>
                      <a:pPr marL="0" marR="0" algn="ctr">
                        <a:spcBef>
                          <a:spcPts val="0"/>
                        </a:spcBef>
                        <a:spcAft>
                          <a:spcPts val="0"/>
                        </a:spcAft>
                      </a:pPr>
                      <a:r>
                        <a:rPr lang="en-US" sz="3600" dirty="0">
                          <a:effectLst/>
                        </a:rPr>
                        <a:t> </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FFCCFF"/>
                    </a:solidFill>
                  </a:tcPr>
                </a:tc>
                <a:tc>
                  <a:txBody>
                    <a:bodyPr/>
                    <a:lstStyle/>
                    <a:p>
                      <a:pPr marL="0" marR="0" algn="ctr">
                        <a:spcBef>
                          <a:spcPts val="0"/>
                        </a:spcBef>
                        <a:spcAft>
                          <a:spcPts val="0"/>
                        </a:spcAft>
                      </a:pPr>
                      <a:r>
                        <a:rPr lang="en-US" sz="3600" dirty="0">
                          <a:effectLst/>
                        </a:rPr>
                        <a:t>x</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FFCCFF"/>
                    </a:solidFill>
                  </a:tcPr>
                </a:tc>
                <a:extLst>
                  <a:ext uri="{0D108BD9-81ED-4DB2-BD59-A6C34878D82A}">
                    <a16:rowId xmlns:a16="http://schemas.microsoft.com/office/drawing/2014/main" val="3205015139"/>
                  </a:ext>
                </a:extLst>
              </a:tr>
              <a:tr h="700254">
                <a:tc>
                  <a:txBody>
                    <a:bodyPr/>
                    <a:lstStyle/>
                    <a:p>
                      <a:pPr marL="0" marR="0">
                        <a:spcBef>
                          <a:spcPts val="0"/>
                        </a:spcBef>
                        <a:spcAft>
                          <a:spcPts val="0"/>
                        </a:spcAft>
                      </a:pPr>
                      <a:r>
                        <a:rPr lang="en-US" sz="1800" dirty="0">
                          <a:effectLst>
                            <a:outerShdw blurRad="38100" dist="38100" dir="2700000" algn="tl">
                              <a:srgbClr val="000000">
                                <a:alpha val="43137"/>
                              </a:srgbClr>
                            </a:outerShdw>
                          </a:effectLst>
                        </a:rPr>
                        <a:t>Risks: financial, reputational, etc. </a:t>
                      </a:r>
                      <a:endParaRPr lang="en-US" sz="18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7030A0"/>
                    </a:solidFill>
                  </a:tcPr>
                </a:tc>
                <a:tc>
                  <a:txBody>
                    <a:bodyPr/>
                    <a:lstStyle/>
                    <a:p>
                      <a:pPr marL="0" marR="0" algn="ctr">
                        <a:spcBef>
                          <a:spcPts val="0"/>
                        </a:spcBef>
                        <a:spcAft>
                          <a:spcPts val="0"/>
                        </a:spcAft>
                      </a:pPr>
                      <a:r>
                        <a:rPr lang="en-US" sz="3600" dirty="0">
                          <a:effectLst/>
                        </a:rPr>
                        <a:t> </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CCCCFF"/>
                    </a:solidFill>
                  </a:tcPr>
                </a:tc>
                <a:tc>
                  <a:txBody>
                    <a:bodyPr/>
                    <a:lstStyle/>
                    <a:p>
                      <a:pPr marL="0" marR="0" algn="ctr">
                        <a:spcBef>
                          <a:spcPts val="0"/>
                        </a:spcBef>
                        <a:spcAft>
                          <a:spcPts val="0"/>
                        </a:spcAft>
                      </a:pPr>
                      <a:r>
                        <a:rPr lang="en-US" sz="3600" dirty="0">
                          <a:effectLst/>
                        </a:rPr>
                        <a:t> </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CCCCFF"/>
                    </a:solidFill>
                  </a:tcPr>
                </a:tc>
                <a:tc>
                  <a:txBody>
                    <a:bodyPr/>
                    <a:lstStyle/>
                    <a:p>
                      <a:pPr marL="0" marR="0" algn="ctr">
                        <a:spcBef>
                          <a:spcPts val="0"/>
                        </a:spcBef>
                        <a:spcAft>
                          <a:spcPts val="0"/>
                        </a:spcAft>
                      </a:pPr>
                      <a:r>
                        <a:rPr lang="en-US" sz="3600" dirty="0">
                          <a:effectLst/>
                        </a:rPr>
                        <a:t>x</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CCCCFF"/>
                    </a:solidFill>
                  </a:tcPr>
                </a:tc>
                <a:tc>
                  <a:txBody>
                    <a:bodyPr/>
                    <a:lstStyle/>
                    <a:p>
                      <a:pPr marL="0" marR="0" algn="ctr">
                        <a:spcBef>
                          <a:spcPts val="0"/>
                        </a:spcBef>
                        <a:spcAft>
                          <a:spcPts val="0"/>
                        </a:spcAft>
                      </a:pPr>
                      <a:r>
                        <a:rPr lang="en-US" sz="3600" dirty="0">
                          <a:effectLst/>
                        </a:rPr>
                        <a:t>x</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CCCCFF"/>
                    </a:solidFill>
                  </a:tcPr>
                </a:tc>
                <a:tc>
                  <a:txBody>
                    <a:bodyPr/>
                    <a:lstStyle/>
                    <a:p>
                      <a:pPr marL="0" marR="0" algn="ctr">
                        <a:spcBef>
                          <a:spcPts val="0"/>
                        </a:spcBef>
                        <a:spcAft>
                          <a:spcPts val="0"/>
                        </a:spcAft>
                      </a:pPr>
                      <a:r>
                        <a:rPr lang="en-US" sz="3600" dirty="0">
                          <a:effectLst/>
                        </a:rPr>
                        <a:t>x</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CCCCFF"/>
                    </a:solidFill>
                  </a:tcPr>
                </a:tc>
                <a:extLst>
                  <a:ext uri="{0D108BD9-81ED-4DB2-BD59-A6C34878D82A}">
                    <a16:rowId xmlns:a16="http://schemas.microsoft.com/office/drawing/2014/main" val="527697047"/>
                  </a:ext>
                </a:extLst>
              </a:tr>
              <a:tr h="233418">
                <a:tc>
                  <a:txBody>
                    <a:bodyPr/>
                    <a:lstStyle/>
                    <a:p>
                      <a:pPr marL="0" marR="0">
                        <a:spcBef>
                          <a:spcPts val="0"/>
                        </a:spcBef>
                        <a:spcAft>
                          <a:spcPts val="0"/>
                        </a:spcAft>
                      </a:pPr>
                      <a:r>
                        <a:rPr lang="en-US" sz="1800" dirty="0">
                          <a:effectLst>
                            <a:outerShdw blurRad="38100" dist="38100" dir="2700000" algn="tl">
                              <a:srgbClr val="000000">
                                <a:alpha val="43137"/>
                              </a:srgbClr>
                            </a:outerShdw>
                          </a:effectLst>
                        </a:rPr>
                        <a:t>Quality control </a:t>
                      </a:r>
                      <a:endParaRPr lang="en-US" sz="18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7030A0"/>
                    </a:solidFill>
                  </a:tcPr>
                </a:tc>
                <a:tc>
                  <a:txBody>
                    <a:bodyPr/>
                    <a:lstStyle/>
                    <a:p>
                      <a:pPr marL="0" marR="0" algn="ctr">
                        <a:spcBef>
                          <a:spcPts val="0"/>
                        </a:spcBef>
                        <a:spcAft>
                          <a:spcPts val="0"/>
                        </a:spcAft>
                      </a:pPr>
                      <a:r>
                        <a:rPr lang="en-US" sz="3600" dirty="0">
                          <a:effectLst/>
                        </a:rPr>
                        <a:t>x</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FFCCFF"/>
                    </a:solidFill>
                  </a:tcPr>
                </a:tc>
                <a:tc>
                  <a:txBody>
                    <a:bodyPr/>
                    <a:lstStyle/>
                    <a:p>
                      <a:pPr marL="0" marR="0" algn="ctr">
                        <a:spcBef>
                          <a:spcPts val="0"/>
                        </a:spcBef>
                        <a:spcAft>
                          <a:spcPts val="0"/>
                        </a:spcAft>
                      </a:pPr>
                      <a:r>
                        <a:rPr lang="en-US" sz="3600" dirty="0">
                          <a:effectLst/>
                        </a:rPr>
                        <a:t> </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FFCCFF"/>
                    </a:solidFill>
                  </a:tcPr>
                </a:tc>
                <a:tc>
                  <a:txBody>
                    <a:bodyPr/>
                    <a:lstStyle/>
                    <a:p>
                      <a:pPr marL="0" marR="0" algn="ctr">
                        <a:spcBef>
                          <a:spcPts val="0"/>
                        </a:spcBef>
                        <a:spcAft>
                          <a:spcPts val="0"/>
                        </a:spcAft>
                      </a:pPr>
                      <a:r>
                        <a:rPr lang="en-US" sz="3600" dirty="0">
                          <a:effectLst/>
                        </a:rPr>
                        <a:t> </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FFCCFF"/>
                    </a:solidFill>
                  </a:tcPr>
                </a:tc>
                <a:tc>
                  <a:txBody>
                    <a:bodyPr/>
                    <a:lstStyle/>
                    <a:p>
                      <a:pPr marL="0" marR="0" algn="ctr">
                        <a:spcBef>
                          <a:spcPts val="0"/>
                        </a:spcBef>
                        <a:spcAft>
                          <a:spcPts val="0"/>
                        </a:spcAft>
                      </a:pPr>
                      <a:r>
                        <a:rPr lang="en-US" sz="3600" dirty="0">
                          <a:effectLst/>
                        </a:rPr>
                        <a:t>x</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FFCCFF"/>
                    </a:solidFill>
                  </a:tcPr>
                </a:tc>
                <a:tc>
                  <a:txBody>
                    <a:bodyPr/>
                    <a:lstStyle/>
                    <a:p>
                      <a:pPr marL="0" marR="0" algn="ctr">
                        <a:spcBef>
                          <a:spcPts val="0"/>
                        </a:spcBef>
                        <a:spcAft>
                          <a:spcPts val="0"/>
                        </a:spcAft>
                      </a:pPr>
                      <a:r>
                        <a:rPr lang="en-US" sz="3600" dirty="0">
                          <a:effectLst/>
                        </a:rPr>
                        <a:t> </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FFCCFF"/>
                    </a:solidFill>
                  </a:tcPr>
                </a:tc>
                <a:extLst>
                  <a:ext uri="{0D108BD9-81ED-4DB2-BD59-A6C34878D82A}">
                    <a16:rowId xmlns:a16="http://schemas.microsoft.com/office/drawing/2014/main" val="3934184397"/>
                  </a:ext>
                </a:extLst>
              </a:tr>
              <a:tr h="810171">
                <a:tc>
                  <a:txBody>
                    <a:bodyPr/>
                    <a:lstStyle/>
                    <a:p>
                      <a:pPr marL="0" marR="0">
                        <a:spcBef>
                          <a:spcPts val="0"/>
                        </a:spcBef>
                        <a:spcAft>
                          <a:spcPts val="0"/>
                        </a:spcAft>
                      </a:pPr>
                      <a:r>
                        <a:rPr lang="en-US" sz="1800" dirty="0">
                          <a:effectLst>
                            <a:outerShdw blurRad="38100" dist="38100" dir="2700000" algn="tl">
                              <a:srgbClr val="000000">
                                <a:alpha val="43137"/>
                              </a:srgbClr>
                            </a:outerShdw>
                          </a:effectLst>
                        </a:rPr>
                        <a:t>Cross-disciplinary</a:t>
                      </a:r>
                      <a:r>
                        <a:rPr lang="en-US" sz="1800" dirty="0" smtClean="0">
                          <a:effectLst>
                            <a:outerShdw blurRad="38100" dist="38100" dir="2700000" algn="tl">
                              <a:srgbClr val="000000">
                                <a:alpha val="43137"/>
                              </a:srgbClr>
                            </a:outerShdw>
                          </a:effectLst>
                        </a:rPr>
                        <a:t>/ sectoral </a:t>
                      </a:r>
                      <a:r>
                        <a:rPr lang="en-US" sz="1800" dirty="0">
                          <a:effectLst>
                            <a:outerShdw blurRad="38100" dist="38100" dir="2700000" algn="tl">
                              <a:srgbClr val="000000">
                                <a:alpha val="43137"/>
                              </a:srgbClr>
                            </a:outerShdw>
                          </a:effectLst>
                        </a:rPr>
                        <a:t>understanding</a:t>
                      </a:r>
                      <a:endParaRPr lang="en-US" sz="18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7030A0"/>
                    </a:solidFill>
                  </a:tcPr>
                </a:tc>
                <a:tc>
                  <a:txBody>
                    <a:bodyPr/>
                    <a:lstStyle/>
                    <a:p>
                      <a:pPr marL="0" marR="0" algn="ctr">
                        <a:spcBef>
                          <a:spcPts val="0"/>
                        </a:spcBef>
                        <a:spcAft>
                          <a:spcPts val="0"/>
                        </a:spcAft>
                      </a:pPr>
                      <a:r>
                        <a:rPr lang="en-US" sz="3600" dirty="0">
                          <a:effectLst/>
                        </a:rPr>
                        <a:t> </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CCCCFF"/>
                    </a:solidFill>
                  </a:tcPr>
                </a:tc>
                <a:tc>
                  <a:txBody>
                    <a:bodyPr/>
                    <a:lstStyle/>
                    <a:p>
                      <a:pPr marL="0" marR="0" algn="ctr">
                        <a:spcBef>
                          <a:spcPts val="0"/>
                        </a:spcBef>
                        <a:spcAft>
                          <a:spcPts val="0"/>
                        </a:spcAft>
                      </a:pPr>
                      <a:r>
                        <a:rPr lang="en-US" sz="3600" dirty="0">
                          <a:effectLst/>
                        </a:rPr>
                        <a:t>x</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CCCCFF"/>
                    </a:solidFill>
                  </a:tcPr>
                </a:tc>
                <a:tc>
                  <a:txBody>
                    <a:bodyPr/>
                    <a:lstStyle/>
                    <a:p>
                      <a:pPr marL="0" marR="0" algn="ctr">
                        <a:spcBef>
                          <a:spcPts val="0"/>
                        </a:spcBef>
                        <a:spcAft>
                          <a:spcPts val="0"/>
                        </a:spcAft>
                      </a:pPr>
                      <a:r>
                        <a:rPr lang="en-US" sz="3600" dirty="0">
                          <a:effectLst/>
                        </a:rPr>
                        <a:t>x</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CCCCFF"/>
                    </a:solidFill>
                  </a:tcPr>
                </a:tc>
                <a:tc>
                  <a:txBody>
                    <a:bodyPr/>
                    <a:lstStyle/>
                    <a:p>
                      <a:pPr marL="0" marR="0" algn="ctr">
                        <a:spcBef>
                          <a:spcPts val="0"/>
                        </a:spcBef>
                        <a:spcAft>
                          <a:spcPts val="0"/>
                        </a:spcAft>
                      </a:pPr>
                      <a:r>
                        <a:rPr lang="en-US" sz="3600" dirty="0">
                          <a:effectLst/>
                        </a:rPr>
                        <a:t>x</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CCCCFF"/>
                    </a:solidFill>
                  </a:tcPr>
                </a:tc>
                <a:tc>
                  <a:txBody>
                    <a:bodyPr/>
                    <a:lstStyle/>
                    <a:p>
                      <a:pPr marL="0" marR="0" algn="ctr">
                        <a:spcBef>
                          <a:spcPts val="0"/>
                        </a:spcBef>
                        <a:spcAft>
                          <a:spcPts val="0"/>
                        </a:spcAft>
                      </a:pPr>
                      <a:r>
                        <a:rPr lang="en-US" sz="3600" dirty="0">
                          <a:effectLst/>
                        </a:rPr>
                        <a:t> </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CCCCFF"/>
                    </a:solidFill>
                  </a:tcPr>
                </a:tc>
                <a:extLst>
                  <a:ext uri="{0D108BD9-81ED-4DB2-BD59-A6C34878D82A}">
                    <a16:rowId xmlns:a16="http://schemas.microsoft.com/office/drawing/2014/main" val="4203012571"/>
                  </a:ext>
                </a:extLst>
              </a:tr>
              <a:tr h="466836">
                <a:tc>
                  <a:txBody>
                    <a:bodyPr/>
                    <a:lstStyle/>
                    <a:p>
                      <a:pPr marL="0" marR="0">
                        <a:spcBef>
                          <a:spcPts val="0"/>
                        </a:spcBef>
                        <a:spcAft>
                          <a:spcPts val="0"/>
                        </a:spcAft>
                      </a:pPr>
                      <a:r>
                        <a:rPr lang="en-US" sz="1800" dirty="0">
                          <a:effectLst>
                            <a:outerShdw blurRad="38100" dist="38100" dir="2700000" algn="tl">
                              <a:srgbClr val="000000">
                                <a:alpha val="43137"/>
                              </a:srgbClr>
                            </a:outerShdw>
                          </a:effectLst>
                        </a:rPr>
                        <a:t>Ethical, legal and social issues</a:t>
                      </a:r>
                      <a:endParaRPr lang="en-US" sz="18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7030A0"/>
                    </a:solidFill>
                  </a:tcPr>
                </a:tc>
                <a:tc>
                  <a:txBody>
                    <a:bodyPr/>
                    <a:lstStyle/>
                    <a:p>
                      <a:pPr marL="0" marR="0" algn="ctr">
                        <a:spcBef>
                          <a:spcPts val="0"/>
                        </a:spcBef>
                        <a:spcAft>
                          <a:spcPts val="0"/>
                        </a:spcAft>
                      </a:pPr>
                      <a:r>
                        <a:rPr lang="en-US" sz="3600" dirty="0">
                          <a:effectLst/>
                        </a:rPr>
                        <a:t> </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FFCCFF"/>
                    </a:solidFill>
                  </a:tcPr>
                </a:tc>
                <a:tc>
                  <a:txBody>
                    <a:bodyPr/>
                    <a:lstStyle/>
                    <a:p>
                      <a:pPr marL="0" marR="0" algn="ctr">
                        <a:spcBef>
                          <a:spcPts val="0"/>
                        </a:spcBef>
                        <a:spcAft>
                          <a:spcPts val="0"/>
                        </a:spcAft>
                      </a:pPr>
                      <a:r>
                        <a:rPr lang="en-US" sz="3600" dirty="0">
                          <a:effectLst/>
                        </a:rPr>
                        <a:t>x</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FFCCFF"/>
                    </a:solidFill>
                  </a:tcPr>
                </a:tc>
                <a:tc>
                  <a:txBody>
                    <a:bodyPr/>
                    <a:lstStyle/>
                    <a:p>
                      <a:pPr marL="0" marR="0" algn="ctr">
                        <a:spcBef>
                          <a:spcPts val="0"/>
                        </a:spcBef>
                        <a:spcAft>
                          <a:spcPts val="0"/>
                        </a:spcAft>
                      </a:pPr>
                      <a:r>
                        <a:rPr lang="en-US" sz="3600" dirty="0">
                          <a:effectLst/>
                        </a:rPr>
                        <a:t> </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FFCCFF"/>
                    </a:solidFill>
                  </a:tcPr>
                </a:tc>
                <a:tc>
                  <a:txBody>
                    <a:bodyPr/>
                    <a:lstStyle/>
                    <a:p>
                      <a:pPr marL="0" marR="0" algn="ctr">
                        <a:spcBef>
                          <a:spcPts val="0"/>
                        </a:spcBef>
                        <a:spcAft>
                          <a:spcPts val="0"/>
                        </a:spcAft>
                      </a:pPr>
                      <a:r>
                        <a:rPr lang="en-US" sz="3600" dirty="0">
                          <a:effectLst/>
                        </a:rPr>
                        <a:t>x</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FFCCFF"/>
                    </a:solidFill>
                  </a:tcPr>
                </a:tc>
                <a:tc>
                  <a:txBody>
                    <a:bodyPr/>
                    <a:lstStyle/>
                    <a:p>
                      <a:pPr marL="0" marR="0" algn="ctr">
                        <a:spcBef>
                          <a:spcPts val="0"/>
                        </a:spcBef>
                        <a:spcAft>
                          <a:spcPts val="0"/>
                        </a:spcAft>
                      </a:pPr>
                      <a:r>
                        <a:rPr lang="en-US" sz="3600" dirty="0">
                          <a:effectLst/>
                        </a:rPr>
                        <a:t>x</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FFCCFF"/>
                    </a:solidFill>
                  </a:tcPr>
                </a:tc>
                <a:extLst>
                  <a:ext uri="{0D108BD9-81ED-4DB2-BD59-A6C34878D82A}">
                    <a16:rowId xmlns:a16="http://schemas.microsoft.com/office/drawing/2014/main" val="3130251803"/>
                  </a:ext>
                </a:extLst>
              </a:tr>
              <a:tr h="466836">
                <a:tc>
                  <a:txBody>
                    <a:bodyPr/>
                    <a:lstStyle/>
                    <a:p>
                      <a:pPr marL="0" marR="0">
                        <a:spcBef>
                          <a:spcPts val="0"/>
                        </a:spcBef>
                        <a:spcAft>
                          <a:spcPts val="0"/>
                        </a:spcAft>
                      </a:pPr>
                      <a:r>
                        <a:rPr lang="en-US" sz="1800" dirty="0">
                          <a:effectLst>
                            <a:outerShdw blurRad="38100" dist="38100" dir="2700000" algn="tl">
                              <a:srgbClr val="000000">
                                <a:alpha val="43137"/>
                              </a:srgbClr>
                            </a:outerShdw>
                          </a:effectLst>
                        </a:rPr>
                        <a:t>Governance and sustainability</a:t>
                      </a:r>
                      <a:endParaRPr lang="en-US" sz="1800"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7030A0"/>
                    </a:solidFill>
                  </a:tcPr>
                </a:tc>
                <a:tc>
                  <a:txBody>
                    <a:bodyPr/>
                    <a:lstStyle/>
                    <a:p>
                      <a:pPr marL="0" marR="0" algn="ctr">
                        <a:spcBef>
                          <a:spcPts val="0"/>
                        </a:spcBef>
                        <a:spcAft>
                          <a:spcPts val="0"/>
                        </a:spcAft>
                      </a:pPr>
                      <a:r>
                        <a:rPr lang="en-US" sz="3600" dirty="0">
                          <a:effectLst/>
                        </a:rPr>
                        <a:t> </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CCCCFF"/>
                    </a:solidFill>
                  </a:tcPr>
                </a:tc>
                <a:tc>
                  <a:txBody>
                    <a:bodyPr/>
                    <a:lstStyle/>
                    <a:p>
                      <a:pPr marL="0" marR="0" algn="ctr">
                        <a:spcBef>
                          <a:spcPts val="0"/>
                        </a:spcBef>
                        <a:spcAft>
                          <a:spcPts val="0"/>
                        </a:spcAft>
                      </a:pPr>
                      <a:r>
                        <a:rPr lang="en-US" sz="3600" dirty="0">
                          <a:effectLst/>
                        </a:rPr>
                        <a:t> </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CCCCFF"/>
                    </a:solidFill>
                  </a:tcPr>
                </a:tc>
                <a:tc>
                  <a:txBody>
                    <a:bodyPr/>
                    <a:lstStyle/>
                    <a:p>
                      <a:pPr marL="0" marR="0" algn="ctr">
                        <a:spcBef>
                          <a:spcPts val="0"/>
                        </a:spcBef>
                        <a:spcAft>
                          <a:spcPts val="0"/>
                        </a:spcAft>
                      </a:pPr>
                      <a:r>
                        <a:rPr lang="en-US" sz="3600" dirty="0">
                          <a:effectLst/>
                        </a:rPr>
                        <a:t> </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CCCCFF"/>
                    </a:solidFill>
                  </a:tcPr>
                </a:tc>
                <a:tc>
                  <a:txBody>
                    <a:bodyPr/>
                    <a:lstStyle/>
                    <a:p>
                      <a:pPr marL="0" marR="0" algn="ctr">
                        <a:spcBef>
                          <a:spcPts val="0"/>
                        </a:spcBef>
                        <a:spcAft>
                          <a:spcPts val="0"/>
                        </a:spcAft>
                      </a:pPr>
                      <a:r>
                        <a:rPr lang="en-US" sz="3600" dirty="0">
                          <a:effectLst/>
                        </a:rPr>
                        <a:t> </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CCCCFF"/>
                    </a:solidFill>
                  </a:tcPr>
                </a:tc>
                <a:tc>
                  <a:txBody>
                    <a:bodyPr/>
                    <a:lstStyle/>
                    <a:p>
                      <a:pPr marL="0" marR="0" algn="ctr">
                        <a:spcBef>
                          <a:spcPts val="0"/>
                        </a:spcBef>
                        <a:spcAft>
                          <a:spcPts val="0"/>
                        </a:spcAft>
                      </a:pPr>
                      <a:r>
                        <a:rPr lang="en-US" sz="3600" dirty="0">
                          <a:effectLst/>
                        </a:rPr>
                        <a:t>x</a:t>
                      </a:r>
                      <a:endParaRPr lang="en-US" sz="36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solidFill>
                      <a:srgbClr val="CCCCFF"/>
                    </a:solidFill>
                  </a:tcPr>
                </a:tc>
                <a:extLst>
                  <a:ext uri="{0D108BD9-81ED-4DB2-BD59-A6C34878D82A}">
                    <a16:rowId xmlns:a16="http://schemas.microsoft.com/office/drawing/2014/main" val="2436527595"/>
                  </a:ext>
                </a:extLst>
              </a:tr>
            </a:tbl>
          </a:graphicData>
        </a:graphic>
      </p:graphicFrame>
      <p:sp>
        <p:nvSpPr>
          <p:cNvPr id="4" name="TextBox 3"/>
          <p:cNvSpPr txBox="1"/>
          <p:nvPr/>
        </p:nvSpPr>
        <p:spPr>
          <a:xfrm>
            <a:off x="3256383" y="273080"/>
            <a:ext cx="5714706"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33CC"/>
                </a:solidFill>
                <a:effectLst/>
                <a:uLnTx/>
                <a:uFillTx/>
                <a:latin typeface="Trebuchet MS" panose="020B0603020202020204"/>
                <a:ea typeface="+mn-ea"/>
                <a:cs typeface="+mn-cs"/>
              </a:rPr>
              <a:t>A Matrix of “Fixes”</a:t>
            </a:r>
          </a:p>
        </p:txBody>
      </p:sp>
    </p:spTree>
    <p:extLst>
      <p:ext uri="{BB962C8B-B14F-4D97-AF65-F5344CB8AC3E}">
        <p14:creationId xmlns:p14="http://schemas.microsoft.com/office/powerpoint/2010/main" val="388874511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CE76AC-84B0-4A4B-8875-A53A522F5436}"/>
              </a:ext>
            </a:extLst>
          </p:cNvPr>
          <p:cNvPicPr>
            <a:picLocks noChangeAspect="1"/>
          </p:cNvPicPr>
          <p:nvPr/>
        </p:nvPicPr>
        <p:blipFill>
          <a:blip r:embed="rId2"/>
          <a:stretch>
            <a:fillRect/>
          </a:stretch>
        </p:blipFill>
        <p:spPr>
          <a:xfrm>
            <a:off x="2654299" y="314012"/>
            <a:ext cx="7388225" cy="6229976"/>
          </a:xfrm>
          <a:prstGeom prst="rect">
            <a:avLst/>
          </a:prstGeom>
        </p:spPr>
      </p:pic>
    </p:spTree>
    <p:extLst>
      <p:ext uri="{BB962C8B-B14F-4D97-AF65-F5344CB8AC3E}">
        <p14:creationId xmlns:p14="http://schemas.microsoft.com/office/powerpoint/2010/main" val="379131329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8943" r="32057"/>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p:cNvSpPr>
            <a:spLocks noGrp="1"/>
          </p:cNvSpPr>
          <p:nvPr>
            <p:ph type="title"/>
          </p:nvPr>
        </p:nvSpPr>
        <p:spPr>
          <a:xfrm>
            <a:off x="5562372" y="498505"/>
            <a:ext cx="3737268" cy="988464"/>
          </a:xfrm>
        </p:spPr>
        <p:txBody>
          <a:bodyPr>
            <a:normAutofit/>
          </a:bodyPr>
          <a:lstStyle/>
          <a:p>
            <a:r>
              <a:rPr lang="en-US" sz="3100" b="1" dirty="0">
                <a:solidFill>
                  <a:srgbClr val="002060"/>
                </a:solidFill>
                <a:latin typeface="Times New Roman" panose="02020603050405020304" pitchFamily="18" charset="0"/>
                <a:cs typeface="Times New Roman" panose="02020603050405020304" pitchFamily="18" charset="0"/>
              </a:rPr>
              <a:t>Acknowledgements</a:t>
            </a:r>
            <a:endParaRPr lang="en-US" sz="3100"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209563" y="2160589"/>
            <a:ext cx="5560037" cy="3880773"/>
          </a:xfrm>
        </p:spPr>
        <p:txBody>
          <a:bodyPr>
            <a:normAutofit/>
          </a:bodyPr>
          <a:lstStyle/>
          <a:p>
            <a:pPr marL="0" indent="0">
              <a:lnSpc>
                <a:spcPct val="90000"/>
              </a:lnSpc>
              <a:buNone/>
            </a:pPr>
            <a:r>
              <a:rPr lang="en-US" b="1" dirty="0">
                <a:solidFill>
                  <a:srgbClr val="002060"/>
                </a:solidFill>
                <a:latin typeface="Times New Roman" panose="02020603050405020304" pitchFamily="18" charset="0"/>
                <a:cs typeface="Times New Roman" panose="02020603050405020304" pitchFamily="18" charset="0"/>
              </a:rPr>
              <a:t>Workshop Sponsors</a:t>
            </a:r>
            <a:r>
              <a:rPr lang="en-US" dirty="0">
                <a:solidFill>
                  <a:srgbClr val="002060"/>
                </a:solidFill>
                <a:latin typeface="Times New Roman" panose="02020603050405020304" pitchFamily="18" charset="0"/>
                <a:cs typeface="Times New Roman" panose="02020603050405020304" pitchFamily="18" charset="0"/>
              </a:rPr>
              <a:t>: American Cleaning Institute, CEFIC-LRI, Chevron Environmental, ECETOC, EC JRC, European Crop Protection, ExxonMobil, Humane Society of the US, Human Toxicology Project Consortium, Syngenta, Unilever, USEPA</a:t>
            </a:r>
          </a:p>
          <a:p>
            <a:pPr marL="0" indent="0">
              <a:lnSpc>
                <a:spcPct val="90000"/>
              </a:lnSpc>
              <a:buNone/>
            </a:pPr>
            <a:r>
              <a:rPr lang="en-US" b="1" dirty="0">
                <a:solidFill>
                  <a:srgbClr val="002060"/>
                </a:solidFill>
                <a:latin typeface="Times New Roman" panose="02020603050405020304" pitchFamily="18" charset="0"/>
                <a:cs typeface="Times New Roman" panose="02020603050405020304" pitchFamily="18" charset="0"/>
              </a:rPr>
              <a:t>SETAC/SETAC Staff: </a:t>
            </a:r>
            <a:r>
              <a:rPr lang="en-US" dirty="0">
                <a:solidFill>
                  <a:srgbClr val="002060"/>
                </a:solidFill>
                <a:latin typeface="Times New Roman" panose="02020603050405020304" pitchFamily="18" charset="0"/>
                <a:cs typeface="Times New Roman" panose="02020603050405020304" pitchFamily="18" charset="0"/>
              </a:rPr>
              <a:t>N. Mayo, T. Schlekat, G. Schiefer</a:t>
            </a:r>
            <a:endParaRPr lang="en-US" b="1" dirty="0">
              <a:solidFill>
                <a:srgbClr val="002060"/>
              </a:solidFill>
              <a:latin typeface="Times New Roman" panose="02020603050405020304" pitchFamily="18" charset="0"/>
              <a:cs typeface="Times New Roman" panose="02020603050405020304" pitchFamily="18" charset="0"/>
            </a:endParaRPr>
          </a:p>
          <a:p>
            <a:pPr marL="0" indent="0">
              <a:lnSpc>
                <a:spcPct val="90000"/>
              </a:lnSpc>
              <a:buNone/>
            </a:pPr>
            <a:r>
              <a:rPr lang="en-US" b="1" dirty="0">
                <a:solidFill>
                  <a:srgbClr val="002060"/>
                </a:solidFill>
                <a:latin typeface="Times New Roman" panose="02020603050405020304" pitchFamily="18" charset="0"/>
                <a:cs typeface="Times New Roman" panose="02020603050405020304" pitchFamily="18" charset="0"/>
              </a:rPr>
              <a:t>Co-chairs </a:t>
            </a:r>
            <a:r>
              <a:rPr lang="en-US" dirty="0">
                <a:solidFill>
                  <a:srgbClr val="002060"/>
                </a:solidFill>
                <a:latin typeface="Times New Roman" panose="02020603050405020304" pitchFamily="18" charset="0"/>
                <a:cs typeface="Times New Roman" panose="02020603050405020304" pitchFamily="18" charset="0"/>
              </a:rPr>
              <a:t>(M. Hecker, C. LaLone), </a:t>
            </a:r>
            <a:r>
              <a:rPr lang="en-US" b="1" dirty="0">
                <a:solidFill>
                  <a:srgbClr val="002060"/>
                </a:solidFill>
                <a:latin typeface="Times New Roman" panose="02020603050405020304" pitchFamily="18" charset="0"/>
                <a:cs typeface="Times New Roman" panose="02020603050405020304" pitchFamily="18" charset="0"/>
              </a:rPr>
              <a:t>Steering Committee and All Participants</a:t>
            </a:r>
          </a:p>
        </p:txBody>
      </p:sp>
    </p:spTree>
    <p:extLst>
      <p:ext uri="{BB962C8B-B14F-4D97-AF65-F5344CB8AC3E}">
        <p14:creationId xmlns:p14="http://schemas.microsoft.com/office/powerpoint/2010/main" val="414539398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7609" y="4162334"/>
            <a:ext cx="5499389" cy="2170100"/>
          </a:xfrm>
        </p:spPr>
        <p:txBody>
          <a:bodyPr>
            <a:normAutofit fontScale="92500"/>
          </a:bodyPr>
          <a:lstStyle/>
          <a:p>
            <a:r>
              <a:rPr lang="en-US" b="1" dirty="0" smtClean="0">
                <a:solidFill>
                  <a:srgbClr val="002060"/>
                </a:solidFill>
              </a:rPr>
              <a:t>THANK YOU BOTH Carlie and </a:t>
            </a:r>
            <a:r>
              <a:rPr lang="en-US" b="1" dirty="0" err="1" smtClean="0">
                <a:solidFill>
                  <a:srgbClr val="002060"/>
                </a:solidFill>
              </a:rPr>
              <a:t>Xiaowei</a:t>
            </a:r>
            <a:r>
              <a:rPr lang="en-US" b="1" dirty="0">
                <a:solidFill>
                  <a:srgbClr val="002060"/>
                </a:solidFill>
              </a:rPr>
              <a:t> </a:t>
            </a:r>
            <a:r>
              <a:rPr lang="en-US" b="1" dirty="0" smtClean="0">
                <a:solidFill>
                  <a:srgbClr val="002060"/>
                </a:solidFill>
              </a:rPr>
              <a:t>for the wonderful teaching! </a:t>
            </a:r>
          </a:p>
          <a:p>
            <a:r>
              <a:rPr lang="en-US" b="1" dirty="0" smtClean="0">
                <a:solidFill>
                  <a:srgbClr val="002060"/>
                </a:solidFill>
              </a:rPr>
              <a:t>Carlie will setup a counter during the poster session to offer more AOP demonstration and answer your queries during the conference. </a:t>
            </a:r>
          </a:p>
          <a:p>
            <a:r>
              <a:rPr lang="en-US" b="1" dirty="0" smtClean="0">
                <a:solidFill>
                  <a:srgbClr val="002060"/>
                </a:solidFill>
              </a:rPr>
              <a:t> </a:t>
            </a:r>
            <a:r>
              <a:rPr lang="en-US" sz="2600" b="1" dirty="0" smtClean="0">
                <a:solidFill>
                  <a:srgbClr val="C00000"/>
                </a:solidFill>
              </a:rPr>
              <a:t>AOP is Good for YOU!! </a:t>
            </a:r>
          </a:p>
          <a:p>
            <a:endParaRPr lang="en-US" b="1" dirty="0">
              <a:solidFill>
                <a:srgbClr val="002060"/>
              </a:solidFill>
            </a:endParaRPr>
          </a:p>
        </p:txBody>
      </p:sp>
      <p:pic>
        <p:nvPicPr>
          <p:cNvPr id="2050" name="Picture 2" descr="big thank youçåçæå°çµæ"/>
          <p:cNvPicPr>
            <a:picLocks noChangeAspect="1" noChangeArrowheads="1"/>
          </p:cNvPicPr>
          <p:nvPr/>
        </p:nvPicPr>
        <p:blipFill rotWithShape="1">
          <a:blip r:embed="rId2">
            <a:extLst>
              <a:ext uri="{28A0092B-C50C-407E-A947-70E740481C1C}">
                <a14:useLocalDpi xmlns:a14="http://schemas.microsoft.com/office/drawing/2010/main" val="0"/>
              </a:ext>
            </a:extLst>
          </a:blip>
          <a:srcRect l="5053" t="6512" r="3100" b="9774"/>
          <a:stretch/>
        </p:blipFill>
        <p:spPr bwMode="auto">
          <a:xfrm rot="20631933">
            <a:off x="946230" y="777353"/>
            <a:ext cx="3942145" cy="52216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rlie LaLoneçåçæå°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60" y="666260"/>
            <a:ext cx="3290442" cy="32904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xiaowei zhang nanjingçåçæå°çµæ"/>
          <p:cNvPicPr>
            <a:picLocks noChangeAspect="1" noChangeArrowheads="1"/>
          </p:cNvPicPr>
          <p:nvPr/>
        </p:nvPicPr>
        <p:blipFill rotWithShape="1">
          <a:blip r:embed="rId4">
            <a:extLst>
              <a:ext uri="{28A0092B-C50C-407E-A947-70E740481C1C}">
                <a14:useLocalDpi xmlns:a14="http://schemas.microsoft.com/office/drawing/2010/main" val="0"/>
              </a:ext>
            </a:extLst>
          </a:blip>
          <a:srcRect l="10302" t="12726" r="7688" b="5485"/>
          <a:stretch/>
        </p:blipFill>
        <p:spPr bwMode="auto">
          <a:xfrm>
            <a:off x="8510202" y="675118"/>
            <a:ext cx="3290442" cy="328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1805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89001" y="893667"/>
            <a:ext cx="3980526" cy="4727355"/>
          </a:xfrm>
          <a:prstGeom prst="rect">
            <a:avLst/>
          </a:prstGeom>
        </p:spPr>
      </p:pic>
      <p:sp>
        <p:nvSpPr>
          <p:cNvPr id="3" name="TextBox 2"/>
          <p:cNvSpPr txBox="1"/>
          <p:nvPr/>
        </p:nvSpPr>
        <p:spPr>
          <a:xfrm>
            <a:off x="5105400" y="1010575"/>
            <a:ext cx="6553200" cy="2246769"/>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To effectively apply this potential wealth of data – need to </a:t>
            </a:r>
            <a:r>
              <a:rPr lang="en-US" sz="2800" b="1" dirty="0">
                <a:solidFill>
                  <a:srgbClr val="00B050"/>
                </a:solidFill>
                <a:latin typeface="Times New Roman" panose="02020603050405020304" pitchFamily="18" charset="0"/>
                <a:cs typeface="Times New Roman" panose="02020603050405020304" pitchFamily="18" charset="0"/>
              </a:rPr>
              <a:t>dramatically </a:t>
            </a:r>
            <a:r>
              <a:rPr lang="en-US" sz="2800" b="1" u="sng" dirty="0">
                <a:solidFill>
                  <a:srgbClr val="00B050"/>
                </a:solidFill>
                <a:latin typeface="Times New Roman" panose="02020603050405020304" pitchFamily="18" charset="0"/>
                <a:cs typeface="Times New Roman" panose="02020603050405020304" pitchFamily="18" charset="0"/>
              </a:rPr>
              <a:t>scale up our ability to interpret </a:t>
            </a:r>
            <a:r>
              <a:rPr lang="en-US" sz="2800" b="1" dirty="0">
                <a:solidFill>
                  <a:srgbClr val="00B050"/>
                </a:solidFill>
                <a:latin typeface="Times New Roman" panose="02020603050405020304" pitchFamily="18" charset="0"/>
                <a:cs typeface="Times New Roman" panose="02020603050405020304" pitchFamily="18" charset="0"/>
              </a:rPr>
              <a:t>those data and use in decision-making</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274CBDC1-CA1B-4297-8C71-76A68B6B3E5B}"/>
              </a:ext>
            </a:extLst>
          </p:cNvPr>
          <p:cNvSpPr txBox="1">
            <a:spLocks/>
          </p:cNvSpPr>
          <p:nvPr/>
        </p:nvSpPr>
        <p:spPr>
          <a:xfrm>
            <a:off x="2438400" y="5847877"/>
            <a:ext cx="8686800" cy="838200"/>
          </a:xfrm>
          <a:prstGeom prst="rect">
            <a:avLst/>
          </a:prstGeom>
        </p:spPr>
        <p:txBody>
          <a:bodyPr/>
          <a:lst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ea typeface="+mn-ea"/>
              </a:defRPr>
            </a:lvl2pPr>
            <a:lvl3pPr marL="1143000" indent="-228600" algn="l" rtl="0" fontAlgn="base">
              <a:spcBef>
                <a:spcPct val="20000"/>
              </a:spcBef>
              <a:spcAft>
                <a:spcPct val="0"/>
              </a:spcAft>
              <a:buChar char="•"/>
              <a:defRPr sz="2000">
                <a:solidFill>
                  <a:schemeClr val="tx1"/>
                </a:solidFill>
                <a:latin typeface="+mn-lt"/>
                <a:ea typeface="+mn-ea"/>
              </a:defRPr>
            </a:lvl3pPr>
            <a:lvl4pPr marL="1600200" indent="-228600" algn="l" rtl="0" fontAlgn="base">
              <a:spcBef>
                <a:spcPct val="20000"/>
              </a:spcBef>
              <a:spcAft>
                <a:spcPct val="0"/>
              </a:spcAft>
              <a:buChar char="–"/>
              <a:defRPr>
                <a:solidFill>
                  <a:schemeClr val="tx1"/>
                </a:solidFill>
                <a:latin typeface="+mn-lt"/>
                <a:ea typeface="+mn-ea"/>
              </a:defRPr>
            </a:lvl4pPr>
            <a:lvl5pPr marL="2057400" indent="-228600" algn="l" rtl="0" fontAlgn="base">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marL="0" indent="0">
              <a:spcBef>
                <a:spcPts val="0"/>
              </a:spcBef>
              <a:buNone/>
            </a:pPr>
            <a:r>
              <a:rPr lang="en-US" sz="3400" kern="0" dirty="0">
                <a:latin typeface="Times New Roman" panose="02020603050405020304" pitchFamily="18" charset="0"/>
                <a:cs typeface="Times New Roman" panose="02020603050405020304" pitchFamily="18" charset="0"/>
              </a:rPr>
              <a:t>Adverse Outcome Pathway Framework</a:t>
            </a:r>
          </a:p>
        </p:txBody>
      </p:sp>
      <p:sp>
        <p:nvSpPr>
          <p:cNvPr id="5" name="TextBox 4">
            <a:extLst>
              <a:ext uri="{FF2B5EF4-FFF2-40B4-BE49-F238E27FC236}">
                <a16:creationId xmlns:a16="http://schemas.microsoft.com/office/drawing/2014/main" id="{2D2665B5-C3A0-4E33-A7F1-39627921A94A}"/>
              </a:ext>
            </a:extLst>
          </p:cNvPr>
          <p:cNvSpPr txBox="1"/>
          <p:nvPr/>
        </p:nvSpPr>
        <p:spPr>
          <a:xfrm>
            <a:off x="5334000" y="3569371"/>
            <a:ext cx="2525050"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Regulatory relevance</a:t>
            </a:r>
          </a:p>
          <a:p>
            <a:pPr marL="6858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Human health</a:t>
            </a:r>
          </a:p>
          <a:p>
            <a:pPr marL="685800" lvl="1"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Ecological fitness</a:t>
            </a:r>
          </a:p>
          <a:p>
            <a:endParaRPr lang="en-US" dirty="0"/>
          </a:p>
        </p:txBody>
      </p:sp>
    </p:spTree>
    <p:extLst>
      <p:ext uri="{BB962C8B-B14F-4D97-AF65-F5344CB8AC3E}">
        <p14:creationId xmlns:p14="http://schemas.microsoft.com/office/powerpoint/2010/main" val="663157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87020"/>
            <a:ext cx="9875520" cy="1356360"/>
          </a:xfrm>
        </p:spPr>
        <p:txBody>
          <a:bodyPr/>
          <a:lstStyle/>
          <a:p>
            <a:r>
              <a:rPr lang="en-US" dirty="0">
                <a:latin typeface="Times New Roman" panose="02020603050405020304" pitchFamily="18" charset="0"/>
                <a:cs typeface="Times New Roman" panose="02020603050405020304" pitchFamily="18" charset="0"/>
              </a:rPr>
              <a:t>“Ankley et al., 2010”</a:t>
            </a:r>
          </a:p>
        </p:txBody>
      </p:sp>
      <p:pic>
        <p:nvPicPr>
          <p:cNvPr id="128" name="pasted-image.png"/>
          <p:cNvPicPr>
            <a:picLocks noChangeAspect="1"/>
          </p:cNvPicPr>
          <p:nvPr/>
        </p:nvPicPr>
        <p:blipFill>
          <a:blip r:embed="rId2">
            <a:extLst/>
          </a:blip>
          <a:stretch>
            <a:fillRect/>
          </a:stretch>
        </p:blipFill>
        <p:spPr>
          <a:xfrm>
            <a:off x="1268002" y="1498600"/>
            <a:ext cx="9884756" cy="42799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TextBox 4"/>
          <p:cNvSpPr txBox="1"/>
          <p:nvPr/>
        </p:nvSpPr>
        <p:spPr>
          <a:xfrm>
            <a:off x="2873728" y="6083194"/>
            <a:ext cx="6414064" cy="330411"/>
          </a:xfrm>
          <a:prstGeom prst="rect">
            <a:avLst/>
          </a:prstGeom>
          <a:noFill/>
        </p:spPr>
        <p:txBody>
          <a:bodyPr wrap="none" rtlCol="0">
            <a:spAutoFit/>
          </a:bodyPr>
          <a:lstStyle/>
          <a:p>
            <a:r>
              <a:rPr lang="en-US" sz="1547" dirty="0">
                <a:solidFill>
                  <a:srgbClr val="00B0F0"/>
                </a:solidFill>
                <a:latin typeface="Times New Roman" panose="02020603050405020304" pitchFamily="18" charset="0"/>
                <a:cs typeface="Times New Roman" panose="02020603050405020304" pitchFamily="18" charset="0"/>
              </a:rPr>
              <a:t>Ankley et al., Environmental Toxicology and Chemistry, </a:t>
            </a:r>
            <a:r>
              <a:rPr lang="is-IS" sz="1547" dirty="0">
                <a:solidFill>
                  <a:srgbClr val="00B0F0"/>
                </a:solidFill>
                <a:latin typeface="Times New Roman" panose="02020603050405020304" pitchFamily="18" charset="0"/>
                <a:cs typeface="Times New Roman" panose="02020603050405020304" pitchFamily="18" charset="0"/>
              </a:rPr>
              <a:t>29(3), 2010, 730-741</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p:cNvSpPr>
          <p:nvPr>
            <p:ph idx="1"/>
          </p:nvPr>
        </p:nvSpPr>
        <p:spPr>
          <a:xfrm>
            <a:off x="2346960" y="1079699"/>
            <a:ext cx="7543801" cy="5105394"/>
          </a:xfrm>
          <a:prstGeom prst="rect">
            <a:avLst/>
          </a:prstGeom>
        </p:spPr>
        <p:txBody>
          <a:bodyPr>
            <a:normAutofit/>
          </a:bodyPr>
          <a:lstStyle/>
          <a:p>
            <a:pPr marL="346013" lvl="1" indent="-346013">
              <a:lnSpc>
                <a:spcPct val="140000"/>
              </a:lnSpc>
              <a:buFont typeface="Calibri" pitchFamily="34" charset="0"/>
              <a:buChar char="•"/>
            </a:pPr>
            <a:r>
              <a:rPr lang="nl-BE" sz="2250" dirty="0">
                <a:solidFill>
                  <a:schemeClr val="tx1"/>
                </a:solidFill>
                <a:latin typeface="Times New Roman" panose="02020603050405020304" pitchFamily="18" charset="0"/>
                <a:cs typeface="Times New Roman" panose="02020603050405020304" pitchFamily="18" charset="0"/>
              </a:rPr>
              <a:t>An Adverse Outcome Pathway is a conceptual construct that portrays existing knowledge concerning the </a:t>
            </a:r>
            <a:r>
              <a:rPr lang="nl-BE" sz="2250" b="1" dirty="0">
                <a:solidFill>
                  <a:schemeClr val="tx1"/>
                </a:solidFill>
                <a:latin typeface="Times New Roman" panose="02020603050405020304" pitchFamily="18" charset="0"/>
                <a:cs typeface="Times New Roman" panose="02020603050405020304" pitchFamily="18" charset="0"/>
              </a:rPr>
              <a:t>linkage</a:t>
            </a:r>
            <a:r>
              <a:rPr lang="nl-BE" sz="2250" dirty="0">
                <a:solidFill>
                  <a:schemeClr val="tx1"/>
                </a:solidFill>
                <a:latin typeface="Times New Roman" panose="02020603050405020304" pitchFamily="18" charset="0"/>
                <a:cs typeface="Times New Roman" panose="02020603050405020304" pitchFamily="18" charset="0"/>
              </a:rPr>
              <a:t> between a direct </a:t>
            </a:r>
            <a:r>
              <a:rPr lang="nl-BE" sz="2250" b="1" dirty="0">
                <a:solidFill>
                  <a:schemeClr val="tx1"/>
                </a:solidFill>
                <a:latin typeface="Times New Roman" panose="02020603050405020304" pitchFamily="18" charset="0"/>
                <a:cs typeface="Times New Roman" panose="02020603050405020304" pitchFamily="18" charset="0"/>
              </a:rPr>
              <a:t>molecular initiating event</a:t>
            </a:r>
            <a:r>
              <a:rPr lang="nl-BE" sz="2250" dirty="0">
                <a:solidFill>
                  <a:schemeClr val="tx1"/>
                </a:solidFill>
                <a:latin typeface="Times New Roman" panose="02020603050405020304" pitchFamily="18" charset="0"/>
                <a:cs typeface="Times New Roman" panose="02020603050405020304" pitchFamily="18" charset="0"/>
              </a:rPr>
              <a:t> and an </a:t>
            </a:r>
            <a:r>
              <a:rPr lang="nl-BE" sz="2250" b="1" dirty="0">
                <a:solidFill>
                  <a:schemeClr val="tx1"/>
                </a:solidFill>
                <a:latin typeface="Times New Roman" panose="02020603050405020304" pitchFamily="18" charset="0"/>
                <a:cs typeface="Times New Roman" panose="02020603050405020304" pitchFamily="18" charset="0"/>
              </a:rPr>
              <a:t>adverse outcome </a:t>
            </a:r>
            <a:r>
              <a:rPr lang="nl-BE" sz="2250" dirty="0">
                <a:solidFill>
                  <a:schemeClr val="tx1"/>
                </a:solidFill>
                <a:latin typeface="Times New Roman" panose="02020603050405020304" pitchFamily="18" charset="0"/>
                <a:cs typeface="Times New Roman" panose="02020603050405020304" pitchFamily="18" charset="0"/>
              </a:rPr>
              <a:t>at a biological level of organization</a:t>
            </a:r>
          </a:p>
          <a:p>
            <a:pPr marL="711754" lvl="3" indent="-346013">
              <a:lnSpc>
                <a:spcPct val="140000"/>
              </a:lnSpc>
              <a:buFont typeface="Calibri" pitchFamily="34" charset="0"/>
              <a:buChar char="•"/>
            </a:pPr>
            <a:r>
              <a:rPr lang="nl-BE" sz="2109" dirty="0">
                <a:solidFill>
                  <a:schemeClr val="tx1"/>
                </a:solidFill>
                <a:latin typeface="Times New Roman" panose="02020603050405020304" pitchFamily="18" charset="0"/>
                <a:cs typeface="Times New Roman" panose="02020603050405020304" pitchFamily="18" charset="0"/>
              </a:rPr>
              <a:t>relevant to risk assessment </a:t>
            </a:r>
          </a:p>
          <a:p>
            <a:pPr marL="711754" lvl="3" indent="-346013">
              <a:lnSpc>
                <a:spcPct val="140000"/>
              </a:lnSpc>
              <a:buFont typeface="Calibri" pitchFamily="34" charset="0"/>
              <a:buChar char="•"/>
            </a:pPr>
            <a:r>
              <a:rPr lang="nl-BE" sz="2109" dirty="0">
                <a:solidFill>
                  <a:schemeClr val="tx1"/>
                </a:solidFill>
                <a:latin typeface="Times New Roman" panose="02020603050405020304" pitchFamily="18" charset="0"/>
                <a:cs typeface="Times New Roman" panose="02020603050405020304" pitchFamily="18" charset="0"/>
              </a:rPr>
              <a:t>relevant to human or ecosystem health</a:t>
            </a:r>
          </a:p>
          <a:p>
            <a:pPr marL="711754" lvl="3" indent="-346013">
              <a:lnSpc>
                <a:spcPct val="140000"/>
              </a:lnSpc>
              <a:buFont typeface="Calibri" pitchFamily="34" charset="0"/>
              <a:buChar char="•"/>
            </a:pPr>
            <a:r>
              <a:rPr lang="nl-BE" sz="2109" dirty="0">
                <a:solidFill>
                  <a:schemeClr val="tx1"/>
                </a:solidFill>
                <a:latin typeface="Times New Roman" panose="02020603050405020304" pitchFamily="18" charset="0"/>
                <a:cs typeface="Times New Roman" panose="02020603050405020304" pitchFamily="18" charset="0"/>
              </a:rPr>
              <a:t>of interest</a:t>
            </a:r>
          </a:p>
          <a:p>
            <a:pPr marL="528884" lvl="2" indent="-346013">
              <a:lnSpc>
                <a:spcPct val="140000"/>
              </a:lnSpc>
              <a:buFont typeface="Calibri" pitchFamily="34" charset="0"/>
              <a:buChar char="•"/>
            </a:pPr>
            <a:endParaRPr lang="nl-BE" sz="1850" dirty="0">
              <a:solidFill>
                <a:schemeClr val="tx1"/>
              </a:solidFill>
              <a:latin typeface="Times New Roman" panose="02020603050405020304" pitchFamily="18" charset="0"/>
              <a:cs typeface="Times New Roman" panose="02020603050405020304" pitchFamily="18" charset="0"/>
            </a:endParaRPr>
          </a:p>
          <a:p>
            <a:pPr marL="346013" lvl="1" indent="-346013">
              <a:lnSpc>
                <a:spcPct val="140000"/>
              </a:lnSpc>
              <a:buFont typeface="Calibri" pitchFamily="34" charset="0"/>
              <a:buChar char="•"/>
            </a:pPr>
            <a:r>
              <a:rPr lang="nl-BE" sz="2250" dirty="0">
                <a:solidFill>
                  <a:schemeClr val="tx1"/>
                </a:solidFill>
                <a:latin typeface="Times New Roman" panose="02020603050405020304" pitchFamily="18" charset="0"/>
                <a:cs typeface="Times New Roman" panose="02020603050405020304" pitchFamily="18" charset="0"/>
              </a:rPr>
              <a:t>AOPs are a sequential series of events that, by definition, span multiple levels of biological organization</a:t>
            </a:r>
          </a:p>
        </p:txBody>
      </p:sp>
      <p:sp>
        <p:nvSpPr>
          <p:cNvPr id="140" name="Shape 140"/>
          <p:cNvSpPr>
            <a:spLocks noGrp="1"/>
          </p:cNvSpPr>
          <p:nvPr>
            <p:ph type="title"/>
          </p:nvPr>
        </p:nvSpPr>
        <p:spPr>
          <a:xfrm>
            <a:off x="1181100" y="105195"/>
            <a:ext cx="9875520" cy="1356360"/>
          </a:xfrm>
          <a:prstGeom prst="rect">
            <a:avLst/>
          </a:prstGeom>
        </p:spPr>
        <p:txBody>
          <a:bodyPr/>
          <a:lstStyle/>
          <a:p>
            <a:r>
              <a:rPr lang="nl-BE" dirty="0">
                <a:solidFill>
                  <a:srgbClr val="00B0F0"/>
                </a:solidFill>
                <a:latin typeface="Times New Roman" panose="02020603050405020304" pitchFamily="18" charset="0"/>
                <a:cs typeface="Times New Roman" panose="02020603050405020304" pitchFamily="18" charset="0"/>
              </a:rPr>
              <a:t>Definition</a:t>
            </a:r>
            <a:endParaRPr dirty="0">
              <a:solidFill>
                <a:srgbClr val="00B0F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523385" y="6185093"/>
            <a:ext cx="6414064" cy="330411"/>
          </a:xfrm>
          <a:prstGeom prst="rect">
            <a:avLst/>
          </a:prstGeom>
          <a:noFill/>
        </p:spPr>
        <p:txBody>
          <a:bodyPr wrap="none" rtlCol="0">
            <a:spAutoFit/>
          </a:bodyPr>
          <a:lstStyle/>
          <a:p>
            <a:r>
              <a:rPr lang="en-US" sz="1547" dirty="0">
                <a:solidFill>
                  <a:srgbClr val="00B0F0"/>
                </a:solidFill>
                <a:latin typeface="Times New Roman" panose="02020603050405020304" pitchFamily="18" charset="0"/>
                <a:cs typeface="Times New Roman" panose="02020603050405020304" pitchFamily="18" charset="0"/>
              </a:rPr>
              <a:t>Ankley et al., Environmental Toxicology and Chemistry, </a:t>
            </a:r>
            <a:r>
              <a:rPr lang="is-IS" sz="1547" dirty="0">
                <a:solidFill>
                  <a:srgbClr val="00B0F0"/>
                </a:solidFill>
                <a:latin typeface="Times New Roman" panose="02020603050405020304" pitchFamily="18" charset="0"/>
                <a:cs typeface="Times New Roman" panose="02020603050405020304" pitchFamily="18" charset="0"/>
              </a:rPr>
              <a:t>29(3), 2010, 730-741</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68705"/>
            <a:ext cx="9875520" cy="1356360"/>
          </a:xfrm>
        </p:spPr>
        <p:txBody>
          <a:bodyPr/>
          <a:lstStyle/>
          <a:p>
            <a:r>
              <a:rPr lang="en-US" dirty="0">
                <a:latin typeface="Times New Roman" panose="02020603050405020304" pitchFamily="18" charset="0"/>
                <a:cs typeface="Times New Roman" panose="02020603050405020304" pitchFamily="18" charset="0"/>
              </a:rPr>
              <a:t>Representation</a:t>
            </a:r>
          </a:p>
        </p:txBody>
      </p:sp>
      <p:pic>
        <p:nvPicPr>
          <p:cNvPr id="145" name="pasted-image.png"/>
          <p:cNvPicPr>
            <a:picLocks noChangeAspect="1"/>
          </p:cNvPicPr>
          <p:nvPr/>
        </p:nvPicPr>
        <p:blipFill>
          <a:blip r:embed="rId2">
            <a:extLst/>
          </a:blip>
          <a:stretch>
            <a:fillRect/>
          </a:stretch>
        </p:blipFill>
        <p:spPr>
          <a:xfrm>
            <a:off x="596900" y="1030075"/>
            <a:ext cx="10875700" cy="5254926"/>
          </a:xfrm>
          <a:prstGeom prst="rect">
            <a:avLst/>
          </a:prstGeom>
          <a:ln w="12700">
            <a:miter lim="400000"/>
          </a:ln>
        </p:spPr>
      </p:pic>
      <p:sp>
        <p:nvSpPr>
          <p:cNvPr id="5" name="TextBox 4"/>
          <p:cNvSpPr txBox="1"/>
          <p:nvPr/>
        </p:nvSpPr>
        <p:spPr>
          <a:xfrm>
            <a:off x="719400" y="6231894"/>
            <a:ext cx="6414064" cy="330411"/>
          </a:xfrm>
          <a:prstGeom prst="rect">
            <a:avLst/>
          </a:prstGeom>
          <a:noFill/>
        </p:spPr>
        <p:txBody>
          <a:bodyPr wrap="none" rtlCol="0">
            <a:spAutoFit/>
          </a:bodyPr>
          <a:lstStyle/>
          <a:p>
            <a:r>
              <a:rPr lang="en-US" sz="1547" dirty="0">
                <a:solidFill>
                  <a:srgbClr val="00B0F0"/>
                </a:solidFill>
                <a:latin typeface="Times New Roman" panose="02020603050405020304" pitchFamily="18" charset="0"/>
                <a:cs typeface="Times New Roman" panose="02020603050405020304" pitchFamily="18" charset="0"/>
              </a:rPr>
              <a:t>Ankley et al., Environmental Toxicology and Chemistry, </a:t>
            </a:r>
            <a:r>
              <a:rPr lang="is-IS" sz="1547" dirty="0">
                <a:solidFill>
                  <a:srgbClr val="00B0F0"/>
                </a:solidFill>
                <a:latin typeface="Times New Roman" panose="02020603050405020304" pitchFamily="18" charset="0"/>
                <a:cs typeface="Times New Roman" panose="02020603050405020304" pitchFamily="18" charset="0"/>
              </a:rPr>
              <a:t>29(3), 2010, 730-741</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not rocket sc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65" y="695719"/>
            <a:ext cx="2877875" cy="46499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60801" y="1544615"/>
            <a:ext cx="7112000" cy="2308324"/>
          </a:xfrm>
          <a:prstGeom prst="rect">
            <a:avLst/>
          </a:prstGeom>
          <a:noFill/>
        </p:spPr>
        <p:txBody>
          <a:bodyPr wrap="square" rtlCol="0">
            <a:spAutoFit/>
          </a:bodyPr>
          <a:lstStyle/>
          <a:p>
            <a:r>
              <a:rPr lang="en-US" sz="7200" dirty="0">
                <a:latin typeface="Times New Roman" panose="02020603050405020304" pitchFamily="18" charset="0"/>
                <a:cs typeface="Times New Roman" panose="02020603050405020304" pitchFamily="18" charset="0"/>
              </a:rPr>
              <a:t>Conceptually AOPs are </a:t>
            </a:r>
            <a:r>
              <a:rPr lang="en-US" sz="7200" dirty="0">
                <a:solidFill>
                  <a:srgbClr val="00B050"/>
                </a:solidFill>
                <a:latin typeface="Times New Roman" panose="02020603050405020304" pitchFamily="18" charset="0"/>
                <a:cs typeface="Times New Roman" panose="02020603050405020304" pitchFamily="18" charset="0"/>
              </a:rPr>
              <a:t>not new</a:t>
            </a:r>
          </a:p>
        </p:txBody>
      </p:sp>
    </p:spTree>
    <p:extLst>
      <p:ext uri="{BB962C8B-B14F-4D97-AF65-F5344CB8AC3E}">
        <p14:creationId xmlns:p14="http://schemas.microsoft.com/office/powerpoint/2010/main" val="2818798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p:cNvPicPr>
            <a:picLocks noChangeAspect="1" noChangeArrowheads="1"/>
          </p:cNvPicPr>
          <p:nvPr/>
        </p:nvPicPr>
        <p:blipFill>
          <a:blip r:embed="rId3" cstate="print"/>
          <a:srcRect b="21546"/>
          <a:stretch>
            <a:fillRect/>
          </a:stretch>
        </p:blipFill>
        <p:spPr bwMode="auto">
          <a:xfrm>
            <a:off x="8077200" y="5503982"/>
            <a:ext cx="2667000" cy="1201619"/>
          </a:xfrm>
          <a:prstGeom prst="rect">
            <a:avLst/>
          </a:prstGeom>
          <a:noFill/>
          <a:ln w="9525">
            <a:noFill/>
            <a:miter lim="800000"/>
            <a:headEnd/>
            <a:tailEnd/>
          </a:ln>
        </p:spPr>
      </p:pic>
      <p:cxnSp>
        <p:nvCxnSpPr>
          <p:cNvPr id="5" name="Straight Connector 4"/>
          <p:cNvCxnSpPr/>
          <p:nvPr/>
        </p:nvCxnSpPr>
        <p:spPr>
          <a:xfrm>
            <a:off x="2819400" y="1066800"/>
            <a:ext cx="0" cy="556260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a:off x="2590800" y="1414045"/>
            <a:ext cx="457200" cy="0"/>
          </a:xfrm>
          <a:prstGeom prst="line">
            <a:avLst/>
          </a:prstGeom>
        </p:spPr>
        <p:style>
          <a:lnRef idx="3">
            <a:schemeClr val="accent2"/>
          </a:lnRef>
          <a:fillRef idx="0">
            <a:schemeClr val="accent2"/>
          </a:fillRef>
          <a:effectRef idx="2">
            <a:schemeClr val="accent2"/>
          </a:effectRef>
          <a:fontRef idx="minor">
            <a:schemeClr val="tx1"/>
          </a:fontRef>
        </p:style>
      </p:cxnSp>
      <p:sp>
        <p:nvSpPr>
          <p:cNvPr id="10" name="TextBox 9"/>
          <p:cNvSpPr txBox="1"/>
          <p:nvPr/>
        </p:nvSpPr>
        <p:spPr>
          <a:xfrm>
            <a:off x="3048000" y="1066801"/>
            <a:ext cx="6400800" cy="584775"/>
          </a:xfrm>
          <a:prstGeom prst="rect">
            <a:avLst/>
          </a:prstGeom>
          <a:noFill/>
        </p:spPr>
        <p:txBody>
          <a:bodyPr wrap="square" rtlCol="0">
            <a:spAutoFit/>
          </a:bodyPr>
          <a:lstStyle/>
          <a:p>
            <a:r>
              <a:rPr lang="en-US" sz="1600" b="1" dirty="0"/>
              <a:t>SETAC Pellston workshop on biomarkers – identified need for linkages across levels of organization to support use of biomarkers in ERA.</a:t>
            </a:r>
          </a:p>
        </p:txBody>
      </p:sp>
      <p:sp>
        <p:nvSpPr>
          <p:cNvPr id="11" name="Rectangle 10"/>
          <p:cNvSpPr/>
          <p:nvPr/>
        </p:nvSpPr>
        <p:spPr>
          <a:xfrm>
            <a:off x="1961358" y="1185445"/>
            <a:ext cx="705642" cy="369332"/>
          </a:xfrm>
          <a:prstGeom prst="rect">
            <a:avLst/>
          </a:prstGeom>
        </p:spPr>
        <p:txBody>
          <a:bodyPr wrap="square">
            <a:spAutoFit/>
          </a:bodyPr>
          <a:lstStyle/>
          <a:p>
            <a:r>
              <a:rPr lang="en-US" dirty="0"/>
              <a:t>1992 </a:t>
            </a:r>
          </a:p>
        </p:txBody>
      </p:sp>
      <p:cxnSp>
        <p:nvCxnSpPr>
          <p:cNvPr id="12" name="Straight Connector 11"/>
          <p:cNvCxnSpPr/>
          <p:nvPr/>
        </p:nvCxnSpPr>
        <p:spPr>
          <a:xfrm>
            <a:off x="2590800" y="2743200"/>
            <a:ext cx="457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2590800" y="2057400"/>
            <a:ext cx="457200" cy="0"/>
          </a:xfrm>
          <a:prstGeom prst="line">
            <a:avLst/>
          </a:prstGeom>
        </p:spPr>
        <p:style>
          <a:lnRef idx="3">
            <a:schemeClr val="accent2"/>
          </a:lnRef>
          <a:fillRef idx="0">
            <a:schemeClr val="accent2"/>
          </a:fillRef>
          <a:effectRef idx="2">
            <a:schemeClr val="accent2"/>
          </a:effectRef>
          <a:fontRef idx="minor">
            <a:schemeClr val="tx1"/>
          </a:fontRef>
        </p:style>
      </p:cxnSp>
      <p:sp>
        <p:nvSpPr>
          <p:cNvPr id="14" name="Rectangle 13"/>
          <p:cNvSpPr/>
          <p:nvPr/>
        </p:nvSpPr>
        <p:spPr>
          <a:xfrm>
            <a:off x="1600201" y="1828800"/>
            <a:ext cx="933269" cy="369332"/>
          </a:xfrm>
          <a:prstGeom prst="rect">
            <a:avLst/>
          </a:prstGeom>
        </p:spPr>
        <p:txBody>
          <a:bodyPr wrap="square">
            <a:spAutoFit/>
          </a:bodyPr>
          <a:lstStyle/>
          <a:p>
            <a:r>
              <a:rPr lang="en-US" dirty="0"/>
              <a:t>Mid 90s</a:t>
            </a:r>
          </a:p>
        </p:txBody>
      </p:sp>
      <p:sp>
        <p:nvSpPr>
          <p:cNvPr id="15" name="TextBox 14"/>
          <p:cNvSpPr txBox="1"/>
          <p:nvPr/>
        </p:nvSpPr>
        <p:spPr>
          <a:xfrm>
            <a:off x="2971800" y="1752601"/>
            <a:ext cx="6400800" cy="584775"/>
          </a:xfrm>
          <a:prstGeom prst="rect">
            <a:avLst/>
          </a:prstGeom>
          <a:noFill/>
        </p:spPr>
        <p:txBody>
          <a:bodyPr wrap="square" rtlCol="0">
            <a:spAutoFit/>
          </a:bodyPr>
          <a:lstStyle/>
          <a:p>
            <a:r>
              <a:rPr lang="en-US" sz="1600" dirty="0" err="1"/>
              <a:t>Schmieder</a:t>
            </a:r>
            <a:r>
              <a:rPr lang="en-US" sz="1600" dirty="0"/>
              <a:t>, Bradbury, </a:t>
            </a:r>
            <a:r>
              <a:rPr lang="en-US" sz="1600" dirty="0" err="1"/>
              <a:t>Veith</a:t>
            </a:r>
            <a:r>
              <a:rPr lang="en-US" sz="1600" dirty="0"/>
              <a:t>, others in </a:t>
            </a:r>
            <a:r>
              <a:rPr lang="en-US" sz="1600" dirty="0" err="1"/>
              <a:t>ecotox</a:t>
            </a:r>
            <a:r>
              <a:rPr lang="en-US" sz="1600" dirty="0"/>
              <a:t> community – concept to support application of QSARs and biomarkers in ERA.</a:t>
            </a:r>
          </a:p>
        </p:txBody>
      </p:sp>
      <p:sp>
        <p:nvSpPr>
          <p:cNvPr id="16" name="Rectangle 15"/>
          <p:cNvSpPr/>
          <p:nvPr/>
        </p:nvSpPr>
        <p:spPr>
          <a:xfrm>
            <a:off x="1981200" y="2526268"/>
            <a:ext cx="705642" cy="369332"/>
          </a:xfrm>
          <a:prstGeom prst="rect">
            <a:avLst/>
          </a:prstGeom>
        </p:spPr>
        <p:txBody>
          <a:bodyPr wrap="square">
            <a:spAutoFit/>
          </a:bodyPr>
          <a:lstStyle/>
          <a:p>
            <a:r>
              <a:rPr lang="en-US" dirty="0"/>
              <a:t>2004 </a:t>
            </a:r>
          </a:p>
        </p:txBody>
      </p:sp>
      <p:sp>
        <p:nvSpPr>
          <p:cNvPr id="17" name="TextBox 16"/>
          <p:cNvSpPr txBox="1"/>
          <p:nvPr/>
        </p:nvSpPr>
        <p:spPr>
          <a:xfrm>
            <a:off x="3048000" y="2362201"/>
            <a:ext cx="6400800" cy="830997"/>
          </a:xfrm>
          <a:prstGeom prst="rect">
            <a:avLst/>
          </a:prstGeom>
          <a:noFill/>
        </p:spPr>
        <p:txBody>
          <a:bodyPr wrap="square" rtlCol="0">
            <a:spAutoFit/>
          </a:bodyPr>
          <a:lstStyle/>
          <a:p>
            <a:r>
              <a:rPr lang="en-US" sz="1600" b="1" dirty="0"/>
              <a:t>Bradbury et al. (ES&amp;T Dec. 1, 2004) – publication of the concept as a means to support greater use of in silico and in vitro approaches in risk assessment – termed “Toxicity Pathway”</a:t>
            </a:r>
          </a:p>
        </p:txBody>
      </p:sp>
      <p:sp>
        <p:nvSpPr>
          <p:cNvPr id="18" name="Rectangle 17"/>
          <p:cNvSpPr/>
          <p:nvPr/>
        </p:nvSpPr>
        <p:spPr>
          <a:xfrm>
            <a:off x="1981200" y="3281065"/>
            <a:ext cx="705642" cy="369332"/>
          </a:xfrm>
          <a:prstGeom prst="rect">
            <a:avLst/>
          </a:prstGeom>
        </p:spPr>
        <p:txBody>
          <a:bodyPr wrap="square">
            <a:spAutoFit/>
          </a:bodyPr>
          <a:lstStyle/>
          <a:p>
            <a:r>
              <a:rPr lang="en-US" dirty="0"/>
              <a:t>2004 </a:t>
            </a:r>
          </a:p>
        </p:txBody>
      </p:sp>
      <p:cxnSp>
        <p:nvCxnSpPr>
          <p:cNvPr id="19" name="Straight Connector 18"/>
          <p:cNvCxnSpPr/>
          <p:nvPr/>
        </p:nvCxnSpPr>
        <p:spPr>
          <a:xfrm>
            <a:off x="2590800" y="3497997"/>
            <a:ext cx="457200" cy="0"/>
          </a:xfrm>
          <a:prstGeom prst="line">
            <a:avLst/>
          </a:prstGeom>
        </p:spPr>
        <p:style>
          <a:lnRef idx="3">
            <a:schemeClr val="accent2"/>
          </a:lnRef>
          <a:fillRef idx="0">
            <a:schemeClr val="accent2"/>
          </a:fillRef>
          <a:effectRef idx="2">
            <a:schemeClr val="accent2"/>
          </a:effectRef>
          <a:fontRef idx="minor">
            <a:schemeClr val="tx1"/>
          </a:fontRef>
        </p:style>
      </p:cxnSp>
      <p:sp>
        <p:nvSpPr>
          <p:cNvPr id="20" name="TextBox 19"/>
          <p:cNvSpPr txBox="1"/>
          <p:nvPr/>
        </p:nvSpPr>
        <p:spPr>
          <a:xfrm>
            <a:off x="3048000" y="3218023"/>
            <a:ext cx="6400800" cy="584775"/>
          </a:xfrm>
          <a:prstGeom prst="rect">
            <a:avLst/>
          </a:prstGeom>
          <a:noFill/>
        </p:spPr>
        <p:txBody>
          <a:bodyPr wrap="square" rtlCol="0">
            <a:spAutoFit/>
          </a:bodyPr>
          <a:lstStyle/>
          <a:p>
            <a:r>
              <a:rPr lang="en-US" sz="1600" b="1" dirty="0" err="1"/>
              <a:t>Schmieder</a:t>
            </a:r>
            <a:r>
              <a:rPr lang="en-US" sz="1600" b="1" dirty="0"/>
              <a:t> et al. (ES&amp;T 38:6333-6342) – published a “toxicity pathway” linking ER binding to potential population-level consequences.</a:t>
            </a:r>
          </a:p>
        </p:txBody>
      </p:sp>
      <p:sp>
        <p:nvSpPr>
          <p:cNvPr id="21" name="Rectangle 20"/>
          <p:cNvSpPr/>
          <p:nvPr/>
        </p:nvSpPr>
        <p:spPr>
          <a:xfrm>
            <a:off x="1981200" y="4038600"/>
            <a:ext cx="705642" cy="369332"/>
          </a:xfrm>
          <a:prstGeom prst="rect">
            <a:avLst/>
          </a:prstGeom>
        </p:spPr>
        <p:txBody>
          <a:bodyPr wrap="square">
            <a:spAutoFit/>
          </a:bodyPr>
          <a:lstStyle/>
          <a:p>
            <a:r>
              <a:rPr lang="en-US" dirty="0"/>
              <a:t>2007 </a:t>
            </a:r>
          </a:p>
        </p:txBody>
      </p:sp>
      <p:cxnSp>
        <p:nvCxnSpPr>
          <p:cNvPr id="22" name="Straight Connector 21"/>
          <p:cNvCxnSpPr/>
          <p:nvPr/>
        </p:nvCxnSpPr>
        <p:spPr>
          <a:xfrm>
            <a:off x="2590800" y="4255532"/>
            <a:ext cx="457200" cy="0"/>
          </a:xfrm>
          <a:prstGeom prst="line">
            <a:avLst/>
          </a:prstGeom>
        </p:spPr>
        <p:style>
          <a:lnRef idx="3">
            <a:schemeClr val="accent2"/>
          </a:lnRef>
          <a:fillRef idx="0">
            <a:schemeClr val="accent2"/>
          </a:fillRef>
          <a:effectRef idx="2">
            <a:schemeClr val="accent2"/>
          </a:effectRef>
          <a:fontRef idx="minor">
            <a:schemeClr val="tx1"/>
          </a:fontRef>
        </p:style>
      </p:cxnSp>
      <p:sp>
        <p:nvSpPr>
          <p:cNvPr id="23" name="TextBox 22"/>
          <p:cNvSpPr txBox="1"/>
          <p:nvPr/>
        </p:nvSpPr>
        <p:spPr>
          <a:xfrm>
            <a:off x="3048000" y="3962401"/>
            <a:ext cx="6400800" cy="1015663"/>
          </a:xfrm>
          <a:prstGeom prst="rect">
            <a:avLst/>
          </a:prstGeom>
          <a:noFill/>
        </p:spPr>
        <p:txBody>
          <a:bodyPr wrap="square" rtlCol="0">
            <a:spAutoFit/>
          </a:bodyPr>
          <a:lstStyle/>
          <a:p>
            <a:r>
              <a:rPr lang="en-US" sz="1600" b="1" dirty="0"/>
              <a:t>NRC report on Toxicity Testing in the 21</a:t>
            </a:r>
            <a:r>
              <a:rPr lang="en-US" sz="1600" b="1" baseline="30000" dirty="0"/>
              <a:t>st</a:t>
            </a:r>
            <a:r>
              <a:rPr lang="en-US" sz="1600" b="1" dirty="0"/>
              <a:t> Century – advocated paradigm similar to Bradbury et al – defined “toxicity pathway” as “</a:t>
            </a:r>
            <a:r>
              <a:rPr lang="en-US" sz="1200" b="1" i="1" u="sng" dirty="0"/>
              <a:t>cellular</a:t>
            </a:r>
            <a:r>
              <a:rPr lang="en-US" sz="1200" i="1" dirty="0"/>
              <a:t> </a:t>
            </a:r>
            <a:r>
              <a:rPr lang="en-US" sz="1200" b="1" i="1" dirty="0"/>
              <a:t>response pathways that, when sufficiently perturbed, are expected to result in adverse health effects”</a:t>
            </a:r>
            <a:r>
              <a:rPr lang="en-US" sz="1200" b="1" i="1" dirty="0">
                <a:solidFill>
                  <a:schemeClr val="accent4">
                    <a:lumMod val="75000"/>
                  </a:schemeClr>
                </a:solidFill>
              </a:rPr>
              <a:t> </a:t>
            </a:r>
            <a:endParaRPr lang="en-US" sz="1200" b="1" i="1" dirty="0"/>
          </a:p>
        </p:txBody>
      </p:sp>
      <p:cxnSp>
        <p:nvCxnSpPr>
          <p:cNvPr id="30" name="Straight Connector 29"/>
          <p:cNvCxnSpPr/>
          <p:nvPr/>
        </p:nvCxnSpPr>
        <p:spPr>
          <a:xfrm>
            <a:off x="2590800" y="5029200"/>
            <a:ext cx="457200" cy="0"/>
          </a:xfrm>
          <a:prstGeom prst="line">
            <a:avLst/>
          </a:prstGeom>
        </p:spPr>
        <p:style>
          <a:lnRef idx="3">
            <a:schemeClr val="accent2"/>
          </a:lnRef>
          <a:fillRef idx="0">
            <a:schemeClr val="accent2"/>
          </a:fillRef>
          <a:effectRef idx="2">
            <a:schemeClr val="accent2"/>
          </a:effectRef>
          <a:fontRef idx="minor">
            <a:schemeClr val="tx1"/>
          </a:fontRef>
        </p:style>
      </p:cxnSp>
      <p:sp>
        <p:nvSpPr>
          <p:cNvPr id="31" name="Rectangle 30"/>
          <p:cNvSpPr/>
          <p:nvPr/>
        </p:nvSpPr>
        <p:spPr>
          <a:xfrm>
            <a:off x="1828801" y="4724401"/>
            <a:ext cx="761999" cy="646331"/>
          </a:xfrm>
          <a:prstGeom prst="rect">
            <a:avLst/>
          </a:prstGeom>
        </p:spPr>
        <p:txBody>
          <a:bodyPr wrap="square">
            <a:spAutoFit/>
          </a:bodyPr>
          <a:lstStyle/>
          <a:p>
            <a:r>
              <a:rPr lang="en-US" dirty="0"/>
              <a:t>2009, 2010</a:t>
            </a:r>
          </a:p>
        </p:txBody>
      </p:sp>
      <p:sp>
        <p:nvSpPr>
          <p:cNvPr id="32" name="TextBox 31"/>
          <p:cNvSpPr txBox="1"/>
          <p:nvPr/>
        </p:nvSpPr>
        <p:spPr>
          <a:xfrm>
            <a:off x="3048000" y="4800601"/>
            <a:ext cx="7010400" cy="584775"/>
          </a:xfrm>
          <a:prstGeom prst="rect">
            <a:avLst/>
          </a:prstGeom>
          <a:noFill/>
        </p:spPr>
        <p:txBody>
          <a:bodyPr wrap="square" rtlCol="0">
            <a:spAutoFit/>
          </a:bodyPr>
          <a:lstStyle/>
          <a:p>
            <a:r>
              <a:rPr lang="en-US" sz="1600" dirty="0"/>
              <a:t>Use of AOP term at McKim conferences – introduction of AOP terminology into OECD QSAR tool-box discussions</a:t>
            </a:r>
            <a:endParaRPr lang="en-US" sz="1200" i="1" dirty="0"/>
          </a:p>
        </p:txBody>
      </p:sp>
      <p:sp>
        <p:nvSpPr>
          <p:cNvPr id="44" name="Title 1"/>
          <p:cNvSpPr>
            <a:spLocks noGrp="1"/>
          </p:cNvSpPr>
          <p:nvPr>
            <p:ph type="ctrTitle"/>
          </p:nvPr>
        </p:nvSpPr>
        <p:spPr>
          <a:xfrm>
            <a:off x="2514600" y="0"/>
            <a:ext cx="6629400" cy="990600"/>
          </a:xfrm>
        </p:spPr>
        <p:txBody>
          <a:bodyPr>
            <a:noAutofit/>
          </a:bodyPr>
          <a:lstStyle/>
          <a:p>
            <a:r>
              <a:rPr lang="en-US" sz="3200" dirty="0">
                <a:solidFill>
                  <a:schemeClr val="bg1"/>
                </a:solidFill>
              </a:rPr>
              <a:t>AOP Concept in </a:t>
            </a:r>
            <a:r>
              <a:rPr lang="en-US" sz="3200" dirty="0" err="1">
                <a:solidFill>
                  <a:schemeClr val="bg1"/>
                </a:solidFill>
              </a:rPr>
              <a:t>Ecotoxicology</a:t>
            </a:r>
            <a:endParaRPr lang="en-US" sz="3200" dirty="0">
              <a:solidFill>
                <a:schemeClr val="bg1"/>
              </a:solidFill>
            </a:endParaRPr>
          </a:p>
        </p:txBody>
      </p:sp>
      <p:pic>
        <p:nvPicPr>
          <p:cNvPr id="45" name="Picture 4" descr="ank2"/>
          <p:cNvPicPr>
            <a:picLocks noChangeAspect="1" noChangeArrowheads="1"/>
          </p:cNvPicPr>
          <p:nvPr/>
        </p:nvPicPr>
        <p:blipFill>
          <a:blip r:embed="rId4" cstate="print"/>
          <a:srcRect/>
          <a:stretch>
            <a:fillRect/>
          </a:stretch>
        </p:blipFill>
        <p:spPr bwMode="auto">
          <a:xfrm>
            <a:off x="9359908" y="457201"/>
            <a:ext cx="1308093" cy="1946275"/>
          </a:xfrm>
          <a:prstGeom prst="rect">
            <a:avLst/>
          </a:prstGeom>
          <a:noFill/>
          <a:ln w="9525">
            <a:noFill/>
            <a:miter lim="800000"/>
            <a:headEnd/>
            <a:tailEnd/>
          </a:ln>
        </p:spPr>
      </p:pic>
      <p:pic>
        <p:nvPicPr>
          <p:cNvPr id="46" name="Picture 2"/>
          <p:cNvPicPr>
            <a:picLocks noChangeAspect="1" noChangeArrowheads="1"/>
          </p:cNvPicPr>
          <p:nvPr/>
        </p:nvPicPr>
        <p:blipFill>
          <a:blip r:embed="rId5" cstate="print"/>
          <a:srcRect/>
          <a:stretch>
            <a:fillRect/>
          </a:stretch>
        </p:blipFill>
        <p:spPr bwMode="auto">
          <a:xfrm>
            <a:off x="9277856" y="2250282"/>
            <a:ext cx="1390144" cy="1864519"/>
          </a:xfrm>
          <a:prstGeom prst="rect">
            <a:avLst/>
          </a:prstGeom>
          <a:noFill/>
          <a:ln w="9525">
            <a:noFill/>
            <a:miter lim="800000"/>
            <a:headEnd/>
            <a:tailEnd/>
          </a:ln>
        </p:spPr>
      </p:pic>
      <p:pic>
        <p:nvPicPr>
          <p:cNvPr id="47" name="Picture 4"/>
          <p:cNvPicPr>
            <a:picLocks noChangeAspect="1" noChangeArrowheads="1"/>
          </p:cNvPicPr>
          <p:nvPr/>
        </p:nvPicPr>
        <p:blipFill>
          <a:blip r:embed="rId6" cstate="print"/>
          <a:srcRect b="32267"/>
          <a:stretch>
            <a:fillRect/>
          </a:stretch>
        </p:blipFill>
        <p:spPr bwMode="auto">
          <a:xfrm>
            <a:off x="9177453" y="3581400"/>
            <a:ext cx="1524000" cy="1060998"/>
          </a:xfrm>
          <a:prstGeom prst="rect">
            <a:avLst/>
          </a:prstGeom>
          <a:noFill/>
          <a:ln w="9525">
            <a:noFill/>
            <a:miter lim="800000"/>
            <a:headEnd/>
            <a:tailEnd/>
          </a:ln>
        </p:spPr>
      </p:pic>
      <p:pic>
        <p:nvPicPr>
          <p:cNvPr id="48" name="Picture 6" descr="Cover Image">
            <a:hlinkClick r:id="rId7"/>
          </p:cNvPr>
          <p:cNvPicPr>
            <a:picLocks noChangeAspect="1" noChangeArrowheads="1"/>
          </p:cNvPicPr>
          <p:nvPr/>
        </p:nvPicPr>
        <p:blipFill>
          <a:blip r:embed="rId8" cstate="print"/>
          <a:srcRect/>
          <a:stretch>
            <a:fillRect/>
          </a:stretch>
        </p:blipFill>
        <p:spPr bwMode="auto">
          <a:xfrm>
            <a:off x="9742012" y="4343400"/>
            <a:ext cx="925989" cy="1447800"/>
          </a:xfrm>
          <a:prstGeom prst="rect">
            <a:avLst/>
          </a:prstGeom>
          <a:noFill/>
        </p:spPr>
      </p:pic>
      <p:cxnSp>
        <p:nvCxnSpPr>
          <p:cNvPr id="50" name="Straight Connector 49"/>
          <p:cNvCxnSpPr/>
          <p:nvPr/>
        </p:nvCxnSpPr>
        <p:spPr>
          <a:xfrm>
            <a:off x="2590800" y="5867400"/>
            <a:ext cx="457200" cy="0"/>
          </a:xfrm>
          <a:prstGeom prst="line">
            <a:avLst/>
          </a:prstGeom>
        </p:spPr>
        <p:style>
          <a:lnRef idx="3">
            <a:schemeClr val="accent2"/>
          </a:lnRef>
          <a:fillRef idx="0">
            <a:schemeClr val="accent2"/>
          </a:fillRef>
          <a:effectRef idx="2">
            <a:schemeClr val="accent2"/>
          </a:effectRef>
          <a:fontRef idx="minor">
            <a:schemeClr val="tx1"/>
          </a:fontRef>
        </p:style>
      </p:cxnSp>
      <p:sp>
        <p:nvSpPr>
          <p:cNvPr id="51" name="Rectangle 50"/>
          <p:cNvSpPr/>
          <p:nvPr/>
        </p:nvSpPr>
        <p:spPr>
          <a:xfrm>
            <a:off x="1905001" y="5715000"/>
            <a:ext cx="652743" cy="369332"/>
          </a:xfrm>
          <a:prstGeom prst="rect">
            <a:avLst/>
          </a:prstGeom>
        </p:spPr>
        <p:txBody>
          <a:bodyPr wrap="none">
            <a:spAutoFit/>
          </a:bodyPr>
          <a:lstStyle/>
          <a:p>
            <a:r>
              <a:rPr lang="en-US" dirty="0"/>
              <a:t>2010</a:t>
            </a:r>
          </a:p>
        </p:txBody>
      </p:sp>
      <p:sp>
        <p:nvSpPr>
          <p:cNvPr id="53" name="Rectangle 52"/>
          <p:cNvSpPr/>
          <p:nvPr/>
        </p:nvSpPr>
        <p:spPr>
          <a:xfrm>
            <a:off x="3048000" y="5486400"/>
            <a:ext cx="5791200" cy="923330"/>
          </a:xfrm>
          <a:prstGeom prst="rect">
            <a:avLst/>
          </a:prstGeom>
        </p:spPr>
        <p:txBody>
          <a:bodyPr wrap="square">
            <a:spAutoFit/>
          </a:bodyPr>
          <a:lstStyle/>
          <a:p>
            <a:r>
              <a:rPr lang="en-US" b="1" dirty="0"/>
              <a:t>MED working group published definition of “Adverse Outcome Pathways”, describe application in Ecotox and Ecological Risk Assessment.  ET&amp;C 2010.</a:t>
            </a:r>
            <a:endParaRPr lang="en-US" sz="1400" b="1" i="1" dirty="0"/>
          </a:p>
        </p:txBody>
      </p:sp>
    </p:spTree>
    <p:extLst>
      <p:ext uri="{BB962C8B-B14F-4D97-AF65-F5344CB8AC3E}">
        <p14:creationId xmlns:p14="http://schemas.microsoft.com/office/powerpoint/2010/main" val="1269577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1724" y="0"/>
            <a:ext cx="9875520" cy="1356360"/>
          </a:xfrm>
        </p:spPr>
        <p:txBody>
          <a:bodyPr/>
          <a:lstStyle/>
          <a:p>
            <a:r>
              <a:rPr lang="en-US" dirty="0">
                <a:latin typeface="Times New Roman" panose="02020603050405020304" pitchFamily="18" charset="0"/>
                <a:cs typeface="Times New Roman" panose="02020603050405020304" pitchFamily="18" charset="0"/>
              </a:rPr>
              <a:t>Pathway-based approaches</a:t>
            </a:r>
          </a:p>
        </p:txBody>
      </p:sp>
      <p:pic>
        <p:nvPicPr>
          <p:cNvPr id="149" name="pasted-image.png"/>
          <p:cNvPicPr>
            <a:picLocks noChangeAspect="1"/>
          </p:cNvPicPr>
          <p:nvPr/>
        </p:nvPicPr>
        <p:blipFill>
          <a:blip r:embed="rId2">
            <a:extLst/>
          </a:blip>
          <a:stretch>
            <a:fillRect/>
          </a:stretch>
        </p:blipFill>
        <p:spPr>
          <a:xfrm>
            <a:off x="631724" y="1219725"/>
            <a:ext cx="10767796" cy="5145936"/>
          </a:xfrm>
          <a:prstGeom prst="rect">
            <a:avLst/>
          </a:prstGeom>
          <a:ln w="12700">
            <a:miter lim="400000"/>
          </a:ln>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93D1-DD20-4591-B152-8249AB7D0FFC}"/>
              </a:ext>
            </a:extLst>
          </p:cNvPr>
          <p:cNvSpPr>
            <a:spLocks noGrp="1"/>
          </p:cNvSpPr>
          <p:nvPr>
            <p:ph type="title"/>
          </p:nvPr>
        </p:nvSpPr>
        <p:spPr>
          <a:xfrm>
            <a:off x="939800" y="-403644"/>
            <a:ext cx="9875520" cy="1985848"/>
          </a:xfrm>
        </p:spPr>
        <p:txBody>
          <a:bodyPr/>
          <a:lstStyle/>
          <a:p>
            <a:r>
              <a:rPr lang="en-US" u="sng" dirty="0">
                <a:latin typeface="Times New Roman" panose="02020603050405020304" pitchFamily="18" charset="0"/>
                <a:cs typeface="Times New Roman" panose="02020603050405020304" pitchFamily="18" charset="0"/>
              </a:rPr>
              <a:t>Workshop Schedule</a:t>
            </a:r>
          </a:p>
        </p:txBody>
      </p:sp>
      <p:sp>
        <p:nvSpPr>
          <p:cNvPr id="3" name="Content Placeholder 2">
            <a:extLst>
              <a:ext uri="{FF2B5EF4-FFF2-40B4-BE49-F238E27FC236}">
                <a16:creationId xmlns:a16="http://schemas.microsoft.com/office/drawing/2014/main" id="{53203642-D1D9-4940-B714-728D28647E81}"/>
              </a:ext>
            </a:extLst>
          </p:cNvPr>
          <p:cNvSpPr>
            <a:spLocks noGrp="1"/>
          </p:cNvSpPr>
          <p:nvPr>
            <p:ph idx="1"/>
          </p:nvPr>
        </p:nvSpPr>
        <p:spPr>
          <a:xfrm>
            <a:off x="939800" y="1017335"/>
            <a:ext cx="10934700" cy="5446966"/>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09:00-09:30 	Registration</a:t>
            </a:r>
          </a:p>
          <a:p>
            <a:r>
              <a:rPr lang="en-US" dirty="0">
                <a:latin typeface="Times New Roman" panose="02020603050405020304" pitchFamily="18" charset="0"/>
                <a:cs typeface="Times New Roman" panose="02020603050405020304" pitchFamily="18" charset="0"/>
              </a:rPr>
              <a:t>09:30-10:45 	Introduction to Adverse Outcome Pathways Part I </a:t>
            </a:r>
          </a:p>
          <a:p>
            <a:pPr lvl="7"/>
            <a:r>
              <a:rPr lang="en-US" dirty="0">
                <a:latin typeface="Times New Roman" panose="02020603050405020304" pitchFamily="18" charset="0"/>
                <a:cs typeface="Times New Roman" panose="02020603050405020304" pitchFamily="18" charset="0"/>
              </a:rPr>
              <a:t>A Pathway-based Approach to Toxicology</a:t>
            </a:r>
          </a:p>
          <a:p>
            <a:r>
              <a:rPr lang="en-US" dirty="0">
                <a:latin typeface="Times New Roman" panose="02020603050405020304" pitchFamily="18" charset="0"/>
                <a:cs typeface="Times New Roman" panose="02020603050405020304" pitchFamily="18" charset="0"/>
              </a:rPr>
              <a:t>10:45-11:15 	Coffee Break</a:t>
            </a:r>
          </a:p>
          <a:p>
            <a:r>
              <a:rPr lang="en-US" dirty="0">
                <a:latin typeface="Times New Roman" panose="02020603050405020304" pitchFamily="18" charset="0"/>
                <a:cs typeface="Times New Roman" panose="02020603050405020304" pitchFamily="18" charset="0"/>
              </a:rPr>
              <a:t>11:15-12:30 	Introduction to AOPs Part II</a:t>
            </a:r>
          </a:p>
          <a:p>
            <a:pPr lvl="7"/>
            <a:r>
              <a:rPr lang="en-US" dirty="0">
                <a:latin typeface="Times New Roman" panose="02020603050405020304" pitchFamily="18" charset="0"/>
                <a:cs typeface="Times New Roman" panose="02020603050405020304" pitchFamily="18" charset="0"/>
              </a:rPr>
              <a:t>Principles and Best Practices in AOP Development</a:t>
            </a:r>
          </a:p>
          <a:p>
            <a:r>
              <a:rPr lang="en-US" dirty="0">
                <a:latin typeface="Times New Roman" panose="02020603050405020304" pitchFamily="18" charset="0"/>
                <a:cs typeface="Times New Roman" panose="02020603050405020304" pitchFamily="18" charset="0"/>
              </a:rPr>
              <a:t>12:30-14:00 	Lunch</a:t>
            </a:r>
          </a:p>
          <a:p>
            <a:r>
              <a:rPr lang="en-US" dirty="0">
                <a:latin typeface="Times New Roman" panose="02020603050405020304" pitchFamily="18" charset="0"/>
                <a:cs typeface="Times New Roman" panose="02020603050405020304" pitchFamily="18" charset="0"/>
              </a:rPr>
              <a:t>14:00-15:30 	AOPs in Practice Part I – A tool to Crowd-Source Pathway Development and Applications</a:t>
            </a:r>
          </a:p>
          <a:p>
            <a:pPr lvl="7"/>
            <a:r>
              <a:rPr lang="en-US" dirty="0">
                <a:latin typeface="Times New Roman" panose="02020603050405020304" pitchFamily="18" charset="0"/>
                <a:cs typeface="Times New Roman" panose="02020603050405020304" pitchFamily="18" charset="0"/>
              </a:rPr>
              <a:t>Introduction to the AOP-Wiki</a:t>
            </a:r>
          </a:p>
          <a:p>
            <a:r>
              <a:rPr lang="en-US" dirty="0">
                <a:latin typeface="Times New Roman" panose="02020603050405020304" pitchFamily="18" charset="0"/>
                <a:cs typeface="Times New Roman" panose="02020603050405020304" pitchFamily="18" charset="0"/>
              </a:rPr>
              <a:t>15:30-16:00 	Coffee Break</a:t>
            </a:r>
          </a:p>
          <a:p>
            <a:r>
              <a:rPr lang="en-US" dirty="0">
                <a:latin typeface="Times New Roman" panose="02020603050405020304" pitchFamily="18" charset="0"/>
                <a:cs typeface="Times New Roman" panose="02020603050405020304" pitchFamily="18" charset="0"/>
              </a:rPr>
              <a:t>16:00- 17:00 	AOPs in Practice part II </a:t>
            </a:r>
          </a:p>
          <a:p>
            <a:pPr lvl="7"/>
            <a:r>
              <a:rPr lang="en-US" dirty="0">
                <a:latin typeface="Times New Roman" panose="02020603050405020304" pitchFamily="18" charset="0"/>
                <a:cs typeface="Times New Roman" panose="02020603050405020304" pitchFamily="18" charset="0"/>
              </a:rPr>
              <a:t>Principles to Practice: Hands-on Exploration of the AOP-Wiki</a:t>
            </a:r>
          </a:p>
          <a:p>
            <a:r>
              <a:rPr lang="en-US" dirty="0">
                <a:latin typeface="Times New Roman" panose="02020603050405020304" pitchFamily="18" charset="0"/>
                <a:cs typeface="Times New Roman" panose="02020603050405020304" pitchFamily="18" charset="0"/>
              </a:rPr>
              <a:t>17:00-17:30 	What’s Next: The Future of AOP Development and Sustainability of the Framework</a:t>
            </a:r>
          </a:p>
          <a:p>
            <a:r>
              <a:rPr lang="en-US" dirty="0">
                <a:latin typeface="Times New Roman" panose="02020603050405020304" pitchFamily="18" charset="0"/>
                <a:cs typeface="Times New Roman" panose="02020603050405020304" pitchFamily="18" charset="0"/>
              </a:rPr>
              <a:t>17:30-19:30	ICMPE-9 Ice-breaking Reception</a:t>
            </a:r>
          </a:p>
        </p:txBody>
      </p:sp>
    </p:spTree>
    <p:extLst>
      <p:ext uri="{BB962C8B-B14F-4D97-AF65-F5344CB8AC3E}">
        <p14:creationId xmlns:p14="http://schemas.microsoft.com/office/powerpoint/2010/main" val="2462064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8300" y="1118938"/>
            <a:ext cx="8915400" cy="5262979"/>
          </a:xfrm>
          <a:prstGeom prst="rect">
            <a:avLst/>
          </a:prstGeom>
        </p:spPr>
        <p:txBody>
          <a:bodyPr wrap="square">
            <a:spAutoFit/>
          </a:bodyPr>
          <a:lstStyle/>
          <a:p>
            <a:pPr marL="342900" indent="-342900">
              <a:buFont typeface="Arial" panose="020B0604020202020204" pitchFamily="34" charset="0"/>
              <a:buChar char="•"/>
              <a:tabLst>
                <a:tab pos="457200" algn="l"/>
              </a:tabLst>
            </a:pP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AOP says</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This is a </a:t>
            </a:r>
            <a:r>
              <a:rPr lang="en-US" sz="2400" b="1" i="1" u="sng"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biological perturbation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that can lead to a specific adverse outcome, and here is how </a:t>
            </a:r>
            <a:r>
              <a:rPr lang="en-US" sz="2400" dirty="0">
                <a:latin typeface="Times New Roman" panose="02020603050405020304" pitchFamily="18" charset="0"/>
                <a:ea typeface="Calibri" panose="020F0502020204030204" pitchFamily="34" charset="0"/>
                <a:cs typeface="Times New Roman" panose="02020603050405020304" pitchFamily="18" charset="0"/>
              </a:rPr>
              <a:t>we think that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it happens.</a:t>
            </a:r>
          </a:p>
          <a:p>
            <a:pPr marL="342900" indent="-342900">
              <a:buFont typeface="Arial" panose="020B0604020202020204" pitchFamily="34" charset="0"/>
              <a:buChar char="•"/>
              <a:tabLst>
                <a:tab pos="457200" algn="l"/>
              </a:tabLst>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tabLst>
                <a:tab pos="457200" algn="l"/>
              </a:tabLst>
            </a:pP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MOA analysis says</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Available data indicate that this AOP is relevant to a </a:t>
            </a:r>
            <a:r>
              <a:rPr lang="en-US" sz="2400" b="1" i="1" u="sng"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specific chemical </a:t>
            </a:r>
            <a:r>
              <a:rPr lang="en-US" sz="2400" dirty="0">
                <a:latin typeface="Times New Roman" panose="02020603050405020304" pitchFamily="18" charset="0"/>
                <a:ea typeface="Calibri" panose="020F0502020204030204" pitchFamily="34" charset="0"/>
                <a:cs typeface="Times New Roman" panose="02020603050405020304" pitchFamily="18" charset="0"/>
              </a:rPr>
              <a:t>of interest.</a:t>
            </a:r>
          </a:p>
          <a:p>
            <a:pPr marL="342900" indent="-342900">
              <a:buFont typeface="Arial" panose="020B0604020202020204" pitchFamily="34" charset="0"/>
              <a:buChar char="•"/>
              <a:tabLst>
                <a:tab pos="457200" algn="l"/>
              </a:tabLst>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tabLst>
                <a:tab pos="457200" algn="l"/>
              </a:tabLs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KEs in the AOP are measurement endpoints that are used to verify that a given chemical operates via a defined AOP.</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tabLst>
                <a:tab pos="457200" algn="l"/>
              </a:tabLst>
            </a:pP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tabLst>
                <a:tab pos="457200" algn="l"/>
              </a:tabLs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 body of MOA analyses demonstrating the relevance of selected AOPs for specific chemicals contributes increased confidence in the application of AOP to other chemicals that trigger similar perturbations, in the absence of a full set of downstream KE measurements.</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itle 1"/>
          <p:cNvSpPr>
            <a:spLocks noGrp="1"/>
          </p:cNvSpPr>
          <p:nvPr>
            <p:ph type="title"/>
          </p:nvPr>
        </p:nvSpPr>
        <p:spPr>
          <a:xfrm>
            <a:off x="1638300" y="-24062"/>
            <a:ext cx="8229600" cy="1143000"/>
          </a:xfrm>
        </p:spPr>
        <p:txBody>
          <a:bodyPr>
            <a:normAutofit/>
          </a:bodyPr>
          <a:lstStyle/>
          <a:p>
            <a:r>
              <a:rPr lang="en-US" dirty="0">
                <a:solidFill>
                  <a:srgbClr val="00B0F0"/>
                </a:solidFill>
                <a:latin typeface="Times New Roman" panose="02020603050405020304" pitchFamily="18" charset="0"/>
                <a:cs typeface="Times New Roman" panose="02020603050405020304" pitchFamily="18" charset="0"/>
              </a:rPr>
              <a:t>AOP and MOA</a:t>
            </a:r>
          </a:p>
        </p:txBody>
      </p:sp>
    </p:spTree>
    <p:extLst>
      <p:ext uri="{BB962C8B-B14F-4D97-AF65-F5344CB8AC3E}">
        <p14:creationId xmlns:p14="http://schemas.microsoft.com/office/powerpoint/2010/main" val="3250809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904" y="178230"/>
            <a:ext cx="5239540" cy="1356360"/>
          </a:xfrm>
        </p:spPr>
        <p:txBody>
          <a:bodyPr>
            <a:normAutofit fontScale="90000"/>
          </a:bodyPr>
          <a:lstStyle/>
          <a:p>
            <a:r>
              <a:rPr lang="en-US" dirty="0">
                <a:latin typeface="Times New Roman" panose="02020603050405020304" pitchFamily="18" charset="0"/>
                <a:cs typeface="Times New Roman" panose="02020603050405020304" pitchFamily="18" charset="0"/>
              </a:rPr>
              <a:t>Precise and Harmonized Terminology</a:t>
            </a:r>
          </a:p>
        </p:txBody>
      </p:sp>
      <p:sp>
        <p:nvSpPr>
          <p:cNvPr id="167" name="Shape 167"/>
          <p:cNvSpPr/>
          <p:nvPr/>
        </p:nvSpPr>
        <p:spPr>
          <a:xfrm>
            <a:off x="585904" y="2880932"/>
            <a:ext cx="5239540" cy="3013515"/>
          </a:xfrm>
          <a:prstGeom prst="rect">
            <a:avLst/>
          </a:prstGeom>
          <a:ln w="12700">
            <a:miter lim="400000"/>
          </a:ln>
          <a:extLst>
            <a:ext uri="{C572A759-6A51-4108-AA02-DFA0A04FC94B}">
              <ma14:wrappingTextBoxFlag xmlns="" xmlns:ma14="http://schemas.microsoft.com/office/mac/drawingml/2011/main" val="1"/>
            </a:ext>
          </a:extLst>
        </p:spPr>
        <p:txBody>
          <a:bodyPr wrap="square" lIns="45719" tIns="45719" rIns="45719" bIns="45719">
            <a:spAutoFit/>
          </a:bodyPr>
          <a:lstStyle/>
          <a:p>
            <a:pPr>
              <a:defRPr sz="3000"/>
            </a:pPr>
            <a:r>
              <a:rPr sz="2109" dirty="0">
                <a:solidFill>
                  <a:schemeClr val="tx1">
                    <a:lumMod val="75000"/>
                    <a:lumOff val="25000"/>
                  </a:schemeClr>
                </a:solidFill>
                <a:latin typeface="Times New Roman" panose="02020603050405020304" pitchFamily="18" charset="0"/>
                <a:cs typeface="Times New Roman" panose="02020603050405020304" pitchFamily="18" charset="0"/>
              </a:rPr>
              <a:t>MIE		Molecular Initiating Event</a:t>
            </a:r>
          </a:p>
          <a:p>
            <a:pPr>
              <a:defRPr sz="3000"/>
            </a:pPr>
            <a:endParaRPr sz="2109" dirty="0">
              <a:solidFill>
                <a:schemeClr val="tx1">
                  <a:lumMod val="75000"/>
                  <a:lumOff val="25000"/>
                </a:schemeClr>
              </a:solidFill>
              <a:latin typeface="Times New Roman" panose="02020603050405020304" pitchFamily="18" charset="0"/>
              <a:cs typeface="Times New Roman" panose="02020603050405020304" pitchFamily="18" charset="0"/>
            </a:endParaRPr>
          </a:p>
          <a:p>
            <a:pPr>
              <a:defRPr sz="3000"/>
            </a:pPr>
            <a:r>
              <a:rPr sz="2109" dirty="0">
                <a:solidFill>
                  <a:schemeClr val="tx1">
                    <a:lumMod val="75000"/>
                    <a:lumOff val="25000"/>
                  </a:schemeClr>
                </a:solidFill>
                <a:latin typeface="Times New Roman" panose="02020603050405020304" pitchFamily="18" charset="0"/>
                <a:cs typeface="Times New Roman" panose="02020603050405020304" pitchFamily="18" charset="0"/>
              </a:rPr>
              <a:t>KE		</a:t>
            </a:r>
            <a:r>
              <a:rPr lang="en-US" sz="2109" dirty="0">
                <a:solidFill>
                  <a:schemeClr val="tx1">
                    <a:lumMod val="75000"/>
                    <a:lumOff val="25000"/>
                  </a:schemeClr>
                </a:solidFill>
                <a:latin typeface="Times New Roman" panose="02020603050405020304" pitchFamily="18" charset="0"/>
                <a:cs typeface="Times New Roman" panose="02020603050405020304" pitchFamily="18" charset="0"/>
              </a:rPr>
              <a:t>	</a:t>
            </a:r>
            <a:r>
              <a:rPr sz="2109" dirty="0">
                <a:solidFill>
                  <a:schemeClr val="tx1">
                    <a:lumMod val="75000"/>
                    <a:lumOff val="25000"/>
                  </a:schemeClr>
                </a:solidFill>
                <a:latin typeface="Times New Roman" panose="02020603050405020304" pitchFamily="18" charset="0"/>
                <a:cs typeface="Times New Roman" panose="02020603050405020304" pitchFamily="18" charset="0"/>
              </a:rPr>
              <a:t>Key Event</a:t>
            </a:r>
          </a:p>
          <a:p>
            <a:pPr>
              <a:defRPr sz="3000"/>
            </a:pPr>
            <a:endParaRPr sz="2109" dirty="0">
              <a:solidFill>
                <a:schemeClr val="tx1">
                  <a:lumMod val="75000"/>
                  <a:lumOff val="25000"/>
                </a:schemeClr>
              </a:solidFill>
              <a:latin typeface="Times New Roman" panose="02020603050405020304" pitchFamily="18" charset="0"/>
              <a:cs typeface="Times New Roman" panose="02020603050405020304" pitchFamily="18" charset="0"/>
            </a:endParaRPr>
          </a:p>
          <a:p>
            <a:pPr>
              <a:defRPr sz="3000"/>
            </a:pPr>
            <a:r>
              <a:rPr sz="2109" dirty="0">
                <a:solidFill>
                  <a:schemeClr val="tx1">
                    <a:lumMod val="75000"/>
                    <a:lumOff val="25000"/>
                  </a:schemeClr>
                </a:solidFill>
                <a:latin typeface="Times New Roman" panose="02020603050405020304" pitchFamily="18" charset="0"/>
                <a:cs typeface="Times New Roman" panose="02020603050405020304" pitchFamily="18" charset="0"/>
              </a:rPr>
              <a:t>KER		Key Event Relationship</a:t>
            </a:r>
          </a:p>
          <a:p>
            <a:pPr>
              <a:defRPr sz="3000"/>
            </a:pPr>
            <a:endParaRPr sz="2109" dirty="0">
              <a:solidFill>
                <a:schemeClr val="tx1">
                  <a:lumMod val="75000"/>
                  <a:lumOff val="25000"/>
                </a:schemeClr>
              </a:solidFill>
              <a:latin typeface="Times New Roman" panose="02020603050405020304" pitchFamily="18" charset="0"/>
              <a:cs typeface="Times New Roman" panose="02020603050405020304" pitchFamily="18" charset="0"/>
            </a:endParaRPr>
          </a:p>
          <a:p>
            <a:pPr>
              <a:defRPr sz="3000"/>
            </a:pPr>
            <a:r>
              <a:rPr sz="2109" dirty="0">
                <a:solidFill>
                  <a:schemeClr val="tx1">
                    <a:lumMod val="75000"/>
                    <a:lumOff val="25000"/>
                  </a:schemeClr>
                </a:solidFill>
                <a:latin typeface="Times New Roman" panose="02020603050405020304" pitchFamily="18" charset="0"/>
                <a:cs typeface="Times New Roman" panose="02020603050405020304" pitchFamily="18" charset="0"/>
              </a:rPr>
              <a:t>AO		</a:t>
            </a:r>
            <a:r>
              <a:rPr lang="en-US" sz="2109" dirty="0">
                <a:solidFill>
                  <a:schemeClr val="tx1">
                    <a:lumMod val="75000"/>
                    <a:lumOff val="25000"/>
                  </a:schemeClr>
                </a:solidFill>
                <a:latin typeface="Times New Roman" panose="02020603050405020304" pitchFamily="18" charset="0"/>
                <a:cs typeface="Times New Roman" panose="02020603050405020304" pitchFamily="18" charset="0"/>
              </a:rPr>
              <a:t>	</a:t>
            </a:r>
            <a:r>
              <a:rPr sz="2109" dirty="0">
                <a:solidFill>
                  <a:schemeClr val="tx1">
                    <a:lumMod val="75000"/>
                    <a:lumOff val="25000"/>
                  </a:schemeClr>
                </a:solidFill>
                <a:latin typeface="Times New Roman" panose="02020603050405020304" pitchFamily="18" charset="0"/>
                <a:cs typeface="Times New Roman" panose="02020603050405020304" pitchFamily="18" charset="0"/>
              </a:rPr>
              <a:t>Adverse Outcome</a:t>
            </a:r>
          </a:p>
          <a:p>
            <a:pPr>
              <a:defRPr sz="3000"/>
            </a:pPr>
            <a:endParaRPr sz="2109" dirty="0">
              <a:solidFill>
                <a:schemeClr val="tx1">
                  <a:lumMod val="75000"/>
                  <a:lumOff val="25000"/>
                </a:schemeClr>
              </a:solidFill>
              <a:latin typeface="Times New Roman" panose="02020603050405020304" pitchFamily="18" charset="0"/>
              <a:cs typeface="Times New Roman" panose="02020603050405020304" pitchFamily="18" charset="0"/>
            </a:endParaRPr>
          </a:p>
          <a:p>
            <a:pPr>
              <a:defRPr sz="3000"/>
            </a:pPr>
            <a:r>
              <a:rPr sz="2109" dirty="0">
                <a:solidFill>
                  <a:schemeClr val="tx1">
                    <a:lumMod val="75000"/>
                    <a:lumOff val="25000"/>
                  </a:schemeClr>
                </a:solidFill>
                <a:latin typeface="Times New Roman" panose="02020603050405020304" pitchFamily="18" charset="0"/>
                <a:cs typeface="Times New Roman" panose="02020603050405020304" pitchFamily="18" charset="0"/>
              </a:rPr>
              <a:t>		MIE and AO are “special case” KEs</a:t>
            </a:r>
          </a:p>
        </p:txBody>
      </p:sp>
      <p:pic>
        <p:nvPicPr>
          <p:cNvPr id="3" name="Picture 2">
            <a:extLst>
              <a:ext uri="{FF2B5EF4-FFF2-40B4-BE49-F238E27FC236}">
                <a16:creationId xmlns:a16="http://schemas.microsoft.com/office/drawing/2014/main" id="{B6C2313E-C9F4-4058-AC68-AC97D15C0603}"/>
              </a:ext>
            </a:extLst>
          </p:cNvPr>
          <p:cNvPicPr>
            <a:picLocks noChangeAspect="1"/>
          </p:cNvPicPr>
          <p:nvPr/>
        </p:nvPicPr>
        <p:blipFill>
          <a:blip r:embed="rId2"/>
          <a:stretch>
            <a:fillRect/>
          </a:stretch>
        </p:blipFill>
        <p:spPr>
          <a:xfrm>
            <a:off x="585904" y="1774771"/>
            <a:ext cx="4989396" cy="695540"/>
          </a:xfrm>
          <a:prstGeom prst="rect">
            <a:avLst/>
          </a:prstGeom>
        </p:spPr>
      </p:pic>
      <p:sp>
        <p:nvSpPr>
          <p:cNvPr id="18" name="Title 1">
            <a:extLst>
              <a:ext uri="{FF2B5EF4-FFF2-40B4-BE49-F238E27FC236}">
                <a16:creationId xmlns:a16="http://schemas.microsoft.com/office/drawing/2014/main" id="{C76397A1-4279-4281-997F-0E0B48E44893}"/>
              </a:ext>
            </a:extLst>
          </p:cNvPr>
          <p:cNvSpPr txBox="1">
            <a:spLocks/>
          </p:cNvSpPr>
          <p:nvPr/>
        </p:nvSpPr>
        <p:spPr>
          <a:xfrm>
            <a:off x="6667500" y="176120"/>
            <a:ext cx="631190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Availability of Scientific </a:t>
            </a:r>
          </a:p>
          <a:p>
            <a:r>
              <a:rPr lang="en-US" sz="3600" dirty="0">
                <a:latin typeface="Times New Roman" panose="02020603050405020304" pitchFamily="18" charset="0"/>
                <a:cs typeface="Times New Roman" panose="02020603050405020304" pitchFamily="18" charset="0"/>
              </a:rPr>
              <a:t>Tools</a:t>
            </a:r>
          </a:p>
        </p:txBody>
      </p:sp>
      <p:sp>
        <p:nvSpPr>
          <p:cNvPr id="19" name="Title 1">
            <a:extLst>
              <a:ext uri="{FF2B5EF4-FFF2-40B4-BE49-F238E27FC236}">
                <a16:creationId xmlns:a16="http://schemas.microsoft.com/office/drawing/2014/main" id="{2FE0996A-E95B-4929-BABD-A519C0541B96}"/>
              </a:ext>
            </a:extLst>
          </p:cNvPr>
          <p:cNvSpPr txBox="1">
            <a:spLocks/>
          </p:cNvSpPr>
          <p:nvPr/>
        </p:nvSpPr>
        <p:spPr>
          <a:xfrm>
            <a:off x="5765800" y="285373"/>
            <a:ext cx="66040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6000" dirty="0">
                <a:latin typeface="Times New Roman" panose="02020603050405020304" pitchFamily="18" charset="0"/>
                <a:cs typeface="Times New Roman" panose="02020603050405020304" pitchFamily="18" charset="0"/>
              </a:rPr>
              <a:t>&amp;</a:t>
            </a:r>
          </a:p>
        </p:txBody>
      </p:sp>
      <p:pic>
        <p:nvPicPr>
          <p:cNvPr id="20" name="Picture 19">
            <a:extLst>
              <a:ext uri="{FF2B5EF4-FFF2-40B4-BE49-F238E27FC236}">
                <a16:creationId xmlns:a16="http://schemas.microsoft.com/office/drawing/2014/main" id="{7B8713F2-AA02-4985-A3A6-856704A8B92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934076" y="1774771"/>
            <a:ext cx="4672020" cy="3599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Rectangle 24">
            <a:extLst>
              <a:ext uri="{FF2B5EF4-FFF2-40B4-BE49-F238E27FC236}">
                <a16:creationId xmlns:a16="http://schemas.microsoft.com/office/drawing/2014/main" id="{B086EE2A-AE12-4B47-83C5-3123E6D6D2A4}"/>
              </a:ext>
            </a:extLst>
          </p:cNvPr>
          <p:cNvSpPr/>
          <p:nvPr/>
        </p:nvSpPr>
        <p:spPr>
          <a:xfrm>
            <a:off x="6934076" y="5374421"/>
            <a:ext cx="2523127" cy="646331"/>
          </a:xfrm>
          <a:prstGeom prst="rect">
            <a:avLst/>
          </a:prstGeom>
        </p:spPr>
        <p:txBody>
          <a:bodyPr wrap="none">
            <a:spAutoFit/>
          </a:bodyPr>
          <a:lstStyle/>
          <a:p>
            <a:r>
              <a:rPr lang="en-US" sz="3600" dirty="0">
                <a:latin typeface="Times New Roman" panose="02020603050405020304" pitchFamily="18" charset="0"/>
                <a:cs typeface="Times New Roman" panose="02020603050405020304" pitchFamily="18" charset="0"/>
              </a:rPr>
              <a:t>Aopwiki.org</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705" y="250992"/>
            <a:ext cx="8229600" cy="864096"/>
          </a:xfrm>
        </p:spPr>
        <p:txBody>
          <a:bodyPr/>
          <a:lstStyle/>
          <a:p>
            <a:r>
              <a:rPr lang="en-US" sz="3200" dirty="0">
                <a:solidFill>
                  <a:srgbClr val="00B0F0"/>
                </a:solidFill>
                <a:latin typeface="Times New Roman" panose="02020603050405020304" pitchFamily="18" charset="0"/>
                <a:cs typeface="Times New Roman" panose="02020603050405020304" pitchFamily="18" charset="0"/>
              </a:rPr>
              <a:t>Building Blocks of AOPs</a:t>
            </a:r>
          </a:p>
        </p:txBody>
      </p:sp>
      <p:sp>
        <p:nvSpPr>
          <p:cNvPr id="27" name="Rounded Rectangle 4">
            <a:extLst>
              <a:ext uri="{FF2B5EF4-FFF2-40B4-BE49-F238E27FC236}">
                <a16:creationId xmlns:a16="http://schemas.microsoft.com/office/drawing/2014/main" id="{7A230A72-1488-472E-8810-351EC524D729}"/>
              </a:ext>
            </a:extLst>
          </p:cNvPr>
          <p:cNvSpPr/>
          <p:nvPr/>
        </p:nvSpPr>
        <p:spPr bwMode="auto">
          <a:xfrm>
            <a:off x="1841501" y="2264489"/>
            <a:ext cx="1428854" cy="864096"/>
          </a:xfrm>
          <a:prstGeom prst="roundRect">
            <a:avLst/>
          </a:prstGeom>
          <a:solidFill>
            <a:srgbClr val="92D05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latin typeface="Arial Black" panose="020B0A04020102020204" pitchFamily="34" charset="0"/>
                <a:cs typeface="Estrangelo Edessa" panose="03080600000000000000" pitchFamily="66" charset="0"/>
              </a:rPr>
              <a:t>MIE</a:t>
            </a:r>
            <a:endParaRPr kumimoji="1" lang="en-US" sz="2400" i="0" u="none" strike="noStrike" cap="none" normalizeH="0" baseline="0" dirty="0">
              <a:ln>
                <a:noFill/>
              </a:ln>
              <a:solidFill>
                <a:schemeClr val="tx1"/>
              </a:solidFill>
              <a:effectLst/>
              <a:latin typeface="Arial Black" panose="020B0A04020102020204" pitchFamily="34" charset="0"/>
              <a:cs typeface="Estrangelo Edessa" panose="03080600000000000000" pitchFamily="66" charset="0"/>
            </a:endParaRPr>
          </a:p>
        </p:txBody>
      </p:sp>
      <p:sp>
        <p:nvSpPr>
          <p:cNvPr id="33" name="Rounded Rectangle 7">
            <a:extLst>
              <a:ext uri="{FF2B5EF4-FFF2-40B4-BE49-F238E27FC236}">
                <a16:creationId xmlns:a16="http://schemas.microsoft.com/office/drawing/2014/main" id="{10F31997-4603-41E4-8F1A-39212175F3E2}"/>
              </a:ext>
            </a:extLst>
          </p:cNvPr>
          <p:cNvSpPr/>
          <p:nvPr/>
        </p:nvSpPr>
        <p:spPr bwMode="auto">
          <a:xfrm>
            <a:off x="1841501" y="1111305"/>
            <a:ext cx="1428854" cy="864096"/>
          </a:xfrm>
          <a:prstGeom prst="round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sz="2400" i="0" u="none" strike="noStrike" cap="none" normalizeH="0" baseline="0" dirty="0">
                <a:ln>
                  <a:noFill/>
                </a:ln>
                <a:solidFill>
                  <a:schemeClr val="tx1"/>
                </a:solidFill>
                <a:effectLst/>
                <a:latin typeface="Arial Black" panose="020B0A04020102020204" pitchFamily="34" charset="0"/>
                <a:cs typeface="Estrangelo Edessa" panose="03080600000000000000" pitchFamily="66" charset="0"/>
              </a:rPr>
              <a:t>KE</a:t>
            </a:r>
          </a:p>
        </p:txBody>
      </p:sp>
      <p:sp>
        <p:nvSpPr>
          <p:cNvPr id="34" name="Rounded Rectangle 13">
            <a:extLst>
              <a:ext uri="{FF2B5EF4-FFF2-40B4-BE49-F238E27FC236}">
                <a16:creationId xmlns:a16="http://schemas.microsoft.com/office/drawing/2014/main" id="{F6D793B5-81E6-4E70-BDF3-221772DA1442}"/>
              </a:ext>
            </a:extLst>
          </p:cNvPr>
          <p:cNvSpPr/>
          <p:nvPr/>
        </p:nvSpPr>
        <p:spPr bwMode="auto">
          <a:xfrm>
            <a:off x="1841501" y="3370698"/>
            <a:ext cx="1428854" cy="864096"/>
          </a:xfrm>
          <a:prstGeom prst="roundRect">
            <a:avLst/>
          </a:prstGeom>
          <a:solidFill>
            <a:srgbClr val="FF505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a:latin typeface="Arial Black" panose="020B0A04020102020204" pitchFamily="34" charset="0"/>
                <a:cs typeface="Estrangelo Edessa" panose="03080600000000000000" pitchFamily="66" charset="0"/>
              </a:rPr>
              <a:t>AO</a:t>
            </a:r>
            <a:endParaRPr kumimoji="1" lang="en-US" sz="2400" i="0" u="none" strike="noStrike" cap="none" normalizeH="0" baseline="0" dirty="0">
              <a:ln>
                <a:noFill/>
              </a:ln>
              <a:solidFill>
                <a:schemeClr val="tx1"/>
              </a:solidFill>
              <a:effectLst/>
              <a:latin typeface="Arial Black" panose="020B0A04020102020204" pitchFamily="34" charset="0"/>
              <a:cs typeface="Estrangelo Edessa" panose="03080600000000000000" pitchFamily="66" charset="0"/>
            </a:endParaRPr>
          </a:p>
        </p:txBody>
      </p:sp>
      <p:sp>
        <p:nvSpPr>
          <p:cNvPr id="35" name="Content Placeholder 2">
            <a:extLst>
              <a:ext uri="{FF2B5EF4-FFF2-40B4-BE49-F238E27FC236}">
                <a16:creationId xmlns:a16="http://schemas.microsoft.com/office/drawing/2014/main" id="{69578F01-E797-43CB-BA0D-E56F71785960}"/>
              </a:ext>
            </a:extLst>
          </p:cNvPr>
          <p:cNvSpPr>
            <a:spLocks noGrp="1"/>
          </p:cNvSpPr>
          <p:nvPr>
            <p:ph idx="1"/>
          </p:nvPr>
        </p:nvSpPr>
        <p:spPr>
          <a:xfrm>
            <a:off x="3295344" y="2328931"/>
            <a:ext cx="7410755" cy="735359"/>
          </a:xfrm>
        </p:spPr>
        <p:txBody>
          <a:bodyPr anchor="ctr">
            <a:normAutofit fontScale="92500" lnSpcReduction="10000"/>
          </a:bodyPr>
          <a:lstStyle/>
          <a:p>
            <a:pPr marL="0" indent="0">
              <a:buNone/>
            </a:pPr>
            <a:r>
              <a:rPr lang="en-US" sz="2400" dirty="0">
                <a:solidFill>
                  <a:schemeClr val="tx1"/>
                </a:solidFill>
                <a:latin typeface="Times New Roman" panose="02020603050405020304" pitchFamily="18" charset="0"/>
                <a:cs typeface="Times New Roman" panose="02020603050405020304" pitchFamily="18" charset="0"/>
              </a:rPr>
              <a:t>Point of </a:t>
            </a:r>
            <a:r>
              <a:rPr lang="en-US" sz="2400" b="1" u="sng" dirty="0">
                <a:solidFill>
                  <a:srgbClr val="00B050"/>
                </a:solidFill>
                <a:latin typeface="Times New Roman" panose="02020603050405020304" pitchFamily="18" charset="0"/>
                <a:cs typeface="Times New Roman" panose="02020603050405020304" pitchFamily="18" charset="0"/>
              </a:rPr>
              <a:t>chemical/stressor interaction </a:t>
            </a:r>
            <a:r>
              <a:rPr lang="en-US" sz="2400" dirty="0">
                <a:solidFill>
                  <a:schemeClr val="tx1"/>
                </a:solidFill>
                <a:latin typeface="Times New Roman" panose="02020603050405020304" pitchFamily="18" charset="0"/>
                <a:cs typeface="Times New Roman" panose="02020603050405020304" pitchFamily="18" charset="0"/>
              </a:rPr>
              <a:t>at the molecular level</a:t>
            </a:r>
          </a:p>
          <a:p>
            <a:pPr marL="0" indent="0">
              <a:buNone/>
            </a:pPr>
            <a:r>
              <a:rPr lang="en-US" sz="1400" dirty="0">
                <a:solidFill>
                  <a:schemeClr val="tx1"/>
                </a:solidFill>
                <a:latin typeface="Times New Roman" panose="02020603050405020304" pitchFamily="18" charset="0"/>
                <a:cs typeface="Times New Roman" panose="02020603050405020304" pitchFamily="18" charset="0"/>
              </a:rPr>
              <a:t>(specialized KE)</a:t>
            </a:r>
          </a:p>
        </p:txBody>
      </p:sp>
      <p:sp>
        <p:nvSpPr>
          <p:cNvPr id="36" name="Content Placeholder 2">
            <a:extLst>
              <a:ext uri="{FF2B5EF4-FFF2-40B4-BE49-F238E27FC236}">
                <a16:creationId xmlns:a16="http://schemas.microsoft.com/office/drawing/2014/main" id="{76EAD415-C5B3-4564-A8D9-9D957EC60B75}"/>
              </a:ext>
            </a:extLst>
          </p:cNvPr>
          <p:cNvSpPr txBox="1">
            <a:spLocks/>
          </p:cNvSpPr>
          <p:nvPr/>
        </p:nvSpPr>
        <p:spPr bwMode="auto">
          <a:xfrm>
            <a:off x="3270355" y="3449305"/>
            <a:ext cx="6410512" cy="7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87338" indent="-287338" algn="l" rtl="0" eaLnBrk="0" fontAlgn="base" hangingPunct="0">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0" fontAlgn="base" hangingPunct="0">
              <a:spcBef>
                <a:spcPct val="20000"/>
              </a:spcBef>
              <a:spcAft>
                <a:spcPct val="0"/>
              </a:spcAft>
              <a:buClr>
                <a:srgbClr val="3A601B"/>
              </a:buClr>
              <a:buFont typeface="Arial" pitchFamily="34" charset="0"/>
              <a:buChar char="–"/>
              <a:defRPr kumimoji="1" sz="2000">
                <a:solidFill>
                  <a:schemeClr val="tx1"/>
                </a:solidFill>
                <a:latin typeface="+mn-lt"/>
                <a:ea typeface="+mn-ea"/>
                <a:cs typeface="+mn-cs"/>
              </a:defRPr>
            </a:lvl2pPr>
            <a:lvl3pPr marL="1139825" indent="-182563" algn="l" rtl="0" eaLnBrk="0" fontAlgn="base" hangingPunct="0">
              <a:spcBef>
                <a:spcPct val="20000"/>
              </a:spcBef>
              <a:spcAft>
                <a:spcPct val="0"/>
              </a:spcAft>
              <a:buClr>
                <a:srgbClr val="C8A200"/>
              </a:buClr>
              <a:buFont typeface="Arial" pitchFamily="34" charset="0"/>
              <a:buChar char="▪"/>
              <a:defRPr kumimoji="1">
                <a:solidFill>
                  <a:schemeClr val="tx1"/>
                </a:solidFill>
                <a:latin typeface="+mn-lt"/>
                <a:ea typeface="+mn-ea"/>
                <a:cs typeface="+mn-cs"/>
              </a:defRPr>
            </a:lvl3pPr>
            <a:lvl4pPr marL="1617663" indent="-287338" algn="l" rtl="0" eaLnBrk="0" fontAlgn="base" hangingPunct="0">
              <a:spcBef>
                <a:spcPct val="20000"/>
              </a:spcBef>
              <a:spcAft>
                <a:spcPct val="0"/>
              </a:spcAft>
              <a:buChar char="–"/>
              <a:defRPr kumimoji="1" sz="1600">
                <a:solidFill>
                  <a:schemeClr val="tx1"/>
                </a:solidFill>
                <a:latin typeface="+mn-lt"/>
                <a:ea typeface="+mn-ea"/>
                <a:cs typeface="+mn-cs"/>
              </a:defRPr>
            </a:lvl4pPr>
            <a:lvl5pPr marL="2000250" indent="-190500" algn="l" rtl="0" eaLnBrk="0" fontAlgn="base" hangingPunct="0">
              <a:spcBef>
                <a:spcPct val="20000"/>
              </a:spcBef>
              <a:spcAft>
                <a:spcPct val="0"/>
              </a:spcAft>
              <a:buChar char="»"/>
              <a:defRPr kumimoji="1" sz="1400">
                <a:solidFill>
                  <a:schemeClr val="tx1"/>
                </a:solidFill>
                <a:latin typeface="+mn-lt"/>
                <a:ea typeface="+mn-ea"/>
                <a:cs typeface="+mn-cs"/>
              </a:defRPr>
            </a:lvl5pPr>
            <a:lvl6pPr marL="2457450" indent="-190500" algn="l" rtl="0" fontAlgn="base">
              <a:spcBef>
                <a:spcPct val="20000"/>
              </a:spcBef>
              <a:spcAft>
                <a:spcPct val="0"/>
              </a:spcAft>
              <a:buChar char="»"/>
              <a:defRPr kumimoji="1" sz="1400">
                <a:solidFill>
                  <a:schemeClr val="tx1"/>
                </a:solidFill>
                <a:latin typeface="+mn-lt"/>
                <a:ea typeface="+mn-ea"/>
                <a:cs typeface="+mn-cs"/>
              </a:defRPr>
            </a:lvl6pPr>
            <a:lvl7pPr marL="2914650" indent="-190500" algn="l" rtl="0" fontAlgn="base">
              <a:spcBef>
                <a:spcPct val="20000"/>
              </a:spcBef>
              <a:spcAft>
                <a:spcPct val="0"/>
              </a:spcAft>
              <a:buChar char="»"/>
              <a:defRPr kumimoji="1" sz="1400">
                <a:solidFill>
                  <a:schemeClr val="tx1"/>
                </a:solidFill>
                <a:latin typeface="+mn-lt"/>
                <a:ea typeface="+mn-ea"/>
                <a:cs typeface="+mn-cs"/>
              </a:defRPr>
            </a:lvl7pPr>
            <a:lvl8pPr marL="3371850" indent="-190500" algn="l" rtl="0" fontAlgn="base">
              <a:spcBef>
                <a:spcPct val="20000"/>
              </a:spcBef>
              <a:spcAft>
                <a:spcPct val="0"/>
              </a:spcAft>
              <a:buChar char="»"/>
              <a:defRPr kumimoji="1" sz="1400">
                <a:solidFill>
                  <a:schemeClr val="tx1"/>
                </a:solidFill>
                <a:latin typeface="+mn-lt"/>
                <a:ea typeface="+mn-ea"/>
                <a:cs typeface="+mn-cs"/>
              </a:defRPr>
            </a:lvl8pPr>
            <a:lvl9pPr marL="3829050" indent="-190500" algn="l" rtl="0" fontAlgn="base">
              <a:spcBef>
                <a:spcPct val="20000"/>
              </a:spcBef>
              <a:spcAft>
                <a:spcPct val="0"/>
              </a:spcAft>
              <a:buChar char="»"/>
              <a:defRPr kumimoji="1" sz="1400">
                <a:solidFill>
                  <a:schemeClr val="tx1"/>
                </a:solidFill>
                <a:latin typeface="+mn-lt"/>
                <a:ea typeface="+mn-ea"/>
                <a:cs typeface="+mn-cs"/>
              </a:defRPr>
            </a:lvl9pPr>
          </a:lstStyle>
          <a:p>
            <a:pPr marL="0" indent="0">
              <a:buFontTx/>
              <a:buNone/>
            </a:pPr>
            <a:r>
              <a:rPr lang="en-US" kern="0" dirty="0">
                <a:latin typeface="Times New Roman" panose="02020603050405020304" pitchFamily="18" charset="0"/>
                <a:cs typeface="Times New Roman" panose="02020603050405020304" pitchFamily="18" charset="0"/>
              </a:rPr>
              <a:t>Adverse effect of </a:t>
            </a:r>
            <a:r>
              <a:rPr lang="en-US" b="1" u="sng" kern="0" dirty="0">
                <a:solidFill>
                  <a:srgbClr val="00B050"/>
                </a:solidFill>
                <a:latin typeface="Times New Roman" panose="02020603050405020304" pitchFamily="18" charset="0"/>
                <a:cs typeface="Times New Roman" panose="02020603050405020304" pitchFamily="18" charset="0"/>
              </a:rPr>
              <a:t>regulatory significance</a:t>
            </a:r>
          </a:p>
          <a:p>
            <a:pPr marL="0" indent="0">
              <a:buNone/>
            </a:pPr>
            <a:r>
              <a:rPr lang="en-US" sz="1400" dirty="0">
                <a:latin typeface="Times New Roman" panose="02020603050405020304" pitchFamily="18" charset="0"/>
                <a:cs typeface="Times New Roman" panose="02020603050405020304" pitchFamily="18" charset="0"/>
              </a:rPr>
              <a:t>(specialized KE)</a:t>
            </a:r>
          </a:p>
        </p:txBody>
      </p:sp>
      <p:sp>
        <p:nvSpPr>
          <p:cNvPr id="37" name="Content Placeholder 2">
            <a:extLst>
              <a:ext uri="{FF2B5EF4-FFF2-40B4-BE49-F238E27FC236}">
                <a16:creationId xmlns:a16="http://schemas.microsoft.com/office/drawing/2014/main" id="{CD441713-B597-4830-B00C-5636B58F7650}"/>
              </a:ext>
            </a:extLst>
          </p:cNvPr>
          <p:cNvSpPr txBox="1">
            <a:spLocks/>
          </p:cNvSpPr>
          <p:nvPr/>
        </p:nvSpPr>
        <p:spPr bwMode="auto">
          <a:xfrm>
            <a:off x="3295344" y="4470689"/>
            <a:ext cx="6542897" cy="7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287338" indent="-287338" algn="l" rtl="0" eaLnBrk="0" fontAlgn="base" hangingPunct="0">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0" fontAlgn="base" hangingPunct="0">
              <a:spcBef>
                <a:spcPct val="20000"/>
              </a:spcBef>
              <a:spcAft>
                <a:spcPct val="0"/>
              </a:spcAft>
              <a:buClr>
                <a:srgbClr val="3A601B"/>
              </a:buClr>
              <a:buFont typeface="Arial" pitchFamily="34" charset="0"/>
              <a:buChar char="–"/>
              <a:defRPr kumimoji="1" sz="2000">
                <a:solidFill>
                  <a:schemeClr val="tx1"/>
                </a:solidFill>
                <a:latin typeface="+mn-lt"/>
                <a:ea typeface="+mn-ea"/>
                <a:cs typeface="+mn-cs"/>
              </a:defRPr>
            </a:lvl2pPr>
            <a:lvl3pPr marL="1139825" indent="-182563" algn="l" rtl="0" eaLnBrk="0" fontAlgn="base" hangingPunct="0">
              <a:spcBef>
                <a:spcPct val="20000"/>
              </a:spcBef>
              <a:spcAft>
                <a:spcPct val="0"/>
              </a:spcAft>
              <a:buClr>
                <a:srgbClr val="C8A200"/>
              </a:buClr>
              <a:buFont typeface="Arial" pitchFamily="34" charset="0"/>
              <a:buChar char="▪"/>
              <a:defRPr kumimoji="1">
                <a:solidFill>
                  <a:schemeClr val="tx1"/>
                </a:solidFill>
                <a:latin typeface="+mn-lt"/>
                <a:ea typeface="+mn-ea"/>
                <a:cs typeface="+mn-cs"/>
              </a:defRPr>
            </a:lvl3pPr>
            <a:lvl4pPr marL="1617663" indent="-287338" algn="l" rtl="0" eaLnBrk="0" fontAlgn="base" hangingPunct="0">
              <a:spcBef>
                <a:spcPct val="20000"/>
              </a:spcBef>
              <a:spcAft>
                <a:spcPct val="0"/>
              </a:spcAft>
              <a:buChar char="–"/>
              <a:defRPr kumimoji="1" sz="1600">
                <a:solidFill>
                  <a:schemeClr val="tx1"/>
                </a:solidFill>
                <a:latin typeface="+mn-lt"/>
                <a:ea typeface="+mn-ea"/>
                <a:cs typeface="+mn-cs"/>
              </a:defRPr>
            </a:lvl4pPr>
            <a:lvl5pPr marL="2000250" indent="-190500" algn="l" rtl="0" eaLnBrk="0" fontAlgn="base" hangingPunct="0">
              <a:spcBef>
                <a:spcPct val="20000"/>
              </a:spcBef>
              <a:spcAft>
                <a:spcPct val="0"/>
              </a:spcAft>
              <a:buChar char="»"/>
              <a:defRPr kumimoji="1" sz="1400">
                <a:solidFill>
                  <a:schemeClr val="tx1"/>
                </a:solidFill>
                <a:latin typeface="+mn-lt"/>
                <a:ea typeface="+mn-ea"/>
                <a:cs typeface="+mn-cs"/>
              </a:defRPr>
            </a:lvl5pPr>
            <a:lvl6pPr marL="2457450" indent="-190500" algn="l" rtl="0" fontAlgn="base">
              <a:spcBef>
                <a:spcPct val="20000"/>
              </a:spcBef>
              <a:spcAft>
                <a:spcPct val="0"/>
              </a:spcAft>
              <a:buChar char="»"/>
              <a:defRPr kumimoji="1" sz="1400">
                <a:solidFill>
                  <a:schemeClr val="tx1"/>
                </a:solidFill>
                <a:latin typeface="+mn-lt"/>
                <a:ea typeface="+mn-ea"/>
                <a:cs typeface="+mn-cs"/>
              </a:defRPr>
            </a:lvl6pPr>
            <a:lvl7pPr marL="2914650" indent="-190500" algn="l" rtl="0" fontAlgn="base">
              <a:spcBef>
                <a:spcPct val="20000"/>
              </a:spcBef>
              <a:spcAft>
                <a:spcPct val="0"/>
              </a:spcAft>
              <a:buChar char="»"/>
              <a:defRPr kumimoji="1" sz="1400">
                <a:solidFill>
                  <a:schemeClr val="tx1"/>
                </a:solidFill>
                <a:latin typeface="+mn-lt"/>
                <a:ea typeface="+mn-ea"/>
                <a:cs typeface="+mn-cs"/>
              </a:defRPr>
            </a:lvl7pPr>
            <a:lvl8pPr marL="3371850" indent="-190500" algn="l" rtl="0" fontAlgn="base">
              <a:spcBef>
                <a:spcPct val="20000"/>
              </a:spcBef>
              <a:spcAft>
                <a:spcPct val="0"/>
              </a:spcAft>
              <a:buChar char="»"/>
              <a:defRPr kumimoji="1" sz="1400">
                <a:solidFill>
                  <a:schemeClr val="tx1"/>
                </a:solidFill>
                <a:latin typeface="+mn-lt"/>
                <a:ea typeface="+mn-ea"/>
                <a:cs typeface="+mn-cs"/>
              </a:defRPr>
            </a:lvl8pPr>
            <a:lvl9pPr marL="3829050" indent="-190500" algn="l" rtl="0" fontAlgn="base">
              <a:spcBef>
                <a:spcPct val="20000"/>
              </a:spcBef>
              <a:spcAft>
                <a:spcPct val="0"/>
              </a:spcAft>
              <a:buChar char="»"/>
              <a:defRPr kumimoji="1" sz="1400">
                <a:solidFill>
                  <a:schemeClr val="tx1"/>
                </a:solidFill>
                <a:latin typeface="+mn-lt"/>
                <a:ea typeface="+mn-ea"/>
                <a:cs typeface="+mn-cs"/>
              </a:defRPr>
            </a:lvl9pPr>
          </a:lstStyle>
          <a:p>
            <a:pPr marL="0" indent="0">
              <a:buFontTx/>
              <a:buNone/>
            </a:pPr>
            <a:r>
              <a:rPr lang="en-US" kern="0" dirty="0">
                <a:latin typeface="Times New Roman" panose="02020603050405020304" pitchFamily="18" charset="0"/>
                <a:cs typeface="Times New Roman" panose="02020603050405020304" pitchFamily="18" charset="0"/>
              </a:rPr>
              <a:t>Contains </a:t>
            </a:r>
            <a:r>
              <a:rPr lang="en-US" b="1" u="sng" kern="0" dirty="0">
                <a:solidFill>
                  <a:srgbClr val="00B050"/>
                </a:solidFill>
                <a:latin typeface="Times New Roman" panose="02020603050405020304" pitchFamily="18" charset="0"/>
                <a:cs typeface="Times New Roman" panose="02020603050405020304" pitchFamily="18" charset="0"/>
              </a:rPr>
              <a:t>evidence for causal relationship </a:t>
            </a:r>
            <a:r>
              <a:rPr lang="en-US" kern="0" dirty="0">
                <a:latin typeface="Times New Roman" panose="02020603050405020304" pitchFamily="18" charset="0"/>
                <a:cs typeface="Times New Roman" panose="02020603050405020304" pitchFamily="18" charset="0"/>
              </a:rPr>
              <a:t>between the upstream KE and downstream KE</a:t>
            </a:r>
          </a:p>
        </p:txBody>
      </p:sp>
      <p:sp>
        <p:nvSpPr>
          <p:cNvPr id="38" name="Right Arrow 9">
            <a:extLst>
              <a:ext uri="{FF2B5EF4-FFF2-40B4-BE49-F238E27FC236}">
                <a16:creationId xmlns:a16="http://schemas.microsoft.com/office/drawing/2014/main" id="{0655115B-1121-4EE5-9A8B-3A76DE9424BE}"/>
              </a:ext>
            </a:extLst>
          </p:cNvPr>
          <p:cNvSpPr/>
          <p:nvPr/>
        </p:nvSpPr>
        <p:spPr bwMode="auto">
          <a:xfrm>
            <a:off x="2503322" y="4761776"/>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400" b="1" i="0" u="none" strike="noStrike" cap="none" normalizeH="0" baseline="0">
              <a:ln>
                <a:noFill/>
              </a:ln>
              <a:solidFill>
                <a:schemeClr val="tx1"/>
              </a:solidFill>
              <a:effectLst/>
              <a:latin typeface="Calibri" panose="020F0502020204030204" pitchFamily="34" charset="0"/>
              <a:cs typeface="Estrangelo Edessa" panose="03080600000000000000" pitchFamily="66" charset="0"/>
            </a:endParaRPr>
          </a:p>
        </p:txBody>
      </p:sp>
      <p:sp>
        <p:nvSpPr>
          <p:cNvPr id="48" name="Rectangle 47">
            <a:extLst>
              <a:ext uri="{FF2B5EF4-FFF2-40B4-BE49-F238E27FC236}">
                <a16:creationId xmlns:a16="http://schemas.microsoft.com/office/drawing/2014/main" id="{A8E65A62-80DF-46E7-8B48-B75C2329438F}"/>
              </a:ext>
            </a:extLst>
          </p:cNvPr>
          <p:cNvSpPr/>
          <p:nvPr/>
        </p:nvSpPr>
        <p:spPr>
          <a:xfrm>
            <a:off x="3270355" y="1177904"/>
            <a:ext cx="7080144" cy="769441"/>
          </a:xfrm>
          <a:prstGeom prst="rect">
            <a:avLst/>
          </a:prstGeom>
        </p:spPr>
        <p:txBody>
          <a:bodyPr wrap="square">
            <a:spAutoFit/>
          </a:bodyPr>
          <a:lstStyle/>
          <a:p>
            <a:r>
              <a:rPr lang="en-US" sz="2200" dirty="0">
                <a:latin typeface="Times New Roman" panose="02020603050405020304" pitchFamily="18" charset="0"/>
                <a:cs typeface="Times New Roman" panose="02020603050405020304" pitchFamily="18" charset="0"/>
              </a:rPr>
              <a:t>A </a:t>
            </a:r>
            <a:r>
              <a:rPr lang="en-US" sz="2200" b="1" u="sng" dirty="0">
                <a:solidFill>
                  <a:srgbClr val="00B050"/>
                </a:solidFill>
                <a:latin typeface="Times New Roman" panose="02020603050405020304" pitchFamily="18" charset="0"/>
                <a:cs typeface="Times New Roman" panose="02020603050405020304" pitchFamily="18" charset="0"/>
              </a:rPr>
              <a:t>measurable</a:t>
            </a:r>
            <a:r>
              <a:rPr lang="en-US" sz="2200" b="1" dirty="0">
                <a:solidFill>
                  <a:srgbClr val="00B050"/>
                </a:solidFill>
                <a:latin typeface="Times New Roman" panose="02020603050405020304" pitchFamily="18" charset="0"/>
                <a:cs typeface="Times New Roman" panose="02020603050405020304" pitchFamily="18" charset="0"/>
              </a:rPr>
              <a:t> change in biological state</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that is </a:t>
            </a:r>
            <a:r>
              <a:rPr lang="en-US" sz="2200" b="1" u="sng" dirty="0">
                <a:solidFill>
                  <a:srgbClr val="00B050"/>
                </a:solidFill>
                <a:latin typeface="Times New Roman" panose="02020603050405020304" pitchFamily="18" charset="0"/>
                <a:cs typeface="Times New Roman" panose="02020603050405020304" pitchFamily="18" charset="0"/>
              </a:rPr>
              <a:t>essential</a:t>
            </a:r>
            <a:r>
              <a:rPr lang="en-US" sz="2200" dirty="0">
                <a:solidFill>
                  <a:srgbClr val="00B050"/>
                </a:solidFill>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to the progression of an adverse outcome.</a:t>
            </a:r>
          </a:p>
        </p:txBody>
      </p:sp>
      <p:sp>
        <p:nvSpPr>
          <p:cNvPr id="49" name="TextBox 48">
            <a:extLst>
              <a:ext uri="{FF2B5EF4-FFF2-40B4-BE49-F238E27FC236}">
                <a16:creationId xmlns:a16="http://schemas.microsoft.com/office/drawing/2014/main" id="{CCC3A9EC-D938-495E-A73E-D4D3E895AFEA}"/>
              </a:ext>
            </a:extLst>
          </p:cNvPr>
          <p:cNvSpPr txBox="1"/>
          <p:nvPr/>
        </p:nvSpPr>
        <p:spPr>
          <a:xfrm>
            <a:off x="2217312" y="4362741"/>
            <a:ext cx="902811" cy="461665"/>
          </a:xfrm>
          <a:prstGeom prst="rect">
            <a:avLst/>
          </a:prstGeom>
          <a:noFill/>
        </p:spPr>
        <p:txBody>
          <a:bodyPr wrap="none" rtlCol="0">
            <a:spAutoFit/>
          </a:bodyPr>
          <a:lstStyle/>
          <a:p>
            <a:r>
              <a:rPr lang="en-US" dirty="0">
                <a:latin typeface="Arial Black" panose="020B0A04020102020204" pitchFamily="34" charset="0"/>
                <a:cs typeface="Estrangelo Edessa" panose="03080600000000000000" pitchFamily="66" charset="0"/>
              </a:rPr>
              <a:t>KER</a:t>
            </a:r>
            <a:endParaRPr kumimoji="1" lang="en-US" dirty="0">
              <a:latin typeface="Arial Black" panose="020B0A04020102020204" pitchFamily="34" charset="0"/>
              <a:cs typeface="Estrangelo Edessa" panose="03080600000000000000" pitchFamily="66" charset="0"/>
            </a:endParaRPr>
          </a:p>
        </p:txBody>
      </p:sp>
      <p:pic>
        <p:nvPicPr>
          <p:cNvPr id="7" name="Picture 6">
            <a:extLst>
              <a:ext uri="{FF2B5EF4-FFF2-40B4-BE49-F238E27FC236}">
                <a16:creationId xmlns:a16="http://schemas.microsoft.com/office/drawing/2014/main" id="{AA7404DE-72A9-4DBD-B619-4A9AB10D484D}"/>
              </a:ext>
            </a:extLst>
          </p:cNvPr>
          <p:cNvPicPr>
            <a:picLocks noChangeAspect="1"/>
          </p:cNvPicPr>
          <p:nvPr/>
        </p:nvPicPr>
        <p:blipFill>
          <a:blip r:embed="rId3"/>
          <a:stretch>
            <a:fillRect/>
          </a:stretch>
        </p:blipFill>
        <p:spPr>
          <a:xfrm>
            <a:off x="1581469" y="5498567"/>
            <a:ext cx="8715215" cy="949966"/>
          </a:xfrm>
          <a:prstGeom prst="rect">
            <a:avLst/>
          </a:prstGeom>
        </p:spPr>
      </p:pic>
    </p:spTree>
    <p:extLst>
      <p:ext uri="{BB962C8B-B14F-4D97-AF65-F5344CB8AC3E}">
        <p14:creationId xmlns:p14="http://schemas.microsoft.com/office/powerpoint/2010/main" val="13656256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102793"/>
            <a:ext cx="9875520" cy="1356360"/>
          </a:xfrm>
        </p:spPr>
        <p:txBody>
          <a:bodyPr/>
          <a:lstStyle/>
          <a:p>
            <a:r>
              <a:rPr lang="en-US" dirty="0">
                <a:latin typeface="Times New Roman" panose="02020603050405020304" pitchFamily="18" charset="0"/>
                <a:cs typeface="Times New Roman" panose="02020603050405020304" pitchFamily="18" charset="0"/>
              </a:rPr>
              <a:t>Key Events</a:t>
            </a:r>
          </a:p>
        </p:txBody>
      </p:sp>
      <p:sp>
        <p:nvSpPr>
          <p:cNvPr id="3" name="Content Placeholder 2"/>
          <p:cNvSpPr>
            <a:spLocks noGrp="1"/>
          </p:cNvSpPr>
          <p:nvPr>
            <p:ph idx="1"/>
          </p:nvPr>
        </p:nvSpPr>
        <p:spPr>
          <a:xfrm>
            <a:off x="1158240" y="2564905"/>
            <a:ext cx="10081260" cy="4089895"/>
          </a:xfrm>
        </p:spPr>
        <p:txBody>
          <a:bodyPr/>
          <a:lstStyle/>
          <a:p>
            <a:r>
              <a:rPr lang="en-US" dirty="0">
                <a:solidFill>
                  <a:schemeClr val="tx1"/>
                </a:solidFill>
                <a:latin typeface="Times New Roman" panose="02020603050405020304" pitchFamily="18" charset="0"/>
                <a:cs typeface="Times New Roman" panose="02020603050405020304" pitchFamily="18" charset="0"/>
              </a:rPr>
              <a:t>A </a:t>
            </a:r>
            <a:r>
              <a:rPr lang="en-US" b="1" u="sng" dirty="0">
                <a:solidFill>
                  <a:srgbClr val="00B050"/>
                </a:solidFill>
                <a:latin typeface="Times New Roman" panose="02020603050405020304" pitchFamily="18" charset="0"/>
                <a:cs typeface="Times New Roman" panose="02020603050405020304" pitchFamily="18" charset="0"/>
              </a:rPr>
              <a:t>measurable</a:t>
            </a:r>
            <a:r>
              <a:rPr lang="en-US" b="1" dirty="0">
                <a:solidFill>
                  <a:srgbClr val="00B050"/>
                </a:solidFill>
                <a:latin typeface="Times New Roman" panose="02020603050405020304" pitchFamily="18" charset="0"/>
                <a:cs typeface="Times New Roman" panose="02020603050405020304" pitchFamily="18" charset="0"/>
              </a:rPr>
              <a:t> change in biological state</a:t>
            </a:r>
            <a:r>
              <a:rPr lang="en-US" dirty="0">
                <a:solidFill>
                  <a:srgbClr val="00B050"/>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that is </a:t>
            </a:r>
            <a:r>
              <a:rPr lang="en-US" b="1" u="sng" dirty="0">
                <a:solidFill>
                  <a:srgbClr val="00B050"/>
                </a:solidFill>
                <a:latin typeface="Times New Roman" panose="02020603050405020304" pitchFamily="18" charset="0"/>
                <a:cs typeface="Times New Roman" panose="02020603050405020304" pitchFamily="18" charset="0"/>
              </a:rPr>
              <a:t>essential</a:t>
            </a:r>
            <a:r>
              <a:rPr lang="en-US" dirty="0">
                <a:solidFill>
                  <a:schemeClr val="tx1"/>
                </a:solidFill>
                <a:latin typeface="Times New Roman" panose="02020603050405020304" pitchFamily="18" charset="0"/>
                <a:cs typeface="Times New Roman" panose="02020603050405020304" pitchFamily="18" charset="0"/>
              </a:rPr>
              <a:t> to the progression of an adverse outcome.</a:t>
            </a:r>
          </a:p>
          <a:p>
            <a:pPr lvl="1">
              <a:spcAft>
                <a:spcPts val="600"/>
              </a:spcAft>
              <a:buFont typeface="Arial" panose="020B0604020202020204" pitchFamily="34" charset="0"/>
              <a:buChar char="•"/>
            </a:pPr>
            <a:endParaRPr lang="en-US" b="1" dirty="0">
              <a:solidFill>
                <a:schemeClr val="tx1"/>
              </a:solidFill>
              <a:latin typeface="Times New Roman" panose="02020603050405020304" pitchFamily="18" charset="0"/>
              <a:cs typeface="Times New Roman" panose="02020603050405020304" pitchFamily="18" charset="0"/>
            </a:endParaRPr>
          </a:p>
          <a:p>
            <a:pPr lvl="1">
              <a:spcAft>
                <a:spcPts val="600"/>
              </a:spcAft>
              <a:buFont typeface="Arial" panose="020B0604020202020204" pitchFamily="34" charset="0"/>
              <a:buChar char="•"/>
            </a:pPr>
            <a:r>
              <a:rPr lang="en-US" b="1" dirty="0">
                <a:solidFill>
                  <a:schemeClr val="tx1"/>
                </a:solidFill>
                <a:latin typeface="Times New Roman" panose="02020603050405020304" pitchFamily="18" charset="0"/>
                <a:cs typeface="Times New Roman" panose="02020603050405020304" pitchFamily="18" charset="0"/>
              </a:rPr>
              <a:t>How is it Measured?</a:t>
            </a:r>
          </a:p>
          <a:p>
            <a:pPr lvl="1">
              <a:spcAft>
                <a:spcPts val="600"/>
              </a:spcAft>
              <a:buFont typeface="Arial" panose="020B0604020202020204" pitchFamily="34" charset="0"/>
              <a:buChar char="•"/>
            </a:pPr>
            <a:r>
              <a:rPr lang="en-US" b="1" dirty="0">
                <a:solidFill>
                  <a:schemeClr val="tx1"/>
                </a:solidFill>
                <a:latin typeface="Times New Roman" panose="02020603050405020304" pitchFamily="18" charset="0"/>
                <a:cs typeface="Times New Roman" panose="02020603050405020304" pitchFamily="18" charset="0"/>
              </a:rPr>
              <a:t>Level of Biological Organization</a:t>
            </a:r>
            <a:r>
              <a:rPr lang="en-US" dirty="0">
                <a:solidFill>
                  <a:schemeClr val="tx1"/>
                </a:solidFill>
                <a:latin typeface="Times New Roman" panose="02020603050405020304" pitchFamily="18" charset="0"/>
                <a:cs typeface="Times New Roman" panose="02020603050405020304" pitchFamily="18" charset="0"/>
              </a:rPr>
              <a:t> (molecular, cellular, tissue, organ, individual, population)</a:t>
            </a:r>
          </a:p>
          <a:p>
            <a:pPr lvl="1">
              <a:spcAft>
                <a:spcPts val="600"/>
              </a:spcAft>
              <a:buFont typeface="Arial" panose="020B0604020202020204" pitchFamily="34" charset="0"/>
              <a:buChar char="•"/>
            </a:pPr>
            <a:r>
              <a:rPr lang="en-US" b="1" dirty="0">
                <a:solidFill>
                  <a:schemeClr val="tx1"/>
                </a:solidFill>
                <a:latin typeface="Times New Roman" panose="02020603050405020304" pitchFamily="18" charset="0"/>
                <a:cs typeface="Times New Roman" panose="02020603050405020304" pitchFamily="18" charset="0"/>
              </a:rPr>
              <a:t>Taxonomic Applicability</a:t>
            </a:r>
          </a:p>
          <a:p>
            <a:pPr lvl="1">
              <a:spcAft>
                <a:spcPts val="600"/>
              </a:spcAft>
              <a:buFont typeface="Arial" panose="020B0604020202020204" pitchFamily="34" charset="0"/>
              <a:buChar char="•"/>
            </a:pPr>
            <a:r>
              <a:rPr lang="en-US" b="1" dirty="0">
                <a:solidFill>
                  <a:schemeClr val="tx1"/>
                </a:solidFill>
                <a:latin typeface="Times New Roman" panose="02020603050405020304" pitchFamily="18" charset="0"/>
                <a:cs typeface="Times New Roman" panose="02020603050405020304" pitchFamily="18" charset="0"/>
              </a:rPr>
              <a:t>Life Stage Applicability</a:t>
            </a:r>
          </a:p>
          <a:p>
            <a:pPr lvl="1">
              <a:spcAft>
                <a:spcPts val="600"/>
              </a:spcAft>
              <a:buFont typeface="Arial" panose="020B0604020202020204" pitchFamily="34" charset="0"/>
              <a:buChar char="•"/>
            </a:pPr>
            <a:r>
              <a:rPr lang="en-US" b="1" dirty="0">
                <a:solidFill>
                  <a:schemeClr val="tx1"/>
                </a:solidFill>
                <a:latin typeface="Times New Roman" panose="02020603050405020304" pitchFamily="18" charset="0"/>
                <a:cs typeface="Times New Roman" panose="02020603050405020304" pitchFamily="18" charset="0"/>
              </a:rPr>
              <a:t>Sex Applicability</a:t>
            </a:r>
          </a:p>
        </p:txBody>
      </p:sp>
      <p:sp>
        <p:nvSpPr>
          <p:cNvPr id="4" name="Rounded Rectangle 3"/>
          <p:cNvSpPr/>
          <p:nvPr/>
        </p:nvSpPr>
        <p:spPr bwMode="auto">
          <a:xfrm>
            <a:off x="2636031" y="1556046"/>
            <a:ext cx="1203269" cy="720080"/>
          </a:xfrm>
          <a:prstGeom prst="round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2400" dirty="0">
                <a:latin typeface="Arial Black" panose="020B0A04020102020204" pitchFamily="34" charset="0"/>
                <a:cs typeface="Estrangelo Edessa" panose="03080600000000000000" pitchFamily="66" charset="0"/>
              </a:rPr>
              <a:t>KE1</a:t>
            </a:r>
          </a:p>
        </p:txBody>
      </p:sp>
      <p:sp>
        <p:nvSpPr>
          <p:cNvPr id="5" name="Rounded Rectangle 4"/>
          <p:cNvSpPr/>
          <p:nvPr/>
        </p:nvSpPr>
        <p:spPr bwMode="auto">
          <a:xfrm>
            <a:off x="5660367" y="1556046"/>
            <a:ext cx="1203269" cy="720080"/>
          </a:xfrm>
          <a:prstGeom prst="round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2400" dirty="0">
                <a:latin typeface="Arial Black" panose="020B0A04020102020204" pitchFamily="34" charset="0"/>
                <a:cs typeface="Estrangelo Edessa" panose="03080600000000000000" pitchFamily="66" charset="0"/>
              </a:rPr>
              <a:t>KE3</a:t>
            </a:r>
          </a:p>
        </p:txBody>
      </p:sp>
      <p:sp>
        <p:nvSpPr>
          <p:cNvPr id="6" name="Rounded Rectangle 5"/>
          <p:cNvSpPr/>
          <p:nvPr/>
        </p:nvSpPr>
        <p:spPr bwMode="auto">
          <a:xfrm>
            <a:off x="4144100" y="1556046"/>
            <a:ext cx="1203269" cy="720080"/>
          </a:xfrm>
          <a:prstGeom prst="round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2400" dirty="0">
                <a:latin typeface="Arial Black" panose="020B0A04020102020204" pitchFamily="34" charset="0"/>
                <a:cs typeface="Estrangelo Edessa" panose="03080600000000000000" pitchFamily="66" charset="0"/>
              </a:rPr>
              <a:t>KE2</a:t>
            </a:r>
          </a:p>
        </p:txBody>
      </p:sp>
      <p:sp>
        <p:nvSpPr>
          <p:cNvPr id="7" name="Right Arrow 6"/>
          <p:cNvSpPr/>
          <p:nvPr/>
        </p:nvSpPr>
        <p:spPr bwMode="auto">
          <a:xfrm>
            <a:off x="5347368" y="1700062"/>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400" b="1">
              <a:latin typeface="Calibri" panose="020F0502020204030204" pitchFamily="34" charset="0"/>
              <a:cs typeface="Estrangelo Edessa" panose="03080600000000000000" pitchFamily="66" charset="0"/>
            </a:endParaRPr>
          </a:p>
        </p:txBody>
      </p:sp>
      <p:sp>
        <p:nvSpPr>
          <p:cNvPr id="8" name="Right Arrow 7"/>
          <p:cNvSpPr/>
          <p:nvPr/>
        </p:nvSpPr>
        <p:spPr bwMode="auto">
          <a:xfrm>
            <a:off x="3839299" y="1700062"/>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400" b="1">
              <a:latin typeface="Calibri" panose="020F0502020204030204" pitchFamily="34" charset="0"/>
              <a:cs typeface="Estrangelo Edessa" panose="03080600000000000000" pitchFamily="66" charset="0"/>
            </a:endParaRPr>
          </a:p>
        </p:txBody>
      </p:sp>
      <p:sp>
        <p:nvSpPr>
          <p:cNvPr id="9" name="Right Arrow 8"/>
          <p:cNvSpPr/>
          <p:nvPr/>
        </p:nvSpPr>
        <p:spPr bwMode="auto">
          <a:xfrm>
            <a:off x="6863635" y="1700062"/>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400" b="1">
              <a:latin typeface="Calibri" panose="020F0502020204030204" pitchFamily="34" charset="0"/>
              <a:cs typeface="Estrangelo Edessa" panose="03080600000000000000" pitchFamily="66" charset="0"/>
            </a:endParaRPr>
          </a:p>
        </p:txBody>
      </p:sp>
      <p:sp>
        <p:nvSpPr>
          <p:cNvPr id="10" name="TextBox 9"/>
          <p:cNvSpPr txBox="1"/>
          <p:nvPr/>
        </p:nvSpPr>
        <p:spPr>
          <a:xfrm>
            <a:off x="7386868" y="1685254"/>
            <a:ext cx="1056700" cy="461665"/>
          </a:xfrm>
          <a:prstGeom prst="rect">
            <a:avLst/>
          </a:prstGeom>
          <a:noFill/>
        </p:spPr>
        <p:txBody>
          <a:bodyPr wrap="none" rtlCol="0">
            <a:spAutoFit/>
          </a:bodyPr>
          <a:lstStyle/>
          <a:p>
            <a:r>
              <a:rPr lang="en-US" sz="2400" dirty="0" err="1">
                <a:latin typeface="Arial Black" panose="020B0A04020102020204" pitchFamily="34" charset="0"/>
              </a:rPr>
              <a:t>Etc</a:t>
            </a:r>
            <a:r>
              <a:rPr lang="en-US" sz="2400" dirty="0">
                <a:latin typeface="Arial Black" panose="020B0A04020102020204" pitchFamily="34" charset="0"/>
              </a:rPr>
              <a:t>…</a:t>
            </a:r>
          </a:p>
        </p:txBody>
      </p:sp>
      <p:sp>
        <p:nvSpPr>
          <p:cNvPr id="11" name="Right Arrow 10"/>
          <p:cNvSpPr/>
          <p:nvPr/>
        </p:nvSpPr>
        <p:spPr bwMode="auto">
          <a:xfrm>
            <a:off x="2358842" y="1710947"/>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400" b="1">
              <a:latin typeface="Calibri" panose="020F0502020204030204" pitchFamily="34" charset="0"/>
              <a:cs typeface="Estrangelo Edessa" panose="03080600000000000000" pitchFamily="66" charset="0"/>
            </a:endParaRPr>
          </a:p>
        </p:txBody>
      </p:sp>
      <p:sp>
        <p:nvSpPr>
          <p:cNvPr id="13" name="Rectangle 3"/>
          <p:cNvSpPr>
            <a:spLocks noChangeArrowheads="1"/>
          </p:cNvSpPr>
          <p:nvPr/>
        </p:nvSpPr>
        <p:spPr bwMode="auto">
          <a:xfrm>
            <a:off x="4745733" y="6114865"/>
            <a:ext cx="3024336" cy="32403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SzTx/>
              <a:buFontTx/>
              <a:buNone/>
            </a:pPr>
            <a:endParaRPr lang="en-US" altLang="en-US" sz="1800"/>
          </a:p>
        </p:txBody>
      </p:sp>
    </p:spTree>
    <p:extLst>
      <p:ext uri="{BB962C8B-B14F-4D97-AF65-F5344CB8AC3E}">
        <p14:creationId xmlns:p14="http://schemas.microsoft.com/office/powerpoint/2010/main" val="3661199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004" y="169578"/>
            <a:ext cx="9875520" cy="1356360"/>
          </a:xfrm>
        </p:spPr>
        <p:txBody>
          <a:bodyPr/>
          <a:lstStyle/>
          <a:p>
            <a:r>
              <a:rPr lang="en-US" dirty="0">
                <a:latin typeface="Times New Roman" panose="02020603050405020304" pitchFamily="18" charset="0"/>
                <a:cs typeface="Times New Roman" panose="02020603050405020304" pitchFamily="18" charset="0"/>
              </a:rPr>
              <a:t>Molecular Initiating Event (MIE)</a:t>
            </a:r>
          </a:p>
        </p:txBody>
      </p:sp>
      <p:sp>
        <p:nvSpPr>
          <p:cNvPr id="3" name="Content Placeholder 2"/>
          <p:cNvSpPr>
            <a:spLocks noGrp="1"/>
          </p:cNvSpPr>
          <p:nvPr>
            <p:ph idx="1"/>
          </p:nvPr>
        </p:nvSpPr>
        <p:spPr>
          <a:xfrm>
            <a:off x="2044700" y="2801245"/>
            <a:ext cx="8686800" cy="3561259"/>
          </a:xfrm>
        </p:spPr>
        <p:txBody>
          <a:bodyPr/>
          <a:lstStyle/>
          <a:p>
            <a:r>
              <a:rPr lang="en-US" dirty="0">
                <a:solidFill>
                  <a:schemeClr val="tx1"/>
                </a:solidFill>
                <a:latin typeface="Times New Roman" panose="02020603050405020304" pitchFamily="18" charset="0"/>
                <a:cs typeface="Times New Roman" panose="02020603050405020304" pitchFamily="18" charset="0"/>
              </a:rPr>
              <a:t>A specialized Key Event</a:t>
            </a:r>
          </a:p>
          <a:p>
            <a:r>
              <a:rPr lang="en-US" dirty="0">
                <a:solidFill>
                  <a:schemeClr val="tx1"/>
                </a:solidFill>
                <a:latin typeface="Times New Roman" panose="02020603050405020304" pitchFamily="18" charset="0"/>
                <a:cs typeface="Times New Roman" panose="02020603050405020304" pitchFamily="18" charset="0"/>
              </a:rPr>
              <a:t>Point of chemical/stressor interaction at the molecular level</a:t>
            </a:r>
          </a:p>
          <a:p>
            <a:pPr lvl="1">
              <a:spcAft>
                <a:spcPts val="600"/>
              </a:spcAft>
              <a:buFont typeface="Arial" panose="020B0604020202020204" pitchFamily="34" charset="0"/>
              <a:buChar char="•"/>
            </a:pPr>
            <a:endParaRPr lang="en-US" b="1" dirty="0">
              <a:solidFill>
                <a:schemeClr val="tx1"/>
              </a:solidFill>
              <a:latin typeface="Times New Roman" panose="02020603050405020304" pitchFamily="18" charset="0"/>
              <a:cs typeface="Times New Roman" panose="02020603050405020304" pitchFamily="18" charset="0"/>
            </a:endParaRPr>
          </a:p>
          <a:p>
            <a:pPr lvl="1">
              <a:spcAft>
                <a:spcPts val="600"/>
              </a:spcAft>
              <a:buFont typeface="Arial" panose="020B0604020202020204" pitchFamily="34" charset="0"/>
              <a:buChar char="•"/>
            </a:pPr>
            <a:r>
              <a:rPr lang="en-US" b="1" dirty="0">
                <a:solidFill>
                  <a:srgbClr val="00B050"/>
                </a:solidFill>
                <a:latin typeface="Times New Roman" panose="02020603050405020304" pitchFamily="18" charset="0"/>
                <a:cs typeface="Times New Roman" panose="02020603050405020304" pitchFamily="18" charset="0"/>
              </a:rPr>
              <a:t>All same criteria as any other KE (taxa, life stage, sex, </a:t>
            </a:r>
            <a:r>
              <a:rPr lang="en-US" b="1" dirty="0" err="1">
                <a:solidFill>
                  <a:srgbClr val="00B050"/>
                </a:solidFill>
                <a:latin typeface="Times New Roman" panose="02020603050405020304" pitchFamily="18" charset="0"/>
                <a:cs typeface="Times New Roman" panose="02020603050405020304" pitchFamily="18" charset="0"/>
              </a:rPr>
              <a:t>etc</a:t>
            </a:r>
            <a:r>
              <a:rPr lang="en-US" b="1" dirty="0">
                <a:solidFill>
                  <a:srgbClr val="00B050"/>
                </a:solidFill>
                <a:latin typeface="Times New Roman" panose="02020603050405020304" pitchFamily="18" charset="0"/>
                <a:cs typeface="Times New Roman" panose="02020603050405020304" pitchFamily="18" charset="0"/>
              </a:rPr>
              <a:t>…)</a:t>
            </a:r>
          </a:p>
          <a:p>
            <a:pPr lvl="1">
              <a:spcAft>
                <a:spcPts val="600"/>
              </a:spcAft>
              <a:buFont typeface="Arial" panose="020B0604020202020204" pitchFamily="34" charset="0"/>
              <a:buChar char="•"/>
            </a:pPr>
            <a:r>
              <a:rPr lang="en-US" b="1" dirty="0">
                <a:solidFill>
                  <a:srgbClr val="00B050"/>
                </a:solidFill>
                <a:latin typeface="Times New Roman" panose="02020603050405020304" pitchFamily="18" charset="0"/>
                <a:cs typeface="Times New Roman" panose="02020603050405020304" pitchFamily="18" charset="0"/>
              </a:rPr>
              <a:t>Plus TWO additional Criteria</a:t>
            </a:r>
          </a:p>
          <a:p>
            <a:pPr lvl="2">
              <a:spcAft>
                <a:spcPts val="600"/>
              </a:spcAf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Evidence for Perturbation of MIE by Chemical/Stressor</a:t>
            </a:r>
          </a:p>
          <a:p>
            <a:pPr lvl="2">
              <a:spcAft>
                <a:spcPts val="600"/>
              </a:spcAf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List of Known Chemicals/Stressors</a:t>
            </a:r>
          </a:p>
        </p:txBody>
      </p:sp>
      <p:sp>
        <p:nvSpPr>
          <p:cNvPr id="4" name="Rounded Rectangle 3"/>
          <p:cNvSpPr/>
          <p:nvPr/>
        </p:nvSpPr>
        <p:spPr bwMode="auto">
          <a:xfrm>
            <a:off x="2636031" y="1556046"/>
            <a:ext cx="1203269" cy="720080"/>
          </a:xfrm>
          <a:prstGeom prst="roundRect">
            <a:avLst/>
          </a:prstGeom>
          <a:solidFill>
            <a:srgbClr val="92D05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2400" dirty="0">
                <a:latin typeface="Arial Black" panose="020B0A04020102020204" pitchFamily="34" charset="0"/>
                <a:cs typeface="Estrangelo Edessa" panose="03080600000000000000" pitchFamily="66" charset="0"/>
              </a:rPr>
              <a:t>MIE</a:t>
            </a:r>
          </a:p>
        </p:txBody>
      </p:sp>
      <p:sp>
        <p:nvSpPr>
          <p:cNvPr id="5" name="Rounded Rectangle 4"/>
          <p:cNvSpPr/>
          <p:nvPr/>
        </p:nvSpPr>
        <p:spPr bwMode="auto">
          <a:xfrm>
            <a:off x="5660367" y="1556046"/>
            <a:ext cx="1203269" cy="720080"/>
          </a:xfrm>
          <a:prstGeom prst="round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2400" dirty="0">
                <a:latin typeface="Arial Black" panose="020B0A04020102020204" pitchFamily="34" charset="0"/>
                <a:cs typeface="Estrangelo Edessa" panose="03080600000000000000" pitchFamily="66" charset="0"/>
              </a:rPr>
              <a:t>KE2</a:t>
            </a:r>
          </a:p>
        </p:txBody>
      </p:sp>
      <p:sp>
        <p:nvSpPr>
          <p:cNvPr id="6" name="Rounded Rectangle 5"/>
          <p:cNvSpPr/>
          <p:nvPr/>
        </p:nvSpPr>
        <p:spPr bwMode="auto">
          <a:xfrm>
            <a:off x="4144100" y="1556046"/>
            <a:ext cx="1203269" cy="720080"/>
          </a:xfrm>
          <a:prstGeom prst="round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2400" dirty="0">
                <a:latin typeface="Arial Black" panose="020B0A04020102020204" pitchFamily="34" charset="0"/>
                <a:cs typeface="Estrangelo Edessa" panose="03080600000000000000" pitchFamily="66" charset="0"/>
              </a:rPr>
              <a:t>KE1</a:t>
            </a:r>
          </a:p>
        </p:txBody>
      </p:sp>
      <p:sp>
        <p:nvSpPr>
          <p:cNvPr id="7" name="Right Arrow 6"/>
          <p:cNvSpPr/>
          <p:nvPr/>
        </p:nvSpPr>
        <p:spPr bwMode="auto">
          <a:xfrm>
            <a:off x="5347368" y="1700062"/>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400" b="1">
              <a:latin typeface="Calibri" panose="020F0502020204030204" pitchFamily="34" charset="0"/>
              <a:cs typeface="Estrangelo Edessa" panose="03080600000000000000" pitchFamily="66" charset="0"/>
            </a:endParaRPr>
          </a:p>
        </p:txBody>
      </p:sp>
      <p:sp>
        <p:nvSpPr>
          <p:cNvPr id="8" name="Right Arrow 7"/>
          <p:cNvSpPr/>
          <p:nvPr/>
        </p:nvSpPr>
        <p:spPr bwMode="auto">
          <a:xfrm>
            <a:off x="3839299" y="1700062"/>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400" b="1">
              <a:latin typeface="Calibri" panose="020F0502020204030204" pitchFamily="34" charset="0"/>
              <a:cs typeface="Estrangelo Edessa" panose="03080600000000000000" pitchFamily="66" charset="0"/>
            </a:endParaRPr>
          </a:p>
        </p:txBody>
      </p:sp>
      <p:sp>
        <p:nvSpPr>
          <p:cNvPr id="9" name="Right Arrow 8"/>
          <p:cNvSpPr/>
          <p:nvPr/>
        </p:nvSpPr>
        <p:spPr bwMode="auto">
          <a:xfrm>
            <a:off x="6863635" y="1700062"/>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400" b="1">
              <a:latin typeface="Calibri" panose="020F0502020204030204" pitchFamily="34" charset="0"/>
              <a:cs typeface="Estrangelo Edessa" panose="03080600000000000000" pitchFamily="66" charset="0"/>
            </a:endParaRPr>
          </a:p>
        </p:txBody>
      </p:sp>
      <p:sp>
        <p:nvSpPr>
          <p:cNvPr id="10" name="TextBox 9"/>
          <p:cNvSpPr txBox="1"/>
          <p:nvPr/>
        </p:nvSpPr>
        <p:spPr>
          <a:xfrm>
            <a:off x="7386868" y="1685254"/>
            <a:ext cx="1056700" cy="461665"/>
          </a:xfrm>
          <a:prstGeom prst="rect">
            <a:avLst/>
          </a:prstGeom>
          <a:noFill/>
        </p:spPr>
        <p:txBody>
          <a:bodyPr wrap="none" rtlCol="0">
            <a:spAutoFit/>
          </a:bodyPr>
          <a:lstStyle/>
          <a:p>
            <a:r>
              <a:rPr lang="en-US" sz="2400" dirty="0" err="1">
                <a:latin typeface="Arial Black" panose="020B0A04020102020204" pitchFamily="34" charset="0"/>
              </a:rPr>
              <a:t>Etc</a:t>
            </a:r>
            <a:r>
              <a:rPr lang="en-US" sz="2400" dirty="0">
                <a:latin typeface="Arial Black" panose="020B0A04020102020204" pitchFamily="34" charset="0"/>
              </a:rPr>
              <a:t>…</a:t>
            </a:r>
          </a:p>
        </p:txBody>
      </p:sp>
      <p:sp>
        <p:nvSpPr>
          <p:cNvPr id="11" name="Rectangle 3"/>
          <p:cNvSpPr>
            <a:spLocks noChangeArrowheads="1"/>
          </p:cNvSpPr>
          <p:nvPr/>
        </p:nvSpPr>
        <p:spPr bwMode="auto">
          <a:xfrm>
            <a:off x="4745733" y="6114865"/>
            <a:ext cx="3024336" cy="32403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SzTx/>
              <a:buFontTx/>
              <a:buNone/>
            </a:pPr>
            <a:endParaRPr lang="en-US" altLang="en-US" sz="1800"/>
          </a:p>
        </p:txBody>
      </p:sp>
    </p:spTree>
    <p:extLst>
      <p:ext uri="{BB962C8B-B14F-4D97-AF65-F5344CB8AC3E}">
        <p14:creationId xmlns:p14="http://schemas.microsoft.com/office/powerpoint/2010/main" val="3827140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7140824" y="1556046"/>
            <a:ext cx="1203269" cy="720080"/>
          </a:xfrm>
          <a:prstGeom prst="roundRect">
            <a:avLst/>
          </a:prstGeom>
          <a:solidFill>
            <a:srgbClr val="FF505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2400" dirty="0">
                <a:latin typeface="Arial Black" panose="020B0A04020102020204" pitchFamily="34" charset="0"/>
                <a:cs typeface="Estrangelo Edessa" panose="03080600000000000000" pitchFamily="66" charset="0"/>
              </a:rPr>
              <a:t>AO</a:t>
            </a:r>
          </a:p>
        </p:txBody>
      </p:sp>
      <p:sp>
        <p:nvSpPr>
          <p:cNvPr id="2" name="Title 1"/>
          <p:cNvSpPr>
            <a:spLocks noGrp="1"/>
          </p:cNvSpPr>
          <p:nvPr>
            <p:ph type="title"/>
          </p:nvPr>
        </p:nvSpPr>
        <p:spPr>
          <a:xfrm>
            <a:off x="1158240" y="111745"/>
            <a:ext cx="9875520" cy="1356360"/>
          </a:xfrm>
        </p:spPr>
        <p:txBody>
          <a:bodyPr/>
          <a:lstStyle/>
          <a:p>
            <a:r>
              <a:rPr lang="en-US" dirty="0">
                <a:latin typeface="Times New Roman" panose="02020603050405020304" pitchFamily="18" charset="0"/>
                <a:cs typeface="Times New Roman" panose="02020603050405020304" pitchFamily="18" charset="0"/>
              </a:rPr>
              <a:t>Adverse Outcome (AO)</a:t>
            </a:r>
          </a:p>
        </p:txBody>
      </p:sp>
      <p:sp>
        <p:nvSpPr>
          <p:cNvPr id="3" name="Content Placeholder 2"/>
          <p:cNvSpPr>
            <a:spLocks noGrp="1"/>
          </p:cNvSpPr>
          <p:nvPr>
            <p:ph idx="1"/>
          </p:nvPr>
        </p:nvSpPr>
        <p:spPr>
          <a:xfrm>
            <a:off x="1981200" y="2564905"/>
            <a:ext cx="8686800" cy="3561259"/>
          </a:xfrm>
        </p:spPr>
        <p:txBody>
          <a:bodyPr/>
          <a:lstStyle/>
          <a:p>
            <a:r>
              <a:rPr lang="en-US" dirty="0">
                <a:solidFill>
                  <a:schemeClr val="tx1"/>
                </a:solidFill>
                <a:latin typeface="Times New Roman" panose="02020603050405020304" pitchFamily="18" charset="0"/>
                <a:cs typeface="Times New Roman" panose="02020603050405020304" pitchFamily="18" charset="0"/>
              </a:rPr>
              <a:t>A specialized Key Event</a:t>
            </a:r>
          </a:p>
          <a:p>
            <a:r>
              <a:rPr lang="en-GB" dirty="0">
                <a:solidFill>
                  <a:schemeClr val="tx1"/>
                </a:solidFill>
                <a:latin typeface="Times New Roman" panose="02020603050405020304" pitchFamily="18" charset="0"/>
                <a:cs typeface="Times New Roman" panose="02020603050405020304" pitchFamily="18" charset="0"/>
              </a:rPr>
              <a:t>Adverse effect of </a:t>
            </a:r>
            <a:r>
              <a:rPr lang="en-GB" b="1" dirty="0">
                <a:solidFill>
                  <a:srgbClr val="00B050"/>
                </a:solidFill>
                <a:latin typeface="Times New Roman" panose="02020603050405020304" pitchFamily="18" charset="0"/>
                <a:cs typeface="Times New Roman" panose="02020603050405020304" pitchFamily="18" charset="0"/>
              </a:rPr>
              <a:t>regulatory significance</a:t>
            </a:r>
            <a:endParaRPr lang="en-GB" dirty="0">
              <a:solidFill>
                <a:srgbClr val="00B050"/>
              </a:solidFill>
              <a:latin typeface="Times New Roman" panose="02020603050405020304" pitchFamily="18" charset="0"/>
              <a:cs typeface="Times New Roman" panose="02020603050405020304" pitchFamily="18" charset="0"/>
            </a:endParaRPr>
          </a:p>
          <a:p>
            <a:pPr marL="274320" indent="0">
              <a:buNone/>
            </a:pPr>
            <a:r>
              <a:rPr lang="en-GB" sz="1800" dirty="0">
                <a:solidFill>
                  <a:schemeClr val="tx1"/>
                </a:solidFill>
                <a:latin typeface="Times New Roman" panose="02020603050405020304" pitchFamily="18" charset="0"/>
                <a:cs typeface="Times New Roman" panose="02020603050405020304" pitchFamily="18" charset="0"/>
              </a:rPr>
              <a:t>(ex: an established protection goal or equivalence to endpoint in an accepted regulatory guideline toxicity test)</a:t>
            </a:r>
            <a:endParaRPr lang="en-US" sz="1800" dirty="0">
              <a:solidFill>
                <a:schemeClr val="tx1"/>
              </a:solidFill>
              <a:latin typeface="Times New Roman" panose="02020603050405020304" pitchFamily="18" charset="0"/>
              <a:cs typeface="Times New Roman" panose="02020603050405020304" pitchFamily="18" charset="0"/>
            </a:endParaRPr>
          </a:p>
          <a:p>
            <a:pPr lvl="1">
              <a:spcAft>
                <a:spcPts val="600"/>
              </a:spcAft>
              <a:buFont typeface="Arial" panose="020B0604020202020204" pitchFamily="34" charset="0"/>
              <a:buChar char="•"/>
            </a:pPr>
            <a:endParaRPr lang="en-US" b="1" dirty="0">
              <a:solidFill>
                <a:schemeClr val="tx1"/>
              </a:solidFill>
              <a:latin typeface="Times New Roman" panose="02020603050405020304" pitchFamily="18" charset="0"/>
              <a:cs typeface="Times New Roman" panose="02020603050405020304" pitchFamily="18" charset="0"/>
            </a:endParaRPr>
          </a:p>
          <a:p>
            <a:pPr lvl="1">
              <a:spcAft>
                <a:spcPts val="600"/>
              </a:spcAft>
              <a:buFont typeface="Arial" panose="020B0604020202020204" pitchFamily="34" charset="0"/>
              <a:buChar char="•"/>
            </a:pPr>
            <a:r>
              <a:rPr lang="en-US" b="1" dirty="0">
                <a:solidFill>
                  <a:srgbClr val="00B050"/>
                </a:solidFill>
                <a:latin typeface="Times New Roman" panose="02020603050405020304" pitchFamily="18" charset="0"/>
                <a:cs typeface="Times New Roman" panose="02020603050405020304" pitchFamily="18" charset="0"/>
              </a:rPr>
              <a:t>All same criteria as any other KE (taxa, life stage, sex, </a:t>
            </a:r>
            <a:r>
              <a:rPr lang="en-US" b="1" dirty="0" err="1">
                <a:solidFill>
                  <a:srgbClr val="00B050"/>
                </a:solidFill>
                <a:latin typeface="Times New Roman" panose="02020603050405020304" pitchFamily="18" charset="0"/>
                <a:cs typeface="Times New Roman" panose="02020603050405020304" pitchFamily="18" charset="0"/>
              </a:rPr>
              <a:t>etc</a:t>
            </a:r>
            <a:r>
              <a:rPr lang="en-US" b="1" dirty="0">
                <a:solidFill>
                  <a:srgbClr val="00B050"/>
                </a:solidFill>
                <a:latin typeface="Times New Roman" panose="02020603050405020304" pitchFamily="18" charset="0"/>
                <a:cs typeface="Times New Roman" panose="02020603050405020304" pitchFamily="18" charset="0"/>
              </a:rPr>
              <a:t>…)</a:t>
            </a:r>
          </a:p>
          <a:p>
            <a:pPr lvl="1">
              <a:spcAft>
                <a:spcPts val="600"/>
              </a:spcAft>
              <a:buFont typeface="Arial" panose="020B0604020202020204" pitchFamily="34" charset="0"/>
              <a:buChar char="•"/>
            </a:pPr>
            <a:r>
              <a:rPr lang="en-US" b="1" dirty="0">
                <a:solidFill>
                  <a:srgbClr val="00B050"/>
                </a:solidFill>
                <a:latin typeface="Times New Roman" panose="02020603050405020304" pitchFamily="18" charset="0"/>
                <a:cs typeface="Times New Roman" panose="02020603050405020304" pitchFamily="18" charset="0"/>
              </a:rPr>
              <a:t>Plus ONE additional Criteria</a:t>
            </a:r>
          </a:p>
          <a:p>
            <a:pPr lvl="2">
              <a:spcAft>
                <a:spcPts val="600"/>
              </a:spcAft>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Regulatory Significance of the AO (with examples of regulatory usage)</a:t>
            </a:r>
          </a:p>
        </p:txBody>
      </p:sp>
      <p:sp>
        <p:nvSpPr>
          <p:cNvPr id="5" name="Rounded Rectangle 4"/>
          <p:cNvSpPr/>
          <p:nvPr/>
        </p:nvSpPr>
        <p:spPr bwMode="auto">
          <a:xfrm>
            <a:off x="5660367" y="1556046"/>
            <a:ext cx="1203269" cy="720080"/>
          </a:xfrm>
          <a:prstGeom prst="round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2400" dirty="0">
                <a:latin typeface="Arial Black" panose="020B0A04020102020204" pitchFamily="34" charset="0"/>
                <a:cs typeface="Estrangelo Edessa" panose="03080600000000000000" pitchFamily="66" charset="0"/>
              </a:rPr>
              <a:t>KE4</a:t>
            </a:r>
          </a:p>
        </p:txBody>
      </p:sp>
      <p:sp>
        <p:nvSpPr>
          <p:cNvPr id="6" name="Rounded Rectangle 5"/>
          <p:cNvSpPr/>
          <p:nvPr/>
        </p:nvSpPr>
        <p:spPr bwMode="auto">
          <a:xfrm>
            <a:off x="4144100" y="1556046"/>
            <a:ext cx="1203269" cy="720080"/>
          </a:xfrm>
          <a:prstGeom prst="round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2400" dirty="0">
                <a:latin typeface="Arial Black" panose="020B0A04020102020204" pitchFamily="34" charset="0"/>
                <a:cs typeface="Estrangelo Edessa" panose="03080600000000000000" pitchFamily="66" charset="0"/>
              </a:rPr>
              <a:t>KE3</a:t>
            </a:r>
          </a:p>
        </p:txBody>
      </p:sp>
      <p:sp>
        <p:nvSpPr>
          <p:cNvPr id="7" name="Right Arrow 6"/>
          <p:cNvSpPr/>
          <p:nvPr/>
        </p:nvSpPr>
        <p:spPr bwMode="auto">
          <a:xfrm>
            <a:off x="5347368" y="1700062"/>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400" b="1">
              <a:latin typeface="Calibri" panose="020F0502020204030204" pitchFamily="34" charset="0"/>
              <a:cs typeface="Estrangelo Edessa" panose="03080600000000000000" pitchFamily="66" charset="0"/>
            </a:endParaRPr>
          </a:p>
        </p:txBody>
      </p:sp>
      <p:sp>
        <p:nvSpPr>
          <p:cNvPr id="8" name="Right Arrow 7"/>
          <p:cNvSpPr/>
          <p:nvPr/>
        </p:nvSpPr>
        <p:spPr bwMode="auto">
          <a:xfrm>
            <a:off x="3839299" y="1700062"/>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400" b="1">
              <a:latin typeface="Calibri" panose="020F0502020204030204" pitchFamily="34" charset="0"/>
              <a:cs typeface="Estrangelo Edessa" panose="03080600000000000000" pitchFamily="66" charset="0"/>
            </a:endParaRPr>
          </a:p>
        </p:txBody>
      </p:sp>
      <p:sp>
        <p:nvSpPr>
          <p:cNvPr id="9" name="Right Arrow 8"/>
          <p:cNvSpPr/>
          <p:nvPr/>
        </p:nvSpPr>
        <p:spPr bwMode="auto">
          <a:xfrm>
            <a:off x="6863635" y="1700062"/>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400" b="1">
              <a:latin typeface="Calibri" panose="020F0502020204030204" pitchFamily="34" charset="0"/>
              <a:cs typeface="Estrangelo Edessa" panose="03080600000000000000" pitchFamily="66" charset="0"/>
            </a:endParaRPr>
          </a:p>
        </p:txBody>
      </p:sp>
      <p:sp>
        <p:nvSpPr>
          <p:cNvPr id="10" name="Rectangle 3"/>
          <p:cNvSpPr>
            <a:spLocks noChangeArrowheads="1"/>
          </p:cNvSpPr>
          <p:nvPr/>
        </p:nvSpPr>
        <p:spPr bwMode="auto">
          <a:xfrm>
            <a:off x="4745733" y="6114865"/>
            <a:ext cx="3024336" cy="32403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SzTx/>
              <a:buFontTx/>
              <a:buNone/>
            </a:pPr>
            <a:endParaRPr lang="en-US" altLang="en-US" sz="1800"/>
          </a:p>
        </p:txBody>
      </p:sp>
    </p:spTree>
    <p:extLst>
      <p:ext uri="{BB962C8B-B14F-4D97-AF65-F5344CB8AC3E}">
        <p14:creationId xmlns:p14="http://schemas.microsoft.com/office/powerpoint/2010/main" val="33056220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141756"/>
            <a:ext cx="9875520" cy="1356360"/>
          </a:xfrm>
        </p:spPr>
        <p:txBody>
          <a:bodyPr/>
          <a:lstStyle/>
          <a:p>
            <a:r>
              <a:rPr lang="en-US" sz="3200" dirty="0">
                <a:latin typeface="Times New Roman" panose="02020603050405020304" pitchFamily="18" charset="0"/>
                <a:cs typeface="Times New Roman" panose="02020603050405020304" pitchFamily="18" charset="0"/>
              </a:rPr>
              <a:t>Key Event Relationship (KER)</a:t>
            </a:r>
          </a:p>
        </p:txBody>
      </p:sp>
      <p:sp>
        <p:nvSpPr>
          <p:cNvPr id="3" name="Content Placeholder 2"/>
          <p:cNvSpPr>
            <a:spLocks noGrp="1"/>
          </p:cNvSpPr>
          <p:nvPr>
            <p:ph idx="1"/>
          </p:nvPr>
        </p:nvSpPr>
        <p:spPr>
          <a:xfrm>
            <a:off x="2063552" y="2924944"/>
            <a:ext cx="8686800" cy="3312368"/>
          </a:xfrm>
        </p:spPr>
        <p:txBody>
          <a:bodyPr/>
          <a:lstStyle/>
          <a:p>
            <a:pPr>
              <a:spcBef>
                <a:spcPts val="0"/>
              </a:spcBef>
              <a:spcAft>
                <a:spcPts val="600"/>
              </a:spcAft>
            </a:pPr>
            <a:r>
              <a:rPr lang="en-US" dirty="0">
                <a:solidFill>
                  <a:sysClr val="windowText" lastClr="000000"/>
                </a:solidFill>
                <a:latin typeface="Times New Roman" panose="02020603050405020304" pitchFamily="18" charset="0"/>
                <a:cs typeface="Times New Roman" panose="02020603050405020304" pitchFamily="18" charset="0"/>
              </a:rPr>
              <a:t>Contains </a:t>
            </a:r>
            <a:r>
              <a:rPr lang="en-US" b="1" dirty="0">
                <a:solidFill>
                  <a:srgbClr val="00B050"/>
                </a:solidFill>
                <a:latin typeface="Times New Roman" panose="02020603050405020304" pitchFamily="18" charset="0"/>
                <a:cs typeface="Times New Roman" panose="02020603050405020304" pitchFamily="18" charset="0"/>
              </a:rPr>
              <a:t>evidence for causal relationship</a:t>
            </a:r>
            <a:r>
              <a:rPr lang="en-US" dirty="0">
                <a:solidFill>
                  <a:srgbClr val="00B050"/>
                </a:solidFill>
                <a:latin typeface="Times New Roman" panose="02020603050405020304" pitchFamily="18" charset="0"/>
                <a:cs typeface="Times New Roman" panose="02020603050405020304" pitchFamily="18" charset="0"/>
              </a:rPr>
              <a:t> </a:t>
            </a:r>
            <a:r>
              <a:rPr lang="en-US" dirty="0">
                <a:solidFill>
                  <a:sysClr val="windowText" lastClr="000000"/>
                </a:solidFill>
                <a:latin typeface="Times New Roman" panose="02020603050405020304" pitchFamily="18" charset="0"/>
                <a:cs typeface="Times New Roman" panose="02020603050405020304" pitchFamily="18" charset="0"/>
              </a:rPr>
              <a:t>between the upstream KE (</a:t>
            </a:r>
            <a:r>
              <a:rPr lang="en-US" b="1" dirty="0" err="1">
                <a:solidFill>
                  <a:srgbClr val="00B050"/>
                </a:solidFill>
                <a:latin typeface="Times New Roman" panose="02020603050405020304" pitchFamily="18" charset="0"/>
                <a:cs typeface="Times New Roman" panose="02020603050405020304" pitchFamily="18" charset="0"/>
              </a:rPr>
              <a:t>KE</a:t>
            </a:r>
            <a:r>
              <a:rPr lang="en-US" sz="1800" b="1" dirty="0" err="1">
                <a:solidFill>
                  <a:srgbClr val="00B050"/>
                </a:solidFill>
                <a:latin typeface="Times New Roman" panose="02020603050405020304" pitchFamily="18" charset="0"/>
                <a:cs typeface="Times New Roman" panose="02020603050405020304" pitchFamily="18" charset="0"/>
              </a:rPr>
              <a:t>up</a:t>
            </a:r>
            <a:r>
              <a:rPr lang="en-US" dirty="0">
                <a:solidFill>
                  <a:sysClr val="windowText" lastClr="000000"/>
                </a:solidFill>
                <a:latin typeface="Times New Roman" panose="02020603050405020304" pitchFamily="18" charset="0"/>
                <a:cs typeface="Times New Roman" panose="02020603050405020304" pitchFamily="18" charset="0"/>
              </a:rPr>
              <a:t>) and downstream KE (</a:t>
            </a:r>
            <a:r>
              <a:rPr lang="en-US" b="1" dirty="0" err="1">
                <a:solidFill>
                  <a:srgbClr val="00B050"/>
                </a:solidFill>
                <a:latin typeface="Times New Roman" panose="02020603050405020304" pitchFamily="18" charset="0"/>
                <a:cs typeface="Times New Roman" panose="02020603050405020304" pitchFamily="18" charset="0"/>
              </a:rPr>
              <a:t>KE</a:t>
            </a:r>
            <a:r>
              <a:rPr lang="en-US" sz="1800" b="1" dirty="0" err="1">
                <a:solidFill>
                  <a:srgbClr val="00B050"/>
                </a:solidFill>
                <a:latin typeface="Times New Roman" panose="02020603050405020304" pitchFamily="18" charset="0"/>
                <a:cs typeface="Times New Roman" panose="02020603050405020304" pitchFamily="18" charset="0"/>
              </a:rPr>
              <a:t>down</a:t>
            </a:r>
            <a:r>
              <a:rPr lang="en-US" dirty="0">
                <a:solidFill>
                  <a:sysClr val="windowText" lastClr="000000"/>
                </a:solidFill>
                <a:latin typeface="Times New Roman" panose="02020603050405020304" pitchFamily="18" charset="0"/>
                <a:cs typeface="Times New Roman" panose="02020603050405020304" pitchFamily="18" charset="0"/>
              </a:rPr>
              <a:t>)</a:t>
            </a:r>
          </a:p>
          <a:p>
            <a:pPr>
              <a:spcBef>
                <a:spcPts val="0"/>
              </a:spcBef>
              <a:spcAft>
                <a:spcPts val="600"/>
              </a:spcAft>
            </a:pPr>
            <a:endParaRPr lang="en-US" dirty="0">
              <a:solidFill>
                <a:sysClr val="windowText" lastClr="000000"/>
              </a:solidFill>
              <a:latin typeface="Times New Roman" panose="02020603050405020304" pitchFamily="18" charset="0"/>
              <a:cs typeface="Times New Roman" panose="02020603050405020304" pitchFamily="18" charset="0"/>
            </a:endParaRPr>
          </a:p>
          <a:p>
            <a:pPr>
              <a:spcBef>
                <a:spcPts val="0"/>
              </a:spcBef>
              <a:spcAft>
                <a:spcPts val="600"/>
              </a:spcAft>
            </a:pPr>
            <a:r>
              <a:rPr lang="en-US" sz="2800" b="1" dirty="0">
                <a:solidFill>
                  <a:srgbClr val="00B050"/>
                </a:solidFill>
                <a:latin typeface="Times New Roman" panose="02020603050405020304" pitchFamily="18" charset="0"/>
                <a:cs typeface="Times New Roman" panose="02020603050405020304" pitchFamily="18" charset="0"/>
              </a:rPr>
              <a:t>Facilitates inference/extrapolation/prediction</a:t>
            </a:r>
            <a:r>
              <a:rPr lang="en-US" dirty="0">
                <a:solidFill>
                  <a:srgbClr val="00B050"/>
                </a:solidFill>
                <a:latin typeface="Times New Roman" panose="02020603050405020304" pitchFamily="18" charset="0"/>
                <a:cs typeface="Times New Roman" panose="02020603050405020304" pitchFamily="18" charset="0"/>
              </a:rPr>
              <a:t> </a:t>
            </a:r>
            <a:r>
              <a:rPr lang="en-US" dirty="0">
                <a:solidFill>
                  <a:sysClr val="windowText" lastClr="000000"/>
                </a:solidFill>
                <a:latin typeface="Times New Roman" panose="02020603050405020304" pitchFamily="18" charset="0"/>
                <a:cs typeface="Times New Roman" panose="02020603050405020304" pitchFamily="18" charset="0"/>
              </a:rPr>
              <a:t>of </a:t>
            </a:r>
            <a:r>
              <a:rPr lang="en-US" dirty="0" err="1">
                <a:solidFill>
                  <a:sysClr val="windowText" lastClr="000000"/>
                </a:solidFill>
                <a:latin typeface="Times New Roman" panose="02020603050405020304" pitchFamily="18" charset="0"/>
                <a:cs typeface="Times New Roman" panose="02020603050405020304" pitchFamily="18" charset="0"/>
              </a:rPr>
              <a:t>KE</a:t>
            </a:r>
            <a:r>
              <a:rPr lang="en-US" sz="1800" dirty="0" err="1">
                <a:solidFill>
                  <a:sysClr val="windowText" lastClr="000000"/>
                </a:solidFill>
                <a:latin typeface="Times New Roman" panose="02020603050405020304" pitchFamily="18" charset="0"/>
                <a:cs typeface="Times New Roman" panose="02020603050405020304" pitchFamily="18" charset="0"/>
              </a:rPr>
              <a:t>down</a:t>
            </a:r>
            <a:r>
              <a:rPr lang="en-US" dirty="0">
                <a:solidFill>
                  <a:sysClr val="windowText" lastClr="000000"/>
                </a:solidFill>
                <a:latin typeface="Times New Roman" panose="02020603050405020304" pitchFamily="18" charset="0"/>
                <a:cs typeface="Times New Roman" panose="02020603050405020304" pitchFamily="18" charset="0"/>
              </a:rPr>
              <a:t> based on the state of </a:t>
            </a:r>
            <a:r>
              <a:rPr lang="en-US" dirty="0" err="1">
                <a:solidFill>
                  <a:sysClr val="windowText" lastClr="000000"/>
                </a:solidFill>
                <a:latin typeface="Times New Roman" panose="02020603050405020304" pitchFamily="18" charset="0"/>
                <a:cs typeface="Times New Roman" panose="02020603050405020304" pitchFamily="18" charset="0"/>
              </a:rPr>
              <a:t>KE</a:t>
            </a:r>
            <a:r>
              <a:rPr lang="en-US" sz="1800" dirty="0" err="1">
                <a:solidFill>
                  <a:sysClr val="windowText" lastClr="000000"/>
                </a:solidFill>
                <a:latin typeface="Times New Roman" panose="02020603050405020304" pitchFamily="18" charset="0"/>
                <a:cs typeface="Times New Roman" panose="02020603050405020304" pitchFamily="18" charset="0"/>
              </a:rPr>
              <a:t>up</a:t>
            </a:r>
            <a:endParaRPr lang="en-US" sz="1800" dirty="0">
              <a:solidFill>
                <a:sysClr val="windowText" lastClr="000000"/>
              </a:solidFill>
              <a:latin typeface="Times New Roman" panose="02020603050405020304" pitchFamily="18" charset="0"/>
              <a:cs typeface="Times New Roman" panose="02020603050405020304" pitchFamily="18" charset="0"/>
            </a:endParaRPr>
          </a:p>
        </p:txBody>
      </p:sp>
      <p:sp>
        <p:nvSpPr>
          <p:cNvPr id="4" name="Rounded Rectangle 3"/>
          <p:cNvSpPr/>
          <p:nvPr/>
        </p:nvSpPr>
        <p:spPr bwMode="auto">
          <a:xfrm>
            <a:off x="2522376" y="1714258"/>
            <a:ext cx="1203269" cy="720080"/>
          </a:xfrm>
          <a:prstGeom prst="roundRect">
            <a:avLst/>
          </a:prstGeom>
          <a:solidFill>
            <a:srgbClr val="92D05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2800" dirty="0">
                <a:latin typeface="Franklin Gothic Demi Cond" panose="020B0706030402020204" pitchFamily="34" charset="0"/>
                <a:cs typeface="Estrangelo Edessa" panose="03080600000000000000" pitchFamily="66" charset="0"/>
              </a:rPr>
              <a:t>MIE</a:t>
            </a:r>
          </a:p>
        </p:txBody>
      </p:sp>
      <p:sp>
        <p:nvSpPr>
          <p:cNvPr id="5" name="Rounded Rectangle 4"/>
          <p:cNvSpPr/>
          <p:nvPr/>
        </p:nvSpPr>
        <p:spPr bwMode="auto">
          <a:xfrm>
            <a:off x="3994253" y="1714258"/>
            <a:ext cx="1376031" cy="720080"/>
          </a:xfrm>
          <a:prstGeom prst="round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2800" dirty="0">
                <a:latin typeface="Franklin Gothic Demi Cond" panose="020B0706030402020204" pitchFamily="34" charset="0"/>
                <a:cs typeface="Estrangelo Edessa" panose="03080600000000000000" pitchFamily="66" charset="0"/>
              </a:rPr>
              <a:t>KE1</a:t>
            </a:r>
          </a:p>
        </p:txBody>
      </p:sp>
      <p:sp>
        <p:nvSpPr>
          <p:cNvPr id="6" name="Rounded Rectangle 5"/>
          <p:cNvSpPr/>
          <p:nvPr/>
        </p:nvSpPr>
        <p:spPr bwMode="auto">
          <a:xfrm>
            <a:off x="5638892" y="1714258"/>
            <a:ext cx="1203269" cy="720080"/>
          </a:xfrm>
          <a:prstGeom prst="round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2800" dirty="0">
                <a:latin typeface="Franklin Gothic Demi Cond" panose="020B0706030402020204" pitchFamily="34" charset="0"/>
                <a:cs typeface="Estrangelo Edessa" panose="03080600000000000000" pitchFamily="66" charset="0"/>
              </a:rPr>
              <a:t>KE2</a:t>
            </a:r>
          </a:p>
        </p:txBody>
      </p:sp>
      <p:sp>
        <p:nvSpPr>
          <p:cNvPr id="7" name="Rounded Rectangle 6"/>
          <p:cNvSpPr/>
          <p:nvPr/>
        </p:nvSpPr>
        <p:spPr bwMode="auto">
          <a:xfrm>
            <a:off x="7110769" y="1711891"/>
            <a:ext cx="1203269" cy="720080"/>
          </a:xfrm>
          <a:prstGeom prst="round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2800" dirty="0">
                <a:latin typeface="Franklin Gothic Demi Cond" panose="020B0706030402020204" pitchFamily="34" charset="0"/>
                <a:cs typeface="Estrangelo Edessa" panose="03080600000000000000" pitchFamily="66" charset="0"/>
              </a:rPr>
              <a:t>KE3</a:t>
            </a:r>
          </a:p>
        </p:txBody>
      </p:sp>
      <p:sp>
        <p:nvSpPr>
          <p:cNvPr id="8" name="Right Arrow 7"/>
          <p:cNvSpPr/>
          <p:nvPr/>
        </p:nvSpPr>
        <p:spPr bwMode="auto">
          <a:xfrm>
            <a:off x="3725644" y="1855907"/>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2800" b="1">
              <a:latin typeface="Calibri" panose="020F0502020204030204" pitchFamily="34" charset="0"/>
              <a:cs typeface="Estrangelo Edessa" panose="03080600000000000000" pitchFamily="66" charset="0"/>
            </a:endParaRPr>
          </a:p>
        </p:txBody>
      </p:sp>
      <p:sp>
        <p:nvSpPr>
          <p:cNvPr id="9" name="Right Arrow 8"/>
          <p:cNvSpPr/>
          <p:nvPr/>
        </p:nvSpPr>
        <p:spPr bwMode="auto">
          <a:xfrm>
            <a:off x="5370283" y="1855907"/>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2800" b="1">
              <a:latin typeface="Calibri" panose="020F0502020204030204" pitchFamily="34" charset="0"/>
              <a:cs typeface="Estrangelo Edessa" panose="03080600000000000000" pitchFamily="66" charset="0"/>
            </a:endParaRPr>
          </a:p>
        </p:txBody>
      </p:sp>
      <p:sp>
        <p:nvSpPr>
          <p:cNvPr id="10" name="Right Arrow 9"/>
          <p:cNvSpPr/>
          <p:nvPr/>
        </p:nvSpPr>
        <p:spPr bwMode="auto">
          <a:xfrm>
            <a:off x="6842160" y="1855907"/>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2800" b="1">
              <a:latin typeface="Calibri" panose="020F0502020204030204" pitchFamily="34" charset="0"/>
              <a:cs typeface="Estrangelo Edessa" panose="03080600000000000000" pitchFamily="66" charset="0"/>
            </a:endParaRPr>
          </a:p>
        </p:txBody>
      </p:sp>
      <p:sp>
        <p:nvSpPr>
          <p:cNvPr id="11" name="Rounded Rectangle 10"/>
          <p:cNvSpPr/>
          <p:nvPr/>
        </p:nvSpPr>
        <p:spPr bwMode="auto">
          <a:xfrm>
            <a:off x="8610209" y="1711891"/>
            <a:ext cx="1277976" cy="720080"/>
          </a:xfrm>
          <a:prstGeom prst="roundRect">
            <a:avLst/>
          </a:prstGeom>
          <a:solidFill>
            <a:srgbClr val="FF505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lang="en-US" sz="2800" dirty="0">
                <a:latin typeface="Franklin Gothic Demi Cond" panose="020B0706030402020204" pitchFamily="34" charset="0"/>
                <a:cs typeface="Estrangelo Edessa" panose="03080600000000000000" pitchFamily="66" charset="0"/>
              </a:rPr>
              <a:t>AO</a:t>
            </a:r>
            <a:endParaRPr kumimoji="1" lang="en-US" sz="2800" dirty="0">
              <a:latin typeface="Franklin Gothic Demi Cond" panose="020B0706030402020204" pitchFamily="34" charset="0"/>
              <a:cs typeface="Estrangelo Edessa" panose="03080600000000000000" pitchFamily="66" charset="0"/>
            </a:endParaRPr>
          </a:p>
        </p:txBody>
      </p:sp>
      <p:sp>
        <p:nvSpPr>
          <p:cNvPr id="12" name="Right Arrow 11"/>
          <p:cNvSpPr/>
          <p:nvPr/>
        </p:nvSpPr>
        <p:spPr bwMode="auto">
          <a:xfrm>
            <a:off x="8314037" y="1858274"/>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2800" b="1">
              <a:latin typeface="Calibri" panose="020F0502020204030204" pitchFamily="34" charset="0"/>
              <a:cs typeface="Estrangelo Edessa" panose="03080600000000000000" pitchFamily="66" charset="0"/>
            </a:endParaRPr>
          </a:p>
        </p:txBody>
      </p:sp>
      <p:sp>
        <p:nvSpPr>
          <p:cNvPr id="14" name="Oval 13">
            <a:extLst>
              <a:ext uri="{FF2B5EF4-FFF2-40B4-BE49-F238E27FC236}">
                <a16:creationId xmlns:a16="http://schemas.microsoft.com/office/drawing/2014/main" id="{75014B7B-A583-44B4-842C-6C48F7BC44D6}"/>
              </a:ext>
            </a:extLst>
          </p:cNvPr>
          <p:cNvSpPr/>
          <p:nvPr/>
        </p:nvSpPr>
        <p:spPr bwMode="auto">
          <a:xfrm>
            <a:off x="3499409" y="1711891"/>
            <a:ext cx="721080" cy="720080"/>
          </a:xfrm>
          <a:prstGeom prst="ellipse">
            <a:avLst/>
          </a:prstGeom>
          <a:no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
        <p:nvSpPr>
          <p:cNvPr id="15" name="Oval 14">
            <a:extLst>
              <a:ext uri="{FF2B5EF4-FFF2-40B4-BE49-F238E27FC236}">
                <a16:creationId xmlns:a16="http://schemas.microsoft.com/office/drawing/2014/main" id="{BEE1C661-AB30-4BEF-82E2-E24A2338C4E4}"/>
              </a:ext>
            </a:extLst>
          </p:cNvPr>
          <p:cNvSpPr/>
          <p:nvPr/>
        </p:nvSpPr>
        <p:spPr bwMode="auto">
          <a:xfrm>
            <a:off x="5130267" y="1711891"/>
            <a:ext cx="721080" cy="720080"/>
          </a:xfrm>
          <a:prstGeom prst="ellipse">
            <a:avLst/>
          </a:prstGeom>
          <a:no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
        <p:nvSpPr>
          <p:cNvPr id="16" name="Oval 15">
            <a:extLst>
              <a:ext uri="{FF2B5EF4-FFF2-40B4-BE49-F238E27FC236}">
                <a16:creationId xmlns:a16="http://schemas.microsoft.com/office/drawing/2014/main" id="{7E82AA5C-0448-40F3-B389-D68804935FF7}"/>
              </a:ext>
            </a:extLst>
          </p:cNvPr>
          <p:cNvSpPr/>
          <p:nvPr/>
        </p:nvSpPr>
        <p:spPr bwMode="auto">
          <a:xfrm>
            <a:off x="6647016" y="1704825"/>
            <a:ext cx="721080" cy="720080"/>
          </a:xfrm>
          <a:prstGeom prst="ellipse">
            <a:avLst/>
          </a:prstGeom>
          <a:no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
        <p:nvSpPr>
          <p:cNvPr id="17" name="Oval 16">
            <a:extLst>
              <a:ext uri="{FF2B5EF4-FFF2-40B4-BE49-F238E27FC236}">
                <a16:creationId xmlns:a16="http://schemas.microsoft.com/office/drawing/2014/main" id="{8F012B28-6FF4-416E-9F9B-DBFB9951B2C7}"/>
              </a:ext>
            </a:extLst>
          </p:cNvPr>
          <p:cNvSpPr/>
          <p:nvPr/>
        </p:nvSpPr>
        <p:spPr bwMode="auto">
          <a:xfrm>
            <a:off x="8101584" y="1711891"/>
            <a:ext cx="721080" cy="720080"/>
          </a:xfrm>
          <a:prstGeom prst="ellipse">
            <a:avLst/>
          </a:prstGeom>
          <a:no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Tree>
    <p:extLst>
      <p:ext uri="{BB962C8B-B14F-4D97-AF65-F5344CB8AC3E}">
        <p14:creationId xmlns:p14="http://schemas.microsoft.com/office/powerpoint/2010/main" val="1584058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0" fill="hold"/>
                                        <p:tgtEl>
                                          <p:spTgt spid="8"/>
                                        </p:tgtEl>
                                      </p:cBhvr>
                                      <p:by x="200000" y="200000"/>
                                    </p:animScale>
                                  </p:childTnLst>
                                </p:cTn>
                              </p:par>
                              <p:par>
                                <p:cTn id="7" presetID="6" presetClass="emph" presetSubtype="0" fill="hold" grpId="0" nodeType="withEffect">
                                  <p:stCondLst>
                                    <p:cond delay="0"/>
                                  </p:stCondLst>
                                  <p:childTnLst>
                                    <p:animScale>
                                      <p:cBhvr>
                                        <p:cTn id="8" dur="1000" fill="hold"/>
                                        <p:tgtEl>
                                          <p:spTgt spid="9"/>
                                        </p:tgtEl>
                                      </p:cBhvr>
                                      <p:by x="200000" y="200000"/>
                                    </p:animScale>
                                  </p:childTnLst>
                                </p:cTn>
                              </p:par>
                              <p:par>
                                <p:cTn id="9" presetID="6" presetClass="emph" presetSubtype="0" fill="hold" grpId="0" nodeType="withEffect">
                                  <p:stCondLst>
                                    <p:cond delay="0"/>
                                  </p:stCondLst>
                                  <p:childTnLst>
                                    <p:animScale>
                                      <p:cBhvr>
                                        <p:cTn id="10" dur="1000" fill="hold"/>
                                        <p:tgtEl>
                                          <p:spTgt spid="10"/>
                                        </p:tgtEl>
                                      </p:cBhvr>
                                      <p:by x="200000" y="200000"/>
                                    </p:animScale>
                                  </p:childTnLst>
                                </p:cTn>
                              </p:par>
                              <p:par>
                                <p:cTn id="11" presetID="6" presetClass="emph" presetSubtype="0" fill="hold" grpId="0" nodeType="withEffect">
                                  <p:stCondLst>
                                    <p:cond delay="0"/>
                                  </p:stCondLst>
                                  <p:childTnLst>
                                    <p:animScale>
                                      <p:cBhvr>
                                        <p:cTn id="12" dur="1000" fill="hold"/>
                                        <p:tgtEl>
                                          <p:spTgt spid="12"/>
                                        </p:tgtEl>
                                      </p:cBhvr>
                                      <p:by x="200000" y="200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321890"/>
            <a:ext cx="9875520" cy="1356360"/>
          </a:xfrm>
        </p:spPr>
        <p:txBody>
          <a:bodyPr/>
          <a:lstStyle/>
          <a:p>
            <a:r>
              <a:rPr lang="en-US" sz="3200" b="1" dirty="0">
                <a:latin typeface="Times New Roman" panose="02020603050405020304" pitchFamily="18" charset="0"/>
                <a:cs typeface="Times New Roman" panose="02020603050405020304" pitchFamily="18" charset="0"/>
              </a:rPr>
              <a:t>Key Event Relationship (KER)</a:t>
            </a:r>
          </a:p>
        </p:txBody>
      </p:sp>
      <p:sp>
        <p:nvSpPr>
          <p:cNvPr id="3" name="Content Placeholder 2"/>
          <p:cNvSpPr>
            <a:spLocks noGrp="1"/>
          </p:cNvSpPr>
          <p:nvPr>
            <p:ph idx="1"/>
          </p:nvPr>
        </p:nvSpPr>
        <p:spPr>
          <a:xfrm>
            <a:off x="2503177" y="2823220"/>
            <a:ext cx="7185645" cy="3528392"/>
          </a:xfrm>
        </p:spPr>
        <p:txBody>
          <a:bodyPr/>
          <a:lstStyle/>
          <a:p>
            <a:pPr marL="45720" indent="0">
              <a:spcBef>
                <a:spcPts val="0"/>
              </a:spcBef>
              <a:spcAft>
                <a:spcPts val="600"/>
              </a:spcAft>
              <a:buNone/>
            </a:pPr>
            <a:r>
              <a:rPr lang="en-US" sz="2000" dirty="0">
                <a:solidFill>
                  <a:schemeClr val="tx1"/>
                </a:solidFill>
                <a:latin typeface="Times New Roman" panose="02020603050405020304" pitchFamily="18" charset="0"/>
                <a:cs typeface="Times New Roman" panose="02020603050405020304" pitchFamily="18" charset="0"/>
              </a:rPr>
              <a:t>KER Description</a:t>
            </a:r>
          </a:p>
          <a:p>
            <a:pPr>
              <a:spcBef>
                <a:spcPts val="0"/>
              </a:spcBef>
              <a:spcAft>
                <a:spcPts val="600"/>
              </a:spcAft>
            </a:pPr>
            <a:r>
              <a:rPr lang="en-US" sz="2000" dirty="0">
                <a:solidFill>
                  <a:schemeClr val="tx1"/>
                </a:solidFill>
                <a:latin typeface="Times New Roman" panose="02020603050405020304" pitchFamily="18" charset="0"/>
                <a:cs typeface="Times New Roman" panose="02020603050405020304" pitchFamily="18" charset="0"/>
              </a:rPr>
              <a:t>Level of Biological Organization</a:t>
            </a:r>
          </a:p>
          <a:p>
            <a:pPr>
              <a:spcBef>
                <a:spcPts val="0"/>
              </a:spcBef>
              <a:spcAft>
                <a:spcPts val="600"/>
              </a:spcAft>
            </a:pPr>
            <a:r>
              <a:rPr lang="en-US" sz="2000" dirty="0">
                <a:solidFill>
                  <a:schemeClr val="tx1"/>
                </a:solidFill>
                <a:latin typeface="Times New Roman" panose="02020603050405020304" pitchFamily="18" charset="0"/>
                <a:cs typeface="Times New Roman" panose="02020603050405020304" pitchFamily="18" charset="0"/>
              </a:rPr>
              <a:t>Taxonomic Applicability</a:t>
            </a:r>
          </a:p>
          <a:p>
            <a:pPr>
              <a:spcBef>
                <a:spcPts val="0"/>
              </a:spcBef>
              <a:spcAft>
                <a:spcPts val="600"/>
              </a:spcAft>
            </a:pPr>
            <a:r>
              <a:rPr lang="en-US" sz="2000" dirty="0">
                <a:solidFill>
                  <a:schemeClr val="tx1"/>
                </a:solidFill>
                <a:latin typeface="Times New Roman" panose="02020603050405020304" pitchFamily="18" charset="0"/>
                <a:cs typeface="Times New Roman" panose="02020603050405020304" pitchFamily="18" charset="0"/>
              </a:rPr>
              <a:t>Life Stage Applicability</a:t>
            </a:r>
          </a:p>
          <a:p>
            <a:pPr>
              <a:spcBef>
                <a:spcPts val="0"/>
              </a:spcBef>
              <a:spcAft>
                <a:spcPts val="600"/>
              </a:spcAft>
            </a:pPr>
            <a:r>
              <a:rPr lang="en-US" sz="2000" dirty="0">
                <a:solidFill>
                  <a:schemeClr val="tx1"/>
                </a:solidFill>
                <a:latin typeface="Times New Roman" panose="02020603050405020304" pitchFamily="18" charset="0"/>
                <a:cs typeface="Times New Roman" panose="02020603050405020304" pitchFamily="18" charset="0"/>
              </a:rPr>
              <a:t>Sex Applicability</a:t>
            </a:r>
          </a:p>
          <a:p>
            <a:pPr>
              <a:spcBef>
                <a:spcPts val="0"/>
              </a:spcBef>
              <a:spcAft>
                <a:spcPts val="600"/>
              </a:spcAft>
            </a:pPr>
            <a:r>
              <a:rPr lang="en-US" sz="2000" b="1" u="sng" dirty="0">
                <a:solidFill>
                  <a:schemeClr val="tx1"/>
                </a:solidFill>
                <a:latin typeface="Times New Roman" panose="02020603050405020304" pitchFamily="18" charset="0"/>
                <a:cs typeface="Times New Roman" panose="02020603050405020304" pitchFamily="18" charset="0"/>
              </a:rPr>
              <a:t>EVIDENCE SUPPORTING KER</a:t>
            </a:r>
          </a:p>
          <a:p>
            <a:pPr lvl="1">
              <a:spcBef>
                <a:spcPts val="0"/>
              </a:spcBef>
              <a:spcAft>
                <a:spcPts val="600"/>
              </a:spcAft>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Biological Plausibility</a:t>
            </a:r>
          </a:p>
          <a:p>
            <a:pPr lvl="1">
              <a:spcBef>
                <a:spcPts val="0"/>
              </a:spcBef>
              <a:spcAft>
                <a:spcPts val="600"/>
              </a:spcAft>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Empirical Evidence</a:t>
            </a:r>
          </a:p>
          <a:p>
            <a:pPr lvl="1">
              <a:spcBef>
                <a:spcPts val="0"/>
              </a:spcBef>
              <a:spcAft>
                <a:spcPts val="600"/>
              </a:spcAft>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Quantitative Understanding</a:t>
            </a:r>
          </a:p>
          <a:p>
            <a:pPr lvl="1">
              <a:spcBef>
                <a:spcPts val="0"/>
              </a:spcBef>
              <a:spcAft>
                <a:spcPts val="600"/>
              </a:spcAft>
              <a:buFont typeface="Arial" panose="020B0604020202020204" pitchFamily="34" charset="0"/>
              <a:buChar char="•"/>
            </a:pPr>
            <a:r>
              <a:rPr lang="en-US" sz="1600" dirty="0">
                <a:solidFill>
                  <a:schemeClr val="tx1"/>
                </a:solidFill>
                <a:latin typeface="Times New Roman" panose="02020603050405020304" pitchFamily="18" charset="0"/>
                <a:cs typeface="Times New Roman" panose="02020603050405020304" pitchFamily="18" charset="0"/>
              </a:rPr>
              <a:t>Uncertainties and Inconsistencies</a:t>
            </a:r>
          </a:p>
          <a:p>
            <a:pPr>
              <a:spcBef>
                <a:spcPts val="0"/>
              </a:spcBef>
              <a:spcAft>
                <a:spcPts val="600"/>
              </a:spcAft>
            </a:pP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3">
            <a:extLst>
              <a:ext uri="{FF2B5EF4-FFF2-40B4-BE49-F238E27FC236}">
                <a16:creationId xmlns:a16="http://schemas.microsoft.com/office/drawing/2014/main" id="{02131A09-F1B3-4D62-93AB-E4960EE18143}"/>
              </a:ext>
            </a:extLst>
          </p:cNvPr>
          <p:cNvSpPr/>
          <p:nvPr/>
        </p:nvSpPr>
        <p:spPr bwMode="auto">
          <a:xfrm>
            <a:off x="2522376" y="1714258"/>
            <a:ext cx="1203269" cy="720080"/>
          </a:xfrm>
          <a:prstGeom prst="roundRect">
            <a:avLst/>
          </a:prstGeom>
          <a:solidFill>
            <a:srgbClr val="92D05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2800" dirty="0">
                <a:latin typeface="Franklin Gothic Demi Cond" panose="020B0706030402020204" pitchFamily="34" charset="0"/>
                <a:cs typeface="Estrangelo Edessa" panose="03080600000000000000" pitchFamily="66" charset="0"/>
              </a:rPr>
              <a:t>MIE</a:t>
            </a:r>
          </a:p>
        </p:txBody>
      </p:sp>
      <p:sp>
        <p:nvSpPr>
          <p:cNvPr id="15" name="Rounded Rectangle 4">
            <a:extLst>
              <a:ext uri="{FF2B5EF4-FFF2-40B4-BE49-F238E27FC236}">
                <a16:creationId xmlns:a16="http://schemas.microsoft.com/office/drawing/2014/main" id="{A9AB27E0-EAAE-427A-857C-FF284A8CD8DB}"/>
              </a:ext>
            </a:extLst>
          </p:cNvPr>
          <p:cNvSpPr/>
          <p:nvPr/>
        </p:nvSpPr>
        <p:spPr bwMode="auto">
          <a:xfrm>
            <a:off x="3994253" y="1714258"/>
            <a:ext cx="1376031" cy="720080"/>
          </a:xfrm>
          <a:prstGeom prst="round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2800" dirty="0">
                <a:latin typeface="Franklin Gothic Demi Cond" panose="020B0706030402020204" pitchFamily="34" charset="0"/>
                <a:cs typeface="Estrangelo Edessa" panose="03080600000000000000" pitchFamily="66" charset="0"/>
              </a:rPr>
              <a:t>KE1</a:t>
            </a:r>
          </a:p>
        </p:txBody>
      </p:sp>
      <p:sp>
        <p:nvSpPr>
          <p:cNvPr id="16" name="Rounded Rectangle 5">
            <a:extLst>
              <a:ext uri="{FF2B5EF4-FFF2-40B4-BE49-F238E27FC236}">
                <a16:creationId xmlns:a16="http://schemas.microsoft.com/office/drawing/2014/main" id="{9E607CF8-139E-4A15-AEC5-A214CB686AF5}"/>
              </a:ext>
            </a:extLst>
          </p:cNvPr>
          <p:cNvSpPr/>
          <p:nvPr/>
        </p:nvSpPr>
        <p:spPr bwMode="auto">
          <a:xfrm>
            <a:off x="5638892" y="1714258"/>
            <a:ext cx="1203269" cy="720080"/>
          </a:xfrm>
          <a:prstGeom prst="round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2800" dirty="0">
                <a:latin typeface="Franklin Gothic Demi Cond" panose="020B0706030402020204" pitchFamily="34" charset="0"/>
                <a:cs typeface="Estrangelo Edessa" panose="03080600000000000000" pitchFamily="66" charset="0"/>
              </a:rPr>
              <a:t>KE2</a:t>
            </a:r>
          </a:p>
        </p:txBody>
      </p:sp>
      <p:sp>
        <p:nvSpPr>
          <p:cNvPr id="17" name="Rounded Rectangle 6">
            <a:extLst>
              <a:ext uri="{FF2B5EF4-FFF2-40B4-BE49-F238E27FC236}">
                <a16:creationId xmlns:a16="http://schemas.microsoft.com/office/drawing/2014/main" id="{E22B9517-57A0-49F3-8FA8-853DB3EEFD47}"/>
              </a:ext>
            </a:extLst>
          </p:cNvPr>
          <p:cNvSpPr/>
          <p:nvPr/>
        </p:nvSpPr>
        <p:spPr bwMode="auto">
          <a:xfrm>
            <a:off x="7110769" y="1711891"/>
            <a:ext cx="1203269" cy="720080"/>
          </a:xfrm>
          <a:prstGeom prst="round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2800" dirty="0">
                <a:latin typeface="Franklin Gothic Demi Cond" panose="020B0706030402020204" pitchFamily="34" charset="0"/>
                <a:cs typeface="Estrangelo Edessa" panose="03080600000000000000" pitchFamily="66" charset="0"/>
              </a:rPr>
              <a:t>KE3</a:t>
            </a:r>
          </a:p>
        </p:txBody>
      </p:sp>
      <p:sp>
        <p:nvSpPr>
          <p:cNvPr id="18" name="Right Arrow 7">
            <a:extLst>
              <a:ext uri="{FF2B5EF4-FFF2-40B4-BE49-F238E27FC236}">
                <a16:creationId xmlns:a16="http://schemas.microsoft.com/office/drawing/2014/main" id="{FE023442-C8B5-44C5-B271-B966104ED233}"/>
              </a:ext>
            </a:extLst>
          </p:cNvPr>
          <p:cNvSpPr/>
          <p:nvPr/>
        </p:nvSpPr>
        <p:spPr bwMode="auto">
          <a:xfrm>
            <a:off x="3725644" y="1855907"/>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2800" b="1">
              <a:latin typeface="Calibri" panose="020F0502020204030204" pitchFamily="34" charset="0"/>
              <a:cs typeface="Estrangelo Edessa" panose="03080600000000000000" pitchFamily="66" charset="0"/>
            </a:endParaRPr>
          </a:p>
        </p:txBody>
      </p:sp>
      <p:sp>
        <p:nvSpPr>
          <p:cNvPr id="20" name="Right Arrow 8">
            <a:extLst>
              <a:ext uri="{FF2B5EF4-FFF2-40B4-BE49-F238E27FC236}">
                <a16:creationId xmlns:a16="http://schemas.microsoft.com/office/drawing/2014/main" id="{8876C347-84DB-47D3-89F9-D90C20F51E9A}"/>
              </a:ext>
            </a:extLst>
          </p:cNvPr>
          <p:cNvSpPr/>
          <p:nvPr/>
        </p:nvSpPr>
        <p:spPr bwMode="auto">
          <a:xfrm>
            <a:off x="5370283" y="1855907"/>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2800" b="1">
              <a:latin typeface="Calibri" panose="020F0502020204030204" pitchFamily="34" charset="0"/>
              <a:cs typeface="Estrangelo Edessa" panose="03080600000000000000" pitchFamily="66" charset="0"/>
            </a:endParaRPr>
          </a:p>
        </p:txBody>
      </p:sp>
      <p:sp>
        <p:nvSpPr>
          <p:cNvPr id="21" name="Right Arrow 9">
            <a:extLst>
              <a:ext uri="{FF2B5EF4-FFF2-40B4-BE49-F238E27FC236}">
                <a16:creationId xmlns:a16="http://schemas.microsoft.com/office/drawing/2014/main" id="{39CD98F7-353D-4076-A6FF-BC40A6E2760F}"/>
              </a:ext>
            </a:extLst>
          </p:cNvPr>
          <p:cNvSpPr/>
          <p:nvPr/>
        </p:nvSpPr>
        <p:spPr bwMode="auto">
          <a:xfrm>
            <a:off x="6842160" y="1855907"/>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2800" b="1">
              <a:latin typeface="Calibri" panose="020F0502020204030204" pitchFamily="34" charset="0"/>
              <a:cs typeface="Estrangelo Edessa" panose="03080600000000000000" pitchFamily="66" charset="0"/>
            </a:endParaRPr>
          </a:p>
        </p:txBody>
      </p:sp>
      <p:sp>
        <p:nvSpPr>
          <p:cNvPr id="22" name="Rounded Rectangle 10">
            <a:extLst>
              <a:ext uri="{FF2B5EF4-FFF2-40B4-BE49-F238E27FC236}">
                <a16:creationId xmlns:a16="http://schemas.microsoft.com/office/drawing/2014/main" id="{A5E48379-1D36-46DF-BD34-672084EB9261}"/>
              </a:ext>
            </a:extLst>
          </p:cNvPr>
          <p:cNvSpPr/>
          <p:nvPr/>
        </p:nvSpPr>
        <p:spPr bwMode="auto">
          <a:xfrm>
            <a:off x="8610209" y="1711891"/>
            <a:ext cx="1277976" cy="720080"/>
          </a:xfrm>
          <a:prstGeom prst="roundRect">
            <a:avLst/>
          </a:prstGeom>
          <a:solidFill>
            <a:srgbClr val="FF505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lang="en-US" sz="2800" dirty="0">
                <a:latin typeface="Franklin Gothic Demi Cond" panose="020B0706030402020204" pitchFamily="34" charset="0"/>
                <a:cs typeface="Estrangelo Edessa" panose="03080600000000000000" pitchFamily="66" charset="0"/>
              </a:rPr>
              <a:t>AO</a:t>
            </a:r>
            <a:endParaRPr kumimoji="1" lang="en-US" sz="2800" dirty="0">
              <a:latin typeface="Franklin Gothic Demi Cond" panose="020B0706030402020204" pitchFamily="34" charset="0"/>
              <a:cs typeface="Estrangelo Edessa" panose="03080600000000000000" pitchFamily="66" charset="0"/>
            </a:endParaRPr>
          </a:p>
        </p:txBody>
      </p:sp>
      <p:sp>
        <p:nvSpPr>
          <p:cNvPr id="23" name="Right Arrow 11">
            <a:extLst>
              <a:ext uri="{FF2B5EF4-FFF2-40B4-BE49-F238E27FC236}">
                <a16:creationId xmlns:a16="http://schemas.microsoft.com/office/drawing/2014/main" id="{EE5CBEFD-86BE-4174-8D6D-6B585E2B19A4}"/>
              </a:ext>
            </a:extLst>
          </p:cNvPr>
          <p:cNvSpPr/>
          <p:nvPr/>
        </p:nvSpPr>
        <p:spPr bwMode="auto">
          <a:xfrm>
            <a:off x="8314037" y="1858274"/>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2800" b="1">
              <a:latin typeface="Calibri" panose="020F0502020204030204" pitchFamily="34" charset="0"/>
              <a:cs typeface="Estrangelo Edessa" panose="03080600000000000000" pitchFamily="66" charset="0"/>
            </a:endParaRPr>
          </a:p>
        </p:txBody>
      </p:sp>
      <p:sp>
        <p:nvSpPr>
          <p:cNvPr id="24" name="Oval 23">
            <a:extLst>
              <a:ext uri="{FF2B5EF4-FFF2-40B4-BE49-F238E27FC236}">
                <a16:creationId xmlns:a16="http://schemas.microsoft.com/office/drawing/2014/main" id="{7C3BD04D-1344-489C-8292-AD8A992335F0}"/>
              </a:ext>
            </a:extLst>
          </p:cNvPr>
          <p:cNvSpPr/>
          <p:nvPr/>
        </p:nvSpPr>
        <p:spPr bwMode="auto">
          <a:xfrm>
            <a:off x="3499409" y="1711891"/>
            <a:ext cx="721080" cy="720080"/>
          </a:xfrm>
          <a:prstGeom prst="ellipse">
            <a:avLst/>
          </a:prstGeom>
          <a:no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
        <p:nvSpPr>
          <p:cNvPr id="25" name="Oval 24">
            <a:extLst>
              <a:ext uri="{FF2B5EF4-FFF2-40B4-BE49-F238E27FC236}">
                <a16:creationId xmlns:a16="http://schemas.microsoft.com/office/drawing/2014/main" id="{799B1C05-515E-4809-B0E8-909BED34A446}"/>
              </a:ext>
            </a:extLst>
          </p:cNvPr>
          <p:cNvSpPr/>
          <p:nvPr/>
        </p:nvSpPr>
        <p:spPr bwMode="auto">
          <a:xfrm>
            <a:off x="5130267" y="1711891"/>
            <a:ext cx="721080" cy="720080"/>
          </a:xfrm>
          <a:prstGeom prst="ellipse">
            <a:avLst/>
          </a:prstGeom>
          <a:no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
        <p:nvSpPr>
          <p:cNvPr id="26" name="Oval 25">
            <a:extLst>
              <a:ext uri="{FF2B5EF4-FFF2-40B4-BE49-F238E27FC236}">
                <a16:creationId xmlns:a16="http://schemas.microsoft.com/office/drawing/2014/main" id="{82DE40D2-8C21-442F-ADC1-2A227FB20116}"/>
              </a:ext>
            </a:extLst>
          </p:cNvPr>
          <p:cNvSpPr/>
          <p:nvPr/>
        </p:nvSpPr>
        <p:spPr bwMode="auto">
          <a:xfrm>
            <a:off x="6647016" y="1704825"/>
            <a:ext cx="721080" cy="720080"/>
          </a:xfrm>
          <a:prstGeom prst="ellipse">
            <a:avLst/>
          </a:prstGeom>
          <a:no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
        <p:nvSpPr>
          <p:cNvPr id="27" name="Oval 26">
            <a:extLst>
              <a:ext uri="{FF2B5EF4-FFF2-40B4-BE49-F238E27FC236}">
                <a16:creationId xmlns:a16="http://schemas.microsoft.com/office/drawing/2014/main" id="{15A10C57-CBF4-43A7-9AB2-29A6D932CA80}"/>
              </a:ext>
            </a:extLst>
          </p:cNvPr>
          <p:cNvSpPr/>
          <p:nvPr/>
        </p:nvSpPr>
        <p:spPr bwMode="auto">
          <a:xfrm>
            <a:off x="8101584" y="1711891"/>
            <a:ext cx="721080" cy="720080"/>
          </a:xfrm>
          <a:prstGeom prst="ellipse">
            <a:avLst/>
          </a:prstGeom>
          <a:no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4" charset="-128"/>
            </a:endParaRPr>
          </a:p>
        </p:txBody>
      </p:sp>
    </p:spTree>
    <p:extLst>
      <p:ext uri="{BB962C8B-B14F-4D97-AF65-F5344CB8AC3E}">
        <p14:creationId xmlns:p14="http://schemas.microsoft.com/office/powerpoint/2010/main" val="26042977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500"/>
                                        <p:tgtEl>
                                          <p:spTgt spid="3">
                                            <p:txEl>
                                              <p:pRg st="9" end="9"/>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grpId="0" nodeType="clickEffect">
                                  <p:stCondLst>
                                    <p:cond delay="0"/>
                                  </p:stCondLst>
                                  <p:childTnLst>
                                    <p:animScale>
                                      <p:cBhvr>
                                        <p:cTn id="23" dur="1000" fill="hold"/>
                                        <p:tgtEl>
                                          <p:spTgt spid="18"/>
                                        </p:tgtEl>
                                      </p:cBhvr>
                                      <p:by x="200000" y="200000"/>
                                    </p:animScale>
                                  </p:childTnLst>
                                </p:cTn>
                              </p:par>
                              <p:par>
                                <p:cTn id="24" presetID="6" presetClass="emph" presetSubtype="0" fill="hold" grpId="0" nodeType="withEffect">
                                  <p:stCondLst>
                                    <p:cond delay="0"/>
                                  </p:stCondLst>
                                  <p:childTnLst>
                                    <p:animScale>
                                      <p:cBhvr>
                                        <p:cTn id="25" dur="1000" fill="hold"/>
                                        <p:tgtEl>
                                          <p:spTgt spid="20"/>
                                        </p:tgtEl>
                                      </p:cBhvr>
                                      <p:by x="200000" y="200000"/>
                                    </p:animScale>
                                  </p:childTnLst>
                                </p:cTn>
                              </p:par>
                              <p:par>
                                <p:cTn id="26" presetID="6" presetClass="emph" presetSubtype="0" fill="hold" grpId="0" nodeType="withEffect">
                                  <p:stCondLst>
                                    <p:cond delay="0"/>
                                  </p:stCondLst>
                                  <p:childTnLst>
                                    <p:animScale>
                                      <p:cBhvr>
                                        <p:cTn id="27" dur="1000" fill="hold"/>
                                        <p:tgtEl>
                                          <p:spTgt spid="21"/>
                                        </p:tgtEl>
                                      </p:cBhvr>
                                      <p:by x="200000" y="200000"/>
                                    </p:animScale>
                                  </p:childTnLst>
                                </p:cTn>
                              </p:par>
                              <p:par>
                                <p:cTn id="28" presetID="6" presetClass="emph" presetSubtype="0" fill="hold" grpId="0" nodeType="withEffect">
                                  <p:stCondLst>
                                    <p:cond delay="0"/>
                                  </p:stCondLst>
                                  <p:childTnLst>
                                    <p:animScale>
                                      <p:cBhvr>
                                        <p:cTn id="29" dur="1000" fill="hold"/>
                                        <p:tgtEl>
                                          <p:spTgt spid="23"/>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128425"/>
            <a:ext cx="9875520" cy="1356360"/>
          </a:xfrm>
        </p:spPr>
        <p:txBody>
          <a:bodyPr/>
          <a:lstStyle/>
          <a:p>
            <a:r>
              <a:rPr lang="en-US" sz="3200" b="1" dirty="0">
                <a:latin typeface="Times New Roman" panose="02020603050405020304" pitchFamily="18" charset="0"/>
                <a:cs typeface="Times New Roman" panose="02020603050405020304" pitchFamily="18" charset="0"/>
              </a:rPr>
              <a:t>KER Evidence: Biological Plausibility</a:t>
            </a:r>
          </a:p>
        </p:txBody>
      </p:sp>
      <p:sp>
        <p:nvSpPr>
          <p:cNvPr id="13" name="Content Placeholder 12"/>
          <p:cNvSpPr>
            <a:spLocks noGrp="1"/>
          </p:cNvSpPr>
          <p:nvPr>
            <p:ph idx="1"/>
          </p:nvPr>
        </p:nvSpPr>
        <p:spPr>
          <a:xfrm>
            <a:off x="1346200" y="1484785"/>
            <a:ext cx="10096500" cy="4166715"/>
          </a:xfrm>
        </p:spPr>
        <p:txBody>
          <a:bodyPr/>
          <a:lstStyle/>
          <a:p>
            <a:r>
              <a:rPr lang="en-US" sz="2800" dirty="0">
                <a:solidFill>
                  <a:schemeClr val="tx1"/>
                </a:solidFill>
                <a:latin typeface="Times New Roman" panose="02020603050405020304" pitchFamily="18" charset="0"/>
                <a:cs typeface="Times New Roman" panose="02020603050405020304" pitchFamily="18" charset="0"/>
              </a:rPr>
              <a:t>Rationale for a connection between </a:t>
            </a:r>
            <a:r>
              <a:rPr lang="en-US" sz="2800" dirty="0" err="1">
                <a:solidFill>
                  <a:schemeClr val="tx1"/>
                </a:solidFill>
                <a:latin typeface="Times New Roman" panose="02020603050405020304" pitchFamily="18" charset="0"/>
                <a:cs typeface="Times New Roman" panose="02020603050405020304" pitchFamily="18" charset="0"/>
              </a:rPr>
              <a:t>KE</a:t>
            </a:r>
            <a:r>
              <a:rPr lang="en-US" sz="2800" baseline="-25000" dirty="0" err="1">
                <a:solidFill>
                  <a:schemeClr val="tx1"/>
                </a:solidFill>
                <a:latin typeface="Times New Roman" panose="02020603050405020304" pitchFamily="18" charset="0"/>
                <a:cs typeface="Times New Roman" panose="02020603050405020304" pitchFamily="18" charset="0"/>
              </a:rPr>
              <a:t>up</a:t>
            </a:r>
            <a:r>
              <a:rPr lang="en-US" sz="2800" dirty="0">
                <a:solidFill>
                  <a:schemeClr val="tx1"/>
                </a:solidFill>
                <a:latin typeface="Times New Roman" panose="02020603050405020304" pitchFamily="18" charset="0"/>
                <a:cs typeface="Times New Roman" panose="02020603050405020304" pitchFamily="18" charset="0"/>
              </a:rPr>
              <a:t> and </a:t>
            </a:r>
            <a:r>
              <a:rPr lang="en-US" sz="2800" dirty="0" err="1">
                <a:solidFill>
                  <a:schemeClr val="tx1"/>
                </a:solidFill>
                <a:latin typeface="Times New Roman" panose="02020603050405020304" pitchFamily="18" charset="0"/>
                <a:cs typeface="Times New Roman" panose="02020603050405020304" pitchFamily="18" charset="0"/>
              </a:rPr>
              <a:t>KE</a:t>
            </a:r>
            <a:r>
              <a:rPr lang="en-US" sz="2800" baseline="-25000" dirty="0" err="1">
                <a:solidFill>
                  <a:schemeClr val="tx1"/>
                </a:solidFill>
                <a:latin typeface="Times New Roman" panose="02020603050405020304" pitchFamily="18" charset="0"/>
                <a:cs typeface="Times New Roman" panose="02020603050405020304" pitchFamily="18" charset="0"/>
              </a:rPr>
              <a:t>down</a:t>
            </a:r>
            <a:endParaRPr lang="en-US" sz="2800" baseline="-250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Typically based largely on understanding of “normal” unperturbed biology</a:t>
            </a:r>
          </a:p>
          <a:p>
            <a:endParaRPr lang="en-US" dirty="0">
              <a:solidFill>
                <a:schemeClr val="tx1"/>
              </a:solidFill>
              <a:latin typeface="Times New Roman" panose="02020603050405020304" pitchFamily="18" charset="0"/>
              <a:cs typeface="Times New Roman" panose="02020603050405020304" pitchFamily="18" charset="0"/>
            </a:endParaRPr>
          </a:p>
          <a:p>
            <a:pPr marL="45720" indent="0">
              <a:buNone/>
            </a:pPr>
            <a:r>
              <a:rPr lang="en-US" dirty="0">
                <a:solidFill>
                  <a:schemeClr val="tx1"/>
                </a:solidFill>
                <a:latin typeface="Times New Roman" panose="02020603050405020304" pitchFamily="18" charset="0"/>
                <a:cs typeface="Times New Roman" panose="02020603050405020304" pitchFamily="18" charset="0"/>
              </a:rPr>
              <a:t>Example:</a:t>
            </a:r>
          </a:p>
          <a:p>
            <a:pPr marL="274320" lvl="1" indent="0">
              <a:buNone/>
            </a:pPr>
            <a:r>
              <a:rPr lang="en-US" dirty="0">
                <a:solidFill>
                  <a:schemeClr val="tx1"/>
                </a:solidFill>
                <a:latin typeface="Times New Roman" panose="02020603050405020304" pitchFamily="18" charset="0"/>
                <a:cs typeface="Times New Roman" panose="02020603050405020304" pitchFamily="18" charset="0"/>
              </a:rPr>
              <a:t>Normal Biology: Eggshells are made of CaCO3 (Calcium Carbonate) from eggshell gland</a:t>
            </a:r>
          </a:p>
          <a:p>
            <a:pPr marL="274320" lvl="1" indent="0">
              <a:buNone/>
            </a:pPr>
            <a:r>
              <a:rPr lang="en-US" sz="2800"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latin typeface="Times New Roman" panose="02020603050405020304" pitchFamily="18" charset="0"/>
                <a:cs typeface="Times New Roman" panose="02020603050405020304" pitchFamily="18" charset="0"/>
              </a:rPr>
              <a:t> Reduced CaCO3 in gland will produce less calciferous shells</a:t>
            </a:r>
          </a:p>
          <a:p>
            <a:pPr lvl="1"/>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824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animEffect transition="in" filter="fade">
                                      <p:cBhvr>
                                        <p:cTn id="7" dur="500"/>
                                        <p:tgtEl>
                                          <p:spTgt spid="1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4" end="4"/>
                                            </p:txEl>
                                          </p:spTgt>
                                        </p:tgtEl>
                                        <p:attrNameLst>
                                          <p:attrName>style.visibility</p:attrName>
                                        </p:attrNameLst>
                                      </p:cBhvr>
                                      <p:to>
                                        <p:strVal val="visible"/>
                                      </p:to>
                                    </p:set>
                                    <p:animEffect transition="in" filter="fade">
                                      <p:cBhvr>
                                        <p:cTn id="10" dur="500"/>
                                        <p:tgtEl>
                                          <p:spTgt spid="1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xEl>
                                              <p:pRg st="5" end="5"/>
                                            </p:txEl>
                                          </p:spTgt>
                                        </p:tgtEl>
                                        <p:attrNameLst>
                                          <p:attrName>style.visibility</p:attrName>
                                        </p:attrNameLst>
                                      </p:cBhvr>
                                      <p:to>
                                        <p:strVal val="visible"/>
                                      </p:to>
                                    </p:set>
                                    <p:animEffect transition="in" filter="fade">
                                      <p:cBhvr>
                                        <p:cTn id="15"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352800" y="228601"/>
            <a:ext cx="5410200" cy="584775"/>
          </a:xfrm>
          <a:prstGeom prst="rect">
            <a:avLst/>
          </a:prstGeom>
          <a:noFill/>
        </p:spPr>
        <p:txBody>
          <a:bodyPr wrap="square" rtlCol="0">
            <a:spAutoFit/>
          </a:bodyPr>
          <a:lstStyle/>
          <a:p>
            <a:pPr algn="ctr"/>
            <a:r>
              <a:rPr lang="en-US" sz="3200" b="1" dirty="0">
                <a:solidFill>
                  <a:schemeClr val="bg1"/>
                </a:solidFill>
              </a:rPr>
              <a:t>References</a:t>
            </a:r>
          </a:p>
        </p:txBody>
      </p:sp>
      <p:sp>
        <p:nvSpPr>
          <p:cNvPr id="9" name="Rectangle 2"/>
          <p:cNvSpPr>
            <a:spLocks noChangeArrowheads="1"/>
          </p:cNvSpPr>
          <p:nvPr/>
        </p:nvSpPr>
        <p:spPr bwMode="auto">
          <a:xfrm>
            <a:off x="678288" y="4219355"/>
            <a:ext cx="3048000" cy="2057400"/>
          </a:xfrm>
          <a:prstGeom prst="rect">
            <a:avLst/>
          </a:prstGeom>
          <a:solidFill>
            <a:srgbClr val="EAEAEA"/>
          </a:solidFill>
          <a:ln w="9525">
            <a:solidFill>
              <a:schemeClr val="tx1"/>
            </a:solidFill>
            <a:miter lim="800000"/>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 name="AutoShape 3"/>
          <p:cNvSpPr>
            <a:spLocks noChangeArrowheads="1"/>
          </p:cNvSpPr>
          <p:nvPr/>
        </p:nvSpPr>
        <p:spPr bwMode="auto">
          <a:xfrm>
            <a:off x="7688688" y="4600355"/>
            <a:ext cx="1295400" cy="304800"/>
          </a:xfrm>
          <a:prstGeom prst="roundRect">
            <a:avLst>
              <a:gd name="adj" fmla="val 16667"/>
            </a:avLst>
          </a:prstGeom>
          <a:solidFill>
            <a:schemeClr val="accent1"/>
          </a:solidFill>
          <a:ln w="57150" cmpd="thinThick">
            <a:solidFill>
              <a:schemeClr val="tx1"/>
            </a:solidFill>
            <a:round/>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6" name="AutoShape 4"/>
          <p:cNvSpPr>
            <a:spLocks noChangeArrowheads="1"/>
          </p:cNvSpPr>
          <p:nvPr/>
        </p:nvSpPr>
        <p:spPr bwMode="auto">
          <a:xfrm>
            <a:off x="5783688" y="4600355"/>
            <a:ext cx="1219200" cy="304800"/>
          </a:xfrm>
          <a:prstGeom prst="roundRect">
            <a:avLst>
              <a:gd name="adj" fmla="val 16667"/>
            </a:avLst>
          </a:prstGeom>
          <a:solidFill>
            <a:schemeClr val="accent1"/>
          </a:solidFill>
          <a:ln w="57150" cmpd="thinThick">
            <a:solidFill>
              <a:schemeClr val="tx1"/>
            </a:solidFill>
            <a:round/>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7" name="Rectangle 5"/>
          <p:cNvSpPr>
            <a:spLocks noChangeArrowheads="1"/>
          </p:cNvSpPr>
          <p:nvPr/>
        </p:nvSpPr>
        <p:spPr bwMode="auto">
          <a:xfrm>
            <a:off x="1092626" y="2923955"/>
            <a:ext cx="1338262"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a:latin typeface="Times New Roman" panose="02020603050405020304" pitchFamily="18" charset="0"/>
                <a:cs typeface="Times New Roman" panose="02020603050405020304" pitchFamily="18" charset="0"/>
              </a:rPr>
              <a:t>Pregnenolone</a:t>
            </a:r>
          </a:p>
        </p:txBody>
      </p:sp>
      <p:sp>
        <p:nvSpPr>
          <p:cNvPr id="18" name="Rectangle 6"/>
          <p:cNvSpPr>
            <a:spLocks noChangeArrowheads="1"/>
          </p:cNvSpPr>
          <p:nvPr/>
        </p:nvSpPr>
        <p:spPr bwMode="auto">
          <a:xfrm>
            <a:off x="1016426" y="3838355"/>
            <a:ext cx="1490662"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a:latin typeface="Times New Roman" panose="02020603050405020304" pitchFamily="18" charset="0"/>
                <a:cs typeface="Times New Roman" panose="02020603050405020304" pitchFamily="18" charset="0"/>
              </a:rPr>
              <a:t>Progesterone</a:t>
            </a:r>
          </a:p>
        </p:txBody>
      </p:sp>
      <p:sp>
        <p:nvSpPr>
          <p:cNvPr id="19" name="Rectangle 7"/>
          <p:cNvSpPr>
            <a:spLocks noChangeArrowheads="1"/>
          </p:cNvSpPr>
          <p:nvPr/>
        </p:nvSpPr>
        <p:spPr bwMode="auto">
          <a:xfrm>
            <a:off x="3269088" y="2923955"/>
            <a:ext cx="18288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a:latin typeface="Times New Roman" panose="02020603050405020304" pitchFamily="18" charset="0"/>
                <a:cs typeface="Times New Roman" panose="02020603050405020304" pitchFamily="18" charset="0"/>
              </a:rPr>
              <a:t>17a-OH-Pregnenolone</a:t>
            </a:r>
          </a:p>
        </p:txBody>
      </p:sp>
      <p:sp>
        <p:nvSpPr>
          <p:cNvPr id="20" name="Rectangle 8"/>
          <p:cNvSpPr>
            <a:spLocks noChangeArrowheads="1"/>
          </p:cNvSpPr>
          <p:nvPr/>
        </p:nvSpPr>
        <p:spPr bwMode="auto">
          <a:xfrm>
            <a:off x="3269088" y="3838355"/>
            <a:ext cx="18288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a:latin typeface="Times New Roman" panose="02020603050405020304" pitchFamily="18" charset="0"/>
                <a:cs typeface="Times New Roman" panose="02020603050405020304" pitchFamily="18" charset="0"/>
              </a:rPr>
              <a:t>17a-OH-Progesterone</a:t>
            </a:r>
          </a:p>
        </p:txBody>
      </p:sp>
      <p:sp>
        <p:nvSpPr>
          <p:cNvPr id="21" name="Rectangle 9"/>
          <p:cNvSpPr>
            <a:spLocks noChangeArrowheads="1"/>
          </p:cNvSpPr>
          <p:nvPr/>
        </p:nvSpPr>
        <p:spPr bwMode="auto">
          <a:xfrm>
            <a:off x="2126088" y="2542955"/>
            <a:ext cx="1295400" cy="462307"/>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i="1">
                <a:solidFill>
                  <a:srgbClr val="9966FF"/>
                </a:solidFill>
                <a:latin typeface="Times New Roman" panose="02020603050405020304" pitchFamily="18" charset="0"/>
                <a:cs typeface="Times New Roman" panose="02020603050405020304" pitchFamily="18" charset="0"/>
              </a:rPr>
              <a:t>CYP17 (hydroxylase)</a:t>
            </a:r>
          </a:p>
        </p:txBody>
      </p:sp>
      <p:sp>
        <p:nvSpPr>
          <p:cNvPr id="22" name="Rectangle 10"/>
          <p:cNvSpPr>
            <a:spLocks noChangeArrowheads="1"/>
          </p:cNvSpPr>
          <p:nvPr/>
        </p:nvSpPr>
        <p:spPr bwMode="auto">
          <a:xfrm>
            <a:off x="754488" y="2390555"/>
            <a:ext cx="12192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i="1">
                <a:solidFill>
                  <a:srgbClr val="9966FF"/>
                </a:solidFill>
                <a:latin typeface="Times New Roman" panose="02020603050405020304" pitchFamily="18" charset="0"/>
                <a:cs typeface="Times New Roman" panose="02020603050405020304" pitchFamily="18" charset="0"/>
              </a:rPr>
              <a:t>CYP11A</a:t>
            </a:r>
          </a:p>
        </p:txBody>
      </p:sp>
      <p:sp>
        <p:nvSpPr>
          <p:cNvPr id="23" name="Rectangle 11"/>
          <p:cNvSpPr>
            <a:spLocks noChangeArrowheads="1"/>
          </p:cNvSpPr>
          <p:nvPr/>
        </p:nvSpPr>
        <p:spPr bwMode="auto">
          <a:xfrm>
            <a:off x="1059288" y="3381155"/>
            <a:ext cx="7620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i="1">
                <a:solidFill>
                  <a:srgbClr val="9966FF"/>
                </a:solidFill>
                <a:latin typeface="Times New Roman" panose="02020603050405020304" pitchFamily="18" charset="0"/>
                <a:cs typeface="Times New Roman" panose="02020603050405020304" pitchFamily="18" charset="0"/>
              </a:rPr>
              <a:t>3b</a:t>
            </a:r>
            <a:r>
              <a:rPr lang="en-US" sz="1200" b="1">
                <a:solidFill>
                  <a:srgbClr val="9966FF"/>
                </a:solidFill>
                <a:latin typeface="Times New Roman" panose="02020603050405020304" pitchFamily="18" charset="0"/>
                <a:cs typeface="Times New Roman" panose="02020603050405020304" pitchFamily="18" charset="0"/>
              </a:rPr>
              <a:t>-</a:t>
            </a:r>
            <a:r>
              <a:rPr lang="en-US" sz="1200" b="1" i="1">
                <a:solidFill>
                  <a:srgbClr val="9966FF"/>
                </a:solidFill>
                <a:latin typeface="Times New Roman" panose="02020603050405020304" pitchFamily="18" charset="0"/>
                <a:cs typeface="Times New Roman" panose="02020603050405020304" pitchFamily="18" charset="0"/>
              </a:rPr>
              <a:t>HSD</a:t>
            </a:r>
          </a:p>
        </p:txBody>
      </p:sp>
      <p:sp>
        <p:nvSpPr>
          <p:cNvPr id="24" name="Rectangle 12"/>
          <p:cNvSpPr>
            <a:spLocks noChangeArrowheads="1"/>
          </p:cNvSpPr>
          <p:nvPr/>
        </p:nvSpPr>
        <p:spPr bwMode="auto">
          <a:xfrm>
            <a:off x="3269088" y="3381155"/>
            <a:ext cx="10668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i="1">
                <a:solidFill>
                  <a:srgbClr val="9966FF"/>
                </a:solidFill>
                <a:latin typeface="Times New Roman" panose="02020603050405020304" pitchFamily="18" charset="0"/>
                <a:cs typeface="Times New Roman" panose="02020603050405020304" pitchFamily="18" charset="0"/>
              </a:rPr>
              <a:t>3b-HSD</a:t>
            </a:r>
          </a:p>
        </p:txBody>
      </p:sp>
      <p:sp>
        <p:nvSpPr>
          <p:cNvPr id="25" name="Rectangle 13"/>
          <p:cNvSpPr>
            <a:spLocks noChangeArrowheads="1"/>
          </p:cNvSpPr>
          <p:nvPr/>
        </p:nvSpPr>
        <p:spPr bwMode="auto">
          <a:xfrm>
            <a:off x="5936088" y="2923955"/>
            <a:ext cx="9906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a:latin typeface="Times New Roman" panose="02020603050405020304" pitchFamily="18" charset="0"/>
                <a:cs typeface="Times New Roman" panose="02020603050405020304" pitchFamily="18" charset="0"/>
              </a:rPr>
              <a:t>DHEA</a:t>
            </a:r>
          </a:p>
        </p:txBody>
      </p:sp>
      <p:sp>
        <p:nvSpPr>
          <p:cNvPr id="26" name="Rectangle 14"/>
          <p:cNvSpPr>
            <a:spLocks noChangeArrowheads="1"/>
          </p:cNvSpPr>
          <p:nvPr/>
        </p:nvSpPr>
        <p:spPr bwMode="auto">
          <a:xfrm>
            <a:off x="5631288" y="3838355"/>
            <a:ext cx="16002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a:latin typeface="Times New Roman" panose="02020603050405020304" pitchFamily="18" charset="0"/>
                <a:cs typeface="Times New Roman" panose="02020603050405020304" pitchFamily="18" charset="0"/>
              </a:rPr>
              <a:t>Androstenedione</a:t>
            </a:r>
          </a:p>
        </p:txBody>
      </p:sp>
      <p:sp>
        <p:nvSpPr>
          <p:cNvPr id="27" name="Rectangle 15"/>
          <p:cNvSpPr>
            <a:spLocks noChangeArrowheads="1"/>
          </p:cNvSpPr>
          <p:nvPr/>
        </p:nvSpPr>
        <p:spPr bwMode="auto">
          <a:xfrm>
            <a:off x="5859888" y="4600355"/>
            <a:ext cx="11430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a:latin typeface="Times New Roman" panose="02020603050405020304" pitchFamily="18" charset="0"/>
                <a:cs typeface="Times New Roman" panose="02020603050405020304" pitchFamily="18" charset="0"/>
              </a:rPr>
              <a:t>Testosterone</a:t>
            </a:r>
          </a:p>
        </p:txBody>
      </p:sp>
      <p:sp>
        <p:nvSpPr>
          <p:cNvPr id="28" name="Rectangle 16"/>
          <p:cNvSpPr>
            <a:spLocks noChangeArrowheads="1"/>
          </p:cNvSpPr>
          <p:nvPr/>
        </p:nvSpPr>
        <p:spPr bwMode="auto">
          <a:xfrm>
            <a:off x="4945488" y="2542955"/>
            <a:ext cx="1001713" cy="462307"/>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i="1">
                <a:solidFill>
                  <a:srgbClr val="9966FF"/>
                </a:solidFill>
                <a:latin typeface="Times New Roman" panose="02020603050405020304" pitchFamily="18" charset="0"/>
                <a:cs typeface="Times New Roman" panose="02020603050405020304" pitchFamily="18" charset="0"/>
              </a:rPr>
              <a:t>CYP17 (lyase)</a:t>
            </a:r>
          </a:p>
        </p:txBody>
      </p:sp>
      <p:sp>
        <p:nvSpPr>
          <p:cNvPr id="29" name="Rectangle 17"/>
          <p:cNvSpPr>
            <a:spLocks noChangeArrowheads="1"/>
          </p:cNvSpPr>
          <p:nvPr/>
        </p:nvSpPr>
        <p:spPr bwMode="auto">
          <a:xfrm>
            <a:off x="5707488" y="3304955"/>
            <a:ext cx="7620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i="1">
                <a:solidFill>
                  <a:srgbClr val="9966FF"/>
                </a:solidFill>
                <a:latin typeface="Times New Roman" panose="02020603050405020304" pitchFamily="18" charset="0"/>
                <a:cs typeface="Times New Roman" panose="02020603050405020304" pitchFamily="18" charset="0"/>
              </a:rPr>
              <a:t>3b-HSD</a:t>
            </a:r>
          </a:p>
        </p:txBody>
      </p:sp>
      <p:sp>
        <p:nvSpPr>
          <p:cNvPr id="30" name="Rectangle 18"/>
          <p:cNvSpPr>
            <a:spLocks noChangeArrowheads="1"/>
          </p:cNvSpPr>
          <p:nvPr/>
        </p:nvSpPr>
        <p:spPr bwMode="auto">
          <a:xfrm>
            <a:off x="5402688" y="4219355"/>
            <a:ext cx="1357313"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i="1">
                <a:solidFill>
                  <a:srgbClr val="9966FF"/>
                </a:solidFill>
                <a:latin typeface="Times New Roman" panose="02020603050405020304" pitchFamily="18" charset="0"/>
                <a:cs typeface="Times New Roman" panose="02020603050405020304" pitchFamily="18" charset="0"/>
              </a:rPr>
              <a:t>17b</a:t>
            </a:r>
            <a:r>
              <a:rPr lang="en-US" sz="1200" b="1">
                <a:solidFill>
                  <a:srgbClr val="9966FF"/>
                </a:solidFill>
                <a:latin typeface="Times New Roman" panose="02020603050405020304" pitchFamily="18" charset="0"/>
                <a:cs typeface="Times New Roman" panose="02020603050405020304" pitchFamily="18" charset="0"/>
              </a:rPr>
              <a:t>-</a:t>
            </a:r>
            <a:r>
              <a:rPr lang="en-US" sz="1200" b="1" i="1">
                <a:solidFill>
                  <a:srgbClr val="9966FF"/>
                </a:solidFill>
                <a:latin typeface="Times New Roman" panose="02020603050405020304" pitchFamily="18" charset="0"/>
                <a:cs typeface="Times New Roman" panose="02020603050405020304" pitchFamily="18" charset="0"/>
              </a:rPr>
              <a:t>HSD</a:t>
            </a:r>
          </a:p>
        </p:txBody>
      </p:sp>
      <p:sp>
        <p:nvSpPr>
          <p:cNvPr id="31" name="Rectangle 19"/>
          <p:cNvSpPr>
            <a:spLocks noChangeArrowheads="1"/>
          </p:cNvSpPr>
          <p:nvPr/>
        </p:nvSpPr>
        <p:spPr bwMode="auto">
          <a:xfrm>
            <a:off x="7002888" y="4447955"/>
            <a:ext cx="6858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i="1">
                <a:solidFill>
                  <a:srgbClr val="9966FF"/>
                </a:solidFill>
                <a:latin typeface="Times New Roman" panose="02020603050405020304" pitchFamily="18" charset="0"/>
                <a:cs typeface="Times New Roman" panose="02020603050405020304" pitchFamily="18" charset="0"/>
              </a:rPr>
              <a:t>CYP19</a:t>
            </a:r>
          </a:p>
        </p:txBody>
      </p:sp>
      <p:sp>
        <p:nvSpPr>
          <p:cNvPr id="32" name="Rectangle 20"/>
          <p:cNvSpPr>
            <a:spLocks noChangeArrowheads="1"/>
          </p:cNvSpPr>
          <p:nvPr/>
        </p:nvSpPr>
        <p:spPr bwMode="auto">
          <a:xfrm>
            <a:off x="7612488" y="4600355"/>
            <a:ext cx="14478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a:latin typeface="Times New Roman" panose="02020603050405020304" pitchFamily="18" charset="0"/>
                <a:cs typeface="Times New Roman" panose="02020603050405020304" pitchFamily="18" charset="0"/>
              </a:rPr>
              <a:t>17b-estradiol</a:t>
            </a:r>
          </a:p>
        </p:txBody>
      </p:sp>
      <p:sp>
        <p:nvSpPr>
          <p:cNvPr id="33" name="Rectangle 21"/>
          <p:cNvSpPr>
            <a:spLocks noChangeArrowheads="1"/>
          </p:cNvSpPr>
          <p:nvPr/>
        </p:nvSpPr>
        <p:spPr bwMode="auto">
          <a:xfrm>
            <a:off x="1211688" y="1979392"/>
            <a:ext cx="11430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dirty="0">
                <a:latin typeface="Times New Roman" panose="02020603050405020304" pitchFamily="18" charset="0"/>
                <a:cs typeface="Times New Roman" panose="02020603050405020304" pitchFamily="18" charset="0"/>
              </a:rPr>
              <a:t>Cholesterol</a:t>
            </a:r>
          </a:p>
        </p:txBody>
      </p:sp>
      <p:sp>
        <p:nvSpPr>
          <p:cNvPr id="34" name="Rectangle 22"/>
          <p:cNvSpPr>
            <a:spLocks noChangeArrowheads="1"/>
          </p:cNvSpPr>
          <p:nvPr/>
        </p:nvSpPr>
        <p:spPr bwMode="auto">
          <a:xfrm>
            <a:off x="4488288" y="4219355"/>
            <a:ext cx="8382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i="1">
                <a:solidFill>
                  <a:srgbClr val="9966FF"/>
                </a:solidFill>
                <a:latin typeface="Times New Roman" panose="02020603050405020304" pitchFamily="18" charset="0"/>
                <a:cs typeface="Times New Roman" panose="02020603050405020304" pitchFamily="18" charset="0"/>
              </a:rPr>
              <a:t>20b-HSD</a:t>
            </a:r>
          </a:p>
        </p:txBody>
      </p:sp>
      <p:sp>
        <p:nvSpPr>
          <p:cNvPr id="35" name="Rectangle 23"/>
          <p:cNvSpPr>
            <a:spLocks noChangeArrowheads="1"/>
          </p:cNvSpPr>
          <p:nvPr/>
        </p:nvSpPr>
        <p:spPr bwMode="auto">
          <a:xfrm>
            <a:off x="3802488" y="4828955"/>
            <a:ext cx="1676400" cy="457200"/>
          </a:xfrm>
          <a:prstGeom prst="rect">
            <a:avLst/>
          </a:prstGeom>
          <a:noFill/>
          <a:ln w="9525">
            <a:noFill/>
            <a:miter lim="800000"/>
            <a:headEnd/>
            <a:tailEnd/>
          </a:ln>
          <a:effectLst/>
        </p:spPr>
        <p:txBody>
          <a:bodyPr>
            <a:spAutoFit/>
          </a:bodyPr>
          <a:lstStyle/>
          <a:p>
            <a:pPr algn="ctr" eaLnBrk="1" hangingPunct="1"/>
            <a:r>
              <a:rPr lang="en-US" sz="1200" b="1">
                <a:latin typeface="Times New Roman" panose="02020603050405020304" pitchFamily="18" charset="0"/>
                <a:cs typeface="Times New Roman" panose="02020603050405020304" pitchFamily="18" charset="0"/>
              </a:rPr>
              <a:t>17</a:t>
            </a:r>
            <a:r>
              <a:rPr lang="el-GR" sz="1200" b="1">
                <a:latin typeface="Times New Roman" panose="02020603050405020304" pitchFamily="18" charset="0"/>
                <a:cs typeface="Times New Roman" panose="02020603050405020304" pitchFamily="18" charset="0"/>
              </a:rPr>
              <a:t>α</a:t>
            </a:r>
            <a:r>
              <a:rPr lang="en-US" sz="1200" b="1">
                <a:latin typeface="Times New Roman" panose="02020603050405020304" pitchFamily="18" charset="0"/>
                <a:cs typeface="Times New Roman" panose="02020603050405020304" pitchFamily="18" charset="0"/>
              </a:rPr>
              <a:t>20</a:t>
            </a:r>
            <a:r>
              <a:rPr lang="el-GR" sz="1200" b="1">
                <a:latin typeface="Times New Roman" panose="02020603050405020304" pitchFamily="18" charset="0"/>
                <a:cs typeface="Times New Roman" panose="02020603050405020304" pitchFamily="18" charset="0"/>
              </a:rPr>
              <a:t>β</a:t>
            </a:r>
            <a:r>
              <a:rPr lang="en-US" sz="1200" b="1">
                <a:latin typeface="Times New Roman" panose="02020603050405020304" pitchFamily="18" charset="0"/>
                <a:cs typeface="Times New Roman" panose="02020603050405020304" pitchFamily="18" charset="0"/>
              </a:rPr>
              <a:t>-dihydroxy-4-pregnen-3-one</a:t>
            </a:r>
          </a:p>
        </p:txBody>
      </p:sp>
      <p:cxnSp>
        <p:nvCxnSpPr>
          <p:cNvPr id="36" name="AutoShape 24"/>
          <p:cNvCxnSpPr>
            <a:cxnSpLocks noChangeShapeType="1"/>
            <a:stCxn id="33" idx="2"/>
            <a:endCxn id="17" idx="0"/>
          </p:cNvCxnSpPr>
          <p:nvPr/>
        </p:nvCxnSpPr>
        <p:spPr bwMode="auto">
          <a:xfrm flipH="1">
            <a:off x="1761757" y="2257033"/>
            <a:ext cx="21431" cy="666922"/>
          </a:xfrm>
          <a:prstGeom prst="straightConnector1">
            <a:avLst/>
          </a:prstGeom>
          <a:noFill/>
          <a:ln w="9525">
            <a:solidFill>
              <a:schemeClr val="tx1"/>
            </a:solidFill>
            <a:round/>
            <a:headEnd/>
            <a:tailEnd type="triangle" w="med" len="med"/>
          </a:ln>
          <a:effectLst/>
        </p:spPr>
      </p:cxnSp>
      <p:cxnSp>
        <p:nvCxnSpPr>
          <p:cNvPr id="37" name="AutoShape 25"/>
          <p:cNvCxnSpPr>
            <a:cxnSpLocks noChangeShapeType="1"/>
            <a:stCxn id="17" idx="2"/>
            <a:endCxn id="18" idx="0"/>
          </p:cNvCxnSpPr>
          <p:nvPr/>
        </p:nvCxnSpPr>
        <p:spPr bwMode="auto">
          <a:xfrm>
            <a:off x="1761757" y="3201596"/>
            <a:ext cx="0" cy="636759"/>
          </a:xfrm>
          <a:prstGeom prst="straightConnector1">
            <a:avLst/>
          </a:prstGeom>
          <a:noFill/>
          <a:ln w="9525">
            <a:solidFill>
              <a:schemeClr val="tx1"/>
            </a:solidFill>
            <a:round/>
            <a:headEnd/>
            <a:tailEnd type="triangle" w="med" len="med"/>
          </a:ln>
          <a:effectLst/>
        </p:spPr>
      </p:cxnSp>
      <p:cxnSp>
        <p:nvCxnSpPr>
          <p:cNvPr id="38" name="AutoShape 26"/>
          <p:cNvCxnSpPr>
            <a:cxnSpLocks noChangeShapeType="1"/>
            <a:stCxn id="17" idx="3"/>
            <a:endCxn id="19" idx="1"/>
          </p:cNvCxnSpPr>
          <p:nvPr/>
        </p:nvCxnSpPr>
        <p:spPr bwMode="auto">
          <a:xfrm>
            <a:off x="2430888" y="3062776"/>
            <a:ext cx="838200" cy="0"/>
          </a:xfrm>
          <a:prstGeom prst="straightConnector1">
            <a:avLst/>
          </a:prstGeom>
          <a:noFill/>
          <a:ln w="9525">
            <a:solidFill>
              <a:schemeClr val="tx1"/>
            </a:solidFill>
            <a:round/>
            <a:headEnd/>
            <a:tailEnd type="triangle" w="med" len="med"/>
          </a:ln>
          <a:effectLst/>
        </p:spPr>
      </p:cxnSp>
      <p:cxnSp>
        <p:nvCxnSpPr>
          <p:cNvPr id="39" name="AutoShape 27"/>
          <p:cNvCxnSpPr>
            <a:cxnSpLocks noChangeShapeType="1"/>
            <a:stCxn id="18" idx="3"/>
            <a:endCxn id="20" idx="1"/>
          </p:cNvCxnSpPr>
          <p:nvPr/>
        </p:nvCxnSpPr>
        <p:spPr bwMode="auto">
          <a:xfrm>
            <a:off x="2507088" y="3977176"/>
            <a:ext cx="762000" cy="0"/>
          </a:xfrm>
          <a:prstGeom prst="straightConnector1">
            <a:avLst/>
          </a:prstGeom>
          <a:noFill/>
          <a:ln w="9525">
            <a:solidFill>
              <a:schemeClr val="tx1"/>
            </a:solidFill>
            <a:round/>
            <a:headEnd/>
            <a:tailEnd type="triangle" w="med" len="med"/>
          </a:ln>
          <a:effectLst/>
        </p:spPr>
      </p:cxnSp>
      <p:sp>
        <p:nvSpPr>
          <p:cNvPr id="40" name="Rectangle 28"/>
          <p:cNvSpPr>
            <a:spLocks noChangeArrowheads="1"/>
          </p:cNvSpPr>
          <p:nvPr/>
        </p:nvSpPr>
        <p:spPr bwMode="auto">
          <a:xfrm>
            <a:off x="2278488" y="3533555"/>
            <a:ext cx="1219200" cy="462307"/>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i="1">
                <a:solidFill>
                  <a:srgbClr val="9966FF"/>
                </a:solidFill>
                <a:latin typeface="Times New Roman" panose="02020603050405020304" pitchFamily="18" charset="0"/>
                <a:cs typeface="Times New Roman" panose="02020603050405020304" pitchFamily="18" charset="0"/>
              </a:rPr>
              <a:t>CYP17 (hydroxylase)</a:t>
            </a:r>
          </a:p>
        </p:txBody>
      </p:sp>
      <p:cxnSp>
        <p:nvCxnSpPr>
          <p:cNvPr id="41" name="AutoShape 29"/>
          <p:cNvCxnSpPr>
            <a:cxnSpLocks noChangeShapeType="1"/>
            <a:stCxn id="19" idx="2"/>
            <a:endCxn id="20" idx="0"/>
          </p:cNvCxnSpPr>
          <p:nvPr/>
        </p:nvCxnSpPr>
        <p:spPr bwMode="auto">
          <a:xfrm>
            <a:off x="4183488" y="3201596"/>
            <a:ext cx="0" cy="636759"/>
          </a:xfrm>
          <a:prstGeom prst="straightConnector1">
            <a:avLst/>
          </a:prstGeom>
          <a:noFill/>
          <a:ln w="9525">
            <a:solidFill>
              <a:schemeClr val="tx1"/>
            </a:solidFill>
            <a:round/>
            <a:headEnd/>
            <a:tailEnd type="triangle" w="med" len="med"/>
          </a:ln>
          <a:effectLst/>
        </p:spPr>
      </p:cxnSp>
      <p:cxnSp>
        <p:nvCxnSpPr>
          <p:cNvPr id="42" name="AutoShape 30"/>
          <p:cNvCxnSpPr>
            <a:cxnSpLocks noChangeShapeType="1"/>
            <a:stCxn id="19" idx="3"/>
            <a:endCxn id="25" idx="1"/>
          </p:cNvCxnSpPr>
          <p:nvPr/>
        </p:nvCxnSpPr>
        <p:spPr bwMode="auto">
          <a:xfrm>
            <a:off x="5097888" y="3062776"/>
            <a:ext cx="838200" cy="0"/>
          </a:xfrm>
          <a:prstGeom prst="straightConnector1">
            <a:avLst/>
          </a:prstGeom>
          <a:noFill/>
          <a:ln w="9525">
            <a:solidFill>
              <a:schemeClr val="tx1"/>
            </a:solidFill>
            <a:round/>
            <a:headEnd/>
            <a:tailEnd type="triangle" w="med" len="med"/>
          </a:ln>
          <a:effectLst/>
        </p:spPr>
      </p:cxnSp>
      <p:cxnSp>
        <p:nvCxnSpPr>
          <p:cNvPr id="43" name="AutoShape 31"/>
          <p:cNvCxnSpPr>
            <a:cxnSpLocks noChangeShapeType="1"/>
            <a:stCxn id="20" idx="3"/>
            <a:endCxn id="26" idx="1"/>
          </p:cNvCxnSpPr>
          <p:nvPr/>
        </p:nvCxnSpPr>
        <p:spPr bwMode="auto">
          <a:xfrm>
            <a:off x="5097888" y="3977176"/>
            <a:ext cx="533400" cy="0"/>
          </a:xfrm>
          <a:prstGeom prst="straightConnector1">
            <a:avLst/>
          </a:prstGeom>
          <a:noFill/>
          <a:ln w="9525">
            <a:solidFill>
              <a:schemeClr val="tx1"/>
            </a:solidFill>
            <a:round/>
            <a:headEnd/>
            <a:tailEnd type="triangle" w="med" len="med"/>
          </a:ln>
          <a:effectLst/>
        </p:spPr>
      </p:cxnSp>
      <p:sp>
        <p:nvSpPr>
          <p:cNvPr id="44" name="Rectangle 32"/>
          <p:cNvSpPr>
            <a:spLocks noChangeArrowheads="1"/>
          </p:cNvSpPr>
          <p:nvPr/>
        </p:nvSpPr>
        <p:spPr bwMode="auto">
          <a:xfrm>
            <a:off x="4793088" y="3533555"/>
            <a:ext cx="1001713" cy="462307"/>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i="1">
                <a:solidFill>
                  <a:srgbClr val="9966FF"/>
                </a:solidFill>
                <a:latin typeface="Times New Roman" panose="02020603050405020304" pitchFamily="18" charset="0"/>
                <a:cs typeface="Times New Roman" panose="02020603050405020304" pitchFamily="18" charset="0"/>
              </a:rPr>
              <a:t>CYP17 (lyase)</a:t>
            </a:r>
          </a:p>
        </p:txBody>
      </p:sp>
      <p:cxnSp>
        <p:nvCxnSpPr>
          <p:cNvPr id="45" name="AutoShape 33"/>
          <p:cNvCxnSpPr>
            <a:cxnSpLocks noChangeShapeType="1"/>
            <a:stCxn id="25" idx="2"/>
            <a:endCxn id="26" idx="0"/>
          </p:cNvCxnSpPr>
          <p:nvPr/>
        </p:nvCxnSpPr>
        <p:spPr bwMode="auto">
          <a:xfrm>
            <a:off x="6431388" y="3201596"/>
            <a:ext cx="0" cy="636759"/>
          </a:xfrm>
          <a:prstGeom prst="straightConnector1">
            <a:avLst/>
          </a:prstGeom>
          <a:noFill/>
          <a:ln w="9525">
            <a:solidFill>
              <a:schemeClr val="tx1"/>
            </a:solidFill>
            <a:round/>
            <a:headEnd/>
            <a:tailEnd type="triangle" w="med" len="med"/>
          </a:ln>
          <a:effectLst/>
        </p:spPr>
      </p:cxnSp>
      <p:cxnSp>
        <p:nvCxnSpPr>
          <p:cNvPr id="46" name="AutoShape 34"/>
          <p:cNvCxnSpPr>
            <a:cxnSpLocks noChangeShapeType="1"/>
            <a:stCxn id="26" idx="2"/>
            <a:endCxn id="27" idx="0"/>
          </p:cNvCxnSpPr>
          <p:nvPr/>
        </p:nvCxnSpPr>
        <p:spPr bwMode="auto">
          <a:xfrm>
            <a:off x="6431388" y="4115996"/>
            <a:ext cx="0" cy="484359"/>
          </a:xfrm>
          <a:prstGeom prst="straightConnector1">
            <a:avLst/>
          </a:prstGeom>
          <a:noFill/>
          <a:ln w="9525">
            <a:solidFill>
              <a:schemeClr val="tx1"/>
            </a:solidFill>
            <a:round/>
            <a:headEnd type="triangle" w="med" len="med"/>
            <a:tailEnd type="triangle" w="med" len="med"/>
          </a:ln>
          <a:effectLst/>
        </p:spPr>
      </p:cxnSp>
      <p:cxnSp>
        <p:nvCxnSpPr>
          <p:cNvPr id="47" name="AutoShape 35"/>
          <p:cNvCxnSpPr>
            <a:cxnSpLocks noChangeShapeType="1"/>
            <a:stCxn id="27" idx="3"/>
            <a:endCxn id="32" idx="1"/>
          </p:cNvCxnSpPr>
          <p:nvPr/>
        </p:nvCxnSpPr>
        <p:spPr bwMode="auto">
          <a:xfrm>
            <a:off x="7002888" y="4739176"/>
            <a:ext cx="609600" cy="0"/>
          </a:xfrm>
          <a:prstGeom prst="straightConnector1">
            <a:avLst/>
          </a:prstGeom>
          <a:noFill/>
          <a:ln w="9525">
            <a:solidFill>
              <a:schemeClr val="tx1"/>
            </a:solidFill>
            <a:round/>
            <a:headEnd/>
            <a:tailEnd type="triangle" w="med" len="med"/>
          </a:ln>
          <a:effectLst/>
        </p:spPr>
      </p:cxnSp>
      <p:sp>
        <p:nvSpPr>
          <p:cNvPr id="48" name="Rectangle 36"/>
          <p:cNvSpPr>
            <a:spLocks noChangeArrowheads="1"/>
          </p:cNvSpPr>
          <p:nvPr/>
        </p:nvSpPr>
        <p:spPr bwMode="auto">
          <a:xfrm>
            <a:off x="7917288" y="3838355"/>
            <a:ext cx="8382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a:latin typeface="Times New Roman" panose="02020603050405020304" pitchFamily="18" charset="0"/>
                <a:cs typeface="Times New Roman" panose="02020603050405020304" pitchFamily="18" charset="0"/>
              </a:rPr>
              <a:t>estrone</a:t>
            </a:r>
          </a:p>
        </p:txBody>
      </p:sp>
      <p:cxnSp>
        <p:nvCxnSpPr>
          <p:cNvPr id="49" name="AutoShape 37"/>
          <p:cNvCxnSpPr>
            <a:cxnSpLocks noChangeShapeType="1"/>
            <a:stCxn id="26" idx="3"/>
            <a:endCxn id="48" idx="1"/>
          </p:cNvCxnSpPr>
          <p:nvPr/>
        </p:nvCxnSpPr>
        <p:spPr bwMode="auto">
          <a:xfrm>
            <a:off x="7231488" y="3977176"/>
            <a:ext cx="685800" cy="0"/>
          </a:xfrm>
          <a:prstGeom prst="straightConnector1">
            <a:avLst/>
          </a:prstGeom>
          <a:noFill/>
          <a:ln w="9525">
            <a:solidFill>
              <a:schemeClr val="tx1"/>
            </a:solidFill>
            <a:round/>
            <a:headEnd/>
            <a:tailEnd type="triangle" w="med" len="med"/>
          </a:ln>
          <a:effectLst/>
        </p:spPr>
      </p:cxnSp>
      <p:sp>
        <p:nvSpPr>
          <p:cNvPr id="50" name="Rectangle 38"/>
          <p:cNvSpPr>
            <a:spLocks noChangeArrowheads="1"/>
          </p:cNvSpPr>
          <p:nvPr/>
        </p:nvSpPr>
        <p:spPr bwMode="auto">
          <a:xfrm>
            <a:off x="7155288" y="3716117"/>
            <a:ext cx="6858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i="1">
                <a:solidFill>
                  <a:srgbClr val="9966FF"/>
                </a:solidFill>
                <a:latin typeface="Times New Roman" panose="02020603050405020304" pitchFamily="18" charset="0"/>
                <a:cs typeface="Times New Roman" panose="02020603050405020304" pitchFamily="18" charset="0"/>
              </a:rPr>
              <a:t>CYP19</a:t>
            </a:r>
          </a:p>
        </p:txBody>
      </p:sp>
      <p:cxnSp>
        <p:nvCxnSpPr>
          <p:cNvPr id="51" name="AutoShape 39"/>
          <p:cNvCxnSpPr>
            <a:cxnSpLocks noChangeShapeType="1"/>
            <a:stCxn id="48" idx="2"/>
            <a:endCxn id="32" idx="0"/>
          </p:cNvCxnSpPr>
          <p:nvPr/>
        </p:nvCxnSpPr>
        <p:spPr bwMode="auto">
          <a:xfrm>
            <a:off x="8336388" y="4115996"/>
            <a:ext cx="0" cy="484359"/>
          </a:xfrm>
          <a:prstGeom prst="straightConnector1">
            <a:avLst/>
          </a:prstGeom>
          <a:noFill/>
          <a:ln w="9525">
            <a:solidFill>
              <a:schemeClr val="tx1"/>
            </a:solidFill>
            <a:round/>
            <a:headEnd type="triangle" w="med" len="med"/>
            <a:tailEnd type="triangle" w="med" len="med"/>
          </a:ln>
          <a:effectLst/>
        </p:spPr>
      </p:cxnSp>
      <p:sp>
        <p:nvSpPr>
          <p:cNvPr id="52" name="Rectangle 40"/>
          <p:cNvSpPr>
            <a:spLocks noChangeArrowheads="1"/>
          </p:cNvSpPr>
          <p:nvPr/>
        </p:nvSpPr>
        <p:spPr bwMode="auto">
          <a:xfrm>
            <a:off x="7460088" y="4219355"/>
            <a:ext cx="9906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i="1">
                <a:solidFill>
                  <a:srgbClr val="9966FF"/>
                </a:solidFill>
                <a:latin typeface="Times New Roman" panose="02020603050405020304" pitchFamily="18" charset="0"/>
                <a:cs typeface="Times New Roman" panose="02020603050405020304" pitchFamily="18" charset="0"/>
              </a:rPr>
              <a:t>17b</a:t>
            </a:r>
            <a:r>
              <a:rPr lang="en-US" sz="1200" b="1">
                <a:solidFill>
                  <a:srgbClr val="9966FF"/>
                </a:solidFill>
                <a:latin typeface="Times New Roman" panose="02020603050405020304" pitchFamily="18" charset="0"/>
                <a:cs typeface="Times New Roman" panose="02020603050405020304" pitchFamily="18" charset="0"/>
              </a:rPr>
              <a:t>-</a:t>
            </a:r>
            <a:r>
              <a:rPr lang="en-US" sz="1200" b="1" i="1">
                <a:solidFill>
                  <a:srgbClr val="9966FF"/>
                </a:solidFill>
                <a:latin typeface="Times New Roman" panose="02020603050405020304" pitchFamily="18" charset="0"/>
                <a:cs typeface="Times New Roman" panose="02020603050405020304" pitchFamily="18" charset="0"/>
              </a:rPr>
              <a:t>HSD</a:t>
            </a:r>
          </a:p>
        </p:txBody>
      </p:sp>
      <p:sp>
        <p:nvSpPr>
          <p:cNvPr id="53" name="Rectangle 41"/>
          <p:cNvSpPr>
            <a:spLocks noChangeArrowheads="1"/>
          </p:cNvSpPr>
          <p:nvPr/>
        </p:nvSpPr>
        <p:spPr bwMode="auto">
          <a:xfrm>
            <a:off x="5859888" y="5286155"/>
            <a:ext cx="1143000" cy="462307"/>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a:latin typeface="Times New Roman" panose="02020603050405020304" pitchFamily="18" charset="0"/>
                <a:cs typeface="Times New Roman" panose="02020603050405020304" pitchFamily="18" charset="0"/>
              </a:rPr>
              <a:t>11</a:t>
            </a:r>
            <a:r>
              <a:rPr lang="el-GR" sz="1200" b="1">
                <a:latin typeface="Times New Roman" panose="02020603050405020304" pitchFamily="18" charset="0"/>
                <a:cs typeface="Times New Roman" panose="02020603050405020304" pitchFamily="18" charset="0"/>
              </a:rPr>
              <a:t>β</a:t>
            </a:r>
            <a:r>
              <a:rPr lang="en-US" sz="1200" b="1">
                <a:latin typeface="Times New Roman" panose="02020603050405020304" pitchFamily="18" charset="0"/>
                <a:cs typeface="Times New Roman" panose="02020603050405020304" pitchFamily="18" charset="0"/>
              </a:rPr>
              <a:t>-OH-Testosterone</a:t>
            </a:r>
          </a:p>
        </p:txBody>
      </p:sp>
      <p:cxnSp>
        <p:nvCxnSpPr>
          <p:cNvPr id="54" name="AutoShape 42"/>
          <p:cNvCxnSpPr>
            <a:cxnSpLocks noChangeShapeType="1"/>
            <a:stCxn id="27" idx="2"/>
            <a:endCxn id="53" idx="0"/>
          </p:cNvCxnSpPr>
          <p:nvPr/>
        </p:nvCxnSpPr>
        <p:spPr bwMode="auto">
          <a:xfrm>
            <a:off x="6431388" y="4877996"/>
            <a:ext cx="0" cy="408159"/>
          </a:xfrm>
          <a:prstGeom prst="straightConnector1">
            <a:avLst/>
          </a:prstGeom>
          <a:noFill/>
          <a:ln w="9525">
            <a:solidFill>
              <a:schemeClr val="tx1"/>
            </a:solidFill>
            <a:round/>
            <a:headEnd/>
            <a:tailEnd type="triangle" w="med" len="med"/>
          </a:ln>
          <a:effectLst/>
        </p:spPr>
      </p:cxnSp>
      <p:sp>
        <p:nvSpPr>
          <p:cNvPr id="55" name="Rectangle 43"/>
          <p:cNvSpPr>
            <a:spLocks noChangeArrowheads="1"/>
          </p:cNvSpPr>
          <p:nvPr/>
        </p:nvSpPr>
        <p:spPr bwMode="auto">
          <a:xfrm>
            <a:off x="5555088" y="4905155"/>
            <a:ext cx="9144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i="1">
                <a:solidFill>
                  <a:srgbClr val="9966FF"/>
                </a:solidFill>
                <a:latin typeface="Times New Roman" panose="02020603050405020304" pitchFamily="18" charset="0"/>
                <a:cs typeface="Times New Roman" panose="02020603050405020304" pitchFamily="18" charset="0"/>
              </a:rPr>
              <a:t>CYP11B1</a:t>
            </a:r>
          </a:p>
        </p:txBody>
      </p:sp>
      <p:sp>
        <p:nvSpPr>
          <p:cNvPr id="56" name="Rectangle 44"/>
          <p:cNvSpPr>
            <a:spLocks noChangeArrowheads="1"/>
          </p:cNvSpPr>
          <p:nvPr/>
        </p:nvSpPr>
        <p:spPr bwMode="auto">
          <a:xfrm>
            <a:off x="5555088" y="6200555"/>
            <a:ext cx="17526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a:latin typeface="Times New Roman" panose="02020603050405020304" pitchFamily="18" charset="0"/>
                <a:cs typeface="Times New Roman" panose="02020603050405020304" pitchFamily="18" charset="0"/>
              </a:rPr>
              <a:t>11-Ketotestosterone</a:t>
            </a:r>
          </a:p>
        </p:txBody>
      </p:sp>
      <p:cxnSp>
        <p:nvCxnSpPr>
          <p:cNvPr id="57" name="AutoShape 45"/>
          <p:cNvCxnSpPr>
            <a:cxnSpLocks noChangeShapeType="1"/>
            <a:stCxn id="53" idx="2"/>
            <a:endCxn id="56" idx="0"/>
          </p:cNvCxnSpPr>
          <p:nvPr/>
        </p:nvCxnSpPr>
        <p:spPr bwMode="auto">
          <a:xfrm>
            <a:off x="6431388" y="5748462"/>
            <a:ext cx="0" cy="452093"/>
          </a:xfrm>
          <a:prstGeom prst="straightConnector1">
            <a:avLst/>
          </a:prstGeom>
          <a:noFill/>
          <a:ln w="9525">
            <a:solidFill>
              <a:schemeClr val="tx1"/>
            </a:solidFill>
            <a:round/>
            <a:headEnd/>
            <a:tailEnd type="triangle" w="med" len="med"/>
          </a:ln>
          <a:effectLst/>
        </p:spPr>
      </p:cxnSp>
      <p:sp>
        <p:nvSpPr>
          <p:cNvPr id="58" name="Rectangle 46"/>
          <p:cNvSpPr>
            <a:spLocks noChangeArrowheads="1"/>
          </p:cNvSpPr>
          <p:nvPr/>
        </p:nvSpPr>
        <p:spPr bwMode="auto">
          <a:xfrm>
            <a:off x="5555088" y="5819555"/>
            <a:ext cx="8382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i="1">
                <a:solidFill>
                  <a:srgbClr val="9966FF"/>
                </a:solidFill>
                <a:latin typeface="Times New Roman" panose="02020603050405020304" pitchFamily="18" charset="0"/>
                <a:cs typeface="Times New Roman" panose="02020603050405020304" pitchFamily="18" charset="0"/>
              </a:rPr>
              <a:t>11</a:t>
            </a:r>
            <a:r>
              <a:rPr lang="el-GR" sz="1200" b="1" i="1">
                <a:solidFill>
                  <a:srgbClr val="9966FF"/>
                </a:solidFill>
                <a:latin typeface="Times New Roman" panose="02020603050405020304" pitchFamily="18" charset="0"/>
                <a:cs typeface="Times New Roman" panose="02020603050405020304" pitchFamily="18" charset="0"/>
              </a:rPr>
              <a:t>β</a:t>
            </a:r>
            <a:r>
              <a:rPr lang="en-US" sz="1200" b="1" i="1">
                <a:solidFill>
                  <a:srgbClr val="9966FF"/>
                </a:solidFill>
                <a:latin typeface="Times New Roman" panose="02020603050405020304" pitchFamily="18" charset="0"/>
                <a:cs typeface="Times New Roman" panose="02020603050405020304" pitchFamily="18" charset="0"/>
              </a:rPr>
              <a:t>HSD</a:t>
            </a:r>
            <a:endParaRPr lang="el-GR" sz="1200" b="1" i="1">
              <a:solidFill>
                <a:srgbClr val="9966FF"/>
              </a:solidFill>
              <a:latin typeface="Times New Roman" panose="02020603050405020304" pitchFamily="18" charset="0"/>
              <a:cs typeface="Times New Roman" panose="02020603050405020304" pitchFamily="18" charset="0"/>
            </a:endParaRPr>
          </a:p>
        </p:txBody>
      </p:sp>
      <p:sp>
        <p:nvSpPr>
          <p:cNvPr id="59" name="Rectangle 47"/>
          <p:cNvSpPr>
            <a:spLocks noChangeArrowheads="1"/>
          </p:cNvSpPr>
          <p:nvPr/>
        </p:nvSpPr>
        <p:spPr bwMode="auto">
          <a:xfrm>
            <a:off x="754488" y="4600355"/>
            <a:ext cx="19812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a:latin typeface="Times New Roman" panose="02020603050405020304" pitchFamily="18" charset="0"/>
                <a:cs typeface="Times New Roman" panose="02020603050405020304" pitchFamily="18" charset="0"/>
              </a:rPr>
              <a:t>11-deoxycorticosterone</a:t>
            </a:r>
          </a:p>
        </p:txBody>
      </p:sp>
      <p:cxnSp>
        <p:nvCxnSpPr>
          <p:cNvPr id="60" name="AutoShape 48"/>
          <p:cNvCxnSpPr>
            <a:cxnSpLocks noChangeShapeType="1"/>
            <a:stCxn id="18" idx="2"/>
            <a:endCxn id="59" idx="0"/>
          </p:cNvCxnSpPr>
          <p:nvPr/>
        </p:nvCxnSpPr>
        <p:spPr bwMode="auto">
          <a:xfrm flipH="1">
            <a:off x="1745088" y="4115996"/>
            <a:ext cx="16669" cy="484359"/>
          </a:xfrm>
          <a:prstGeom prst="straightConnector1">
            <a:avLst/>
          </a:prstGeom>
          <a:noFill/>
          <a:ln w="9525">
            <a:solidFill>
              <a:schemeClr val="tx1"/>
            </a:solidFill>
            <a:round/>
            <a:headEnd/>
            <a:tailEnd type="triangle" w="med" len="med"/>
          </a:ln>
          <a:effectLst/>
        </p:spPr>
      </p:cxnSp>
      <p:sp>
        <p:nvSpPr>
          <p:cNvPr id="61" name="Rectangle 49"/>
          <p:cNvSpPr>
            <a:spLocks noChangeArrowheads="1"/>
          </p:cNvSpPr>
          <p:nvPr/>
        </p:nvSpPr>
        <p:spPr bwMode="auto">
          <a:xfrm>
            <a:off x="1059288" y="4249517"/>
            <a:ext cx="7620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i="1">
                <a:solidFill>
                  <a:srgbClr val="9966FF"/>
                </a:solidFill>
                <a:latin typeface="Times New Roman" panose="02020603050405020304" pitchFamily="18" charset="0"/>
                <a:cs typeface="Times New Roman" panose="02020603050405020304" pitchFamily="18" charset="0"/>
              </a:rPr>
              <a:t>CYP21</a:t>
            </a:r>
          </a:p>
        </p:txBody>
      </p:sp>
      <p:sp>
        <p:nvSpPr>
          <p:cNvPr id="62" name="Rectangle 50"/>
          <p:cNvSpPr>
            <a:spLocks noChangeArrowheads="1"/>
          </p:cNvSpPr>
          <p:nvPr/>
        </p:nvSpPr>
        <p:spPr bwMode="auto">
          <a:xfrm>
            <a:off x="1059288" y="5209955"/>
            <a:ext cx="13716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a:latin typeface="Times New Roman" panose="02020603050405020304" pitchFamily="18" charset="0"/>
                <a:cs typeface="Times New Roman" panose="02020603050405020304" pitchFamily="18" charset="0"/>
              </a:rPr>
              <a:t>corticosterone</a:t>
            </a:r>
          </a:p>
        </p:txBody>
      </p:sp>
      <p:cxnSp>
        <p:nvCxnSpPr>
          <p:cNvPr id="63" name="AutoShape 51"/>
          <p:cNvCxnSpPr>
            <a:cxnSpLocks noChangeShapeType="1"/>
            <a:stCxn id="59" idx="2"/>
            <a:endCxn id="62" idx="0"/>
          </p:cNvCxnSpPr>
          <p:nvPr/>
        </p:nvCxnSpPr>
        <p:spPr bwMode="auto">
          <a:xfrm>
            <a:off x="1745088" y="4877996"/>
            <a:ext cx="0" cy="331959"/>
          </a:xfrm>
          <a:prstGeom prst="straightConnector1">
            <a:avLst/>
          </a:prstGeom>
          <a:noFill/>
          <a:ln w="9525">
            <a:solidFill>
              <a:schemeClr val="tx1"/>
            </a:solidFill>
            <a:round/>
            <a:headEnd/>
            <a:tailEnd type="triangle" w="med" len="med"/>
          </a:ln>
          <a:effectLst/>
        </p:spPr>
      </p:cxnSp>
      <p:sp>
        <p:nvSpPr>
          <p:cNvPr id="64" name="Rectangle 52"/>
          <p:cNvSpPr>
            <a:spLocks noChangeArrowheads="1"/>
          </p:cNvSpPr>
          <p:nvPr/>
        </p:nvSpPr>
        <p:spPr bwMode="auto">
          <a:xfrm>
            <a:off x="906888" y="4935317"/>
            <a:ext cx="9144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i="1">
                <a:solidFill>
                  <a:srgbClr val="9966FF"/>
                </a:solidFill>
                <a:latin typeface="Times New Roman" panose="02020603050405020304" pitchFamily="18" charset="0"/>
                <a:cs typeface="Times New Roman" panose="02020603050405020304" pitchFamily="18" charset="0"/>
              </a:rPr>
              <a:t>CYP11B1</a:t>
            </a:r>
          </a:p>
        </p:txBody>
      </p:sp>
      <p:sp>
        <p:nvSpPr>
          <p:cNvPr id="65" name="Rectangle 53"/>
          <p:cNvSpPr>
            <a:spLocks noChangeArrowheads="1"/>
          </p:cNvSpPr>
          <p:nvPr/>
        </p:nvSpPr>
        <p:spPr bwMode="auto">
          <a:xfrm>
            <a:off x="1059288" y="5971955"/>
            <a:ext cx="13716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a:latin typeface="Times New Roman" panose="02020603050405020304" pitchFamily="18" charset="0"/>
                <a:cs typeface="Times New Roman" panose="02020603050405020304" pitchFamily="18" charset="0"/>
              </a:rPr>
              <a:t>aldosterone</a:t>
            </a:r>
          </a:p>
        </p:txBody>
      </p:sp>
      <p:cxnSp>
        <p:nvCxnSpPr>
          <p:cNvPr id="66" name="AutoShape 54"/>
          <p:cNvCxnSpPr>
            <a:cxnSpLocks noChangeShapeType="1"/>
            <a:stCxn id="62" idx="2"/>
            <a:endCxn id="65" idx="0"/>
          </p:cNvCxnSpPr>
          <p:nvPr/>
        </p:nvCxnSpPr>
        <p:spPr bwMode="auto">
          <a:xfrm>
            <a:off x="1745088" y="5487596"/>
            <a:ext cx="0" cy="484359"/>
          </a:xfrm>
          <a:prstGeom prst="straightConnector1">
            <a:avLst/>
          </a:prstGeom>
          <a:noFill/>
          <a:ln w="9525">
            <a:solidFill>
              <a:schemeClr val="tx1"/>
            </a:solidFill>
            <a:round/>
            <a:headEnd/>
            <a:tailEnd type="triangle" w="med" len="med"/>
          </a:ln>
          <a:effectLst/>
        </p:spPr>
      </p:cxnSp>
      <p:sp>
        <p:nvSpPr>
          <p:cNvPr id="67" name="Rectangle 55"/>
          <p:cNvSpPr>
            <a:spLocks noChangeArrowheads="1"/>
          </p:cNvSpPr>
          <p:nvPr/>
        </p:nvSpPr>
        <p:spPr bwMode="auto">
          <a:xfrm>
            <a:off x="830688" y="5590955"/>
            <a:ext cx="9144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i="1">
                <a:solidFill>
                  <a:srgbClr val="9966FF"/>
                </a:solidFill>
                <a:latin typeface="Times New Roman" panose="02020603050405020304" pitchFamily="18" charset="0"/>
                <a:cs typeface="Times New Roman" panose="02020603050405020304" pitchFamily="18" charset="0"/>
              </a:rPr>
              <a:t>CYP11B2</a:t>
            </a:r>
          </a:p>
        </p:txBody>
      </p:sp>
      <p:sp>
        <p:nvSpPr>
          <p:cNvPr id="68" name="Rectangle 56"/>
          <p:cNvSpPr>
            <a:spLocks noChangeArrowheads="1"/>
          </p:cNvSpPr>
          <p:nvPr/>
        </p:nvSpPr>
        <p:spPr bwMode="auto">
          <a:xfrm>
            <a:off x="2278488" y="4905155"/>
            <a:ext cx="15240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a:latin typeface="Times New Roman" panose="02020603050405020304" pitchFamily="18" charset="0"/>
                <a:cs typeface="Times New Roman" panose="02020603050405020304" pitchFamily="18" charset="0"/>
              </a:rPr>
              <a:t>11-deoxycortisol</a:t>
            </a:r>
          </a:p>
        </p:txBody>
      </p:sp>
      <p:cxnSp>
        <p:nvCxnSpPr>
          <p:cNvPr id="69" name="AutoShape 57"/>
          <p:cNvCxnSpPr>
            <a:cxnSpLocks noChangeShapeType="1"/>
            <a:stCxn id="20" idx="2"/>
            <a:endCxn id="35" idx="0"/>
          </p:cNvCxnSpPr>
          <p:nvPr/>
        </p:nvCxnSpPr>
        <p:spPr bwMode="auto">
          <a:xfrm>
            <a:off x="4183488" y="4115996"/>
            <a:ext cx="457200" cy="712959"/>
          </a:xfrm>
          <a:prstGeom prst="straightConnector1">
            <a:avLst/>
          </a:prstGeom>
          <a:noFill/>
          <a:ln w="9525">
            <a:solidFill>
              <a:schemeClr val="tx1"/>
            </a:solidFill>
            <a:round/>
            <a:headEnd/>
            <a:tailEnd type="triangle" w="med" len="med"/>
          </a:ln>
          <a:effectLst/>
        </p:spPr>
      </p:cxnSp>
      <p:cxnSp>
        <p:nvCxnSpPr>
          <p:cNvPr id="70" name="AutoShape 58"/>
          <p:cNvCxnSpPr>
            <a:cxnSpLocks noChangeShapeType="1"/>
            <a:stCxn id="20" idx="2"/>
            <a:endCxn id="68" idx="0"/>
          </p:cNvCxnSpPr>
          <p:nvPr/>
        </p:nvCxnSpPr>
        <p:spPr bwMode="auto">
          <a:xfrm flipH="1">
            <a:off x="3040488" y="4115996"/>
            <a:ext cx="1143000" cy="789159"/>
          </a:xfrm>
          <a:prstGeom prst="straightConnector1">
            <a:avLst/>
          </a:prstGeom>
          <a:noFill/>
          <a:ln w="9525">
            <a:solidFill>
              <a:schemeClr val="tx1"/>
            </a:solidFill>
            <a:round/>
            <a:headEnd/>
            <a:tailEnd type="triangle" w="med" len="med"/>
          </a:ln>
          <a:effectLst/>
        </p:spPr>
      </p:cxnSp>
      <p:sp>
        <p:nvSpPr>
          <p:cNvPr id="71" name="Rectangle 59"/>
          <p:cNvSpPr>
            <a:spLocks noChangeArrowheads="1"/>
          </p:cNvSpPr>
          <p:nvPr/>
        </p:nvSpPr>
        <p:spPr bwMode="auto">
          <a:xfrm>
            <a:off x="2888088" y="4295555"/>
            <a:ext cx="7620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i="1">
                <a:solidFill>
                  <a:srgbClr val="9966FF"/>
                </a:solidFill>
                <a:latin typeface="Times New Roman" panose="02020603050405020304" pitchFamily="18" charset="0"/>
                <a:cs typeface="Times New Roman" panose="02020603050405020304" pitchFamily="18" charset="0"/>
              </a:rPr>
              <a:t>CYP21</a:t>
            </a:r>
          </a:p>
        </p:txBody>
      </p:sp>
      <p:sp>
        <p:nvSpPr>
          <p:cNvPr id="72" name="Rectangle 60"/>
          <p:cNvSpPr>
            <a:spLocks noChangeArrowheads="1"/>
          </p:cNvSpPr>
          <p:nvPr/>
        </p:nvSpPr>
        <p:spPr bwMode="auto">
          <a:xfrm>
            <a:off x="2583288" y="5971955"/>
            <a:ext cx="9144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a:latin typeface="Times New Roman" panose="02020603050405020304" pitchFamily="18" charset="0"/>
                <a:cs typeface="Times New Roman" panose="02020603050405020304" pitchFamily="18" charset="0"/>
              </a:rPr>
              <a:t>cortisol</a:t>
            </a:r>
          </a:p>
        </p:txBody>
      </p:sp>
      <p:cxnSp>
        <p:nvCxnSpPr>
          <p:cNvPr id="73" name="AutoShape 61"/>
          <p:cNvCxnSpPr>
            <a:cxnSpLocks noChangeShapeType="1"/>
            <a:stCxn id="68" idx="2"/>
            <a:endCxn id="72" idx="0"/>
          </p:cNvCxnSpPr>
          <p:nvPr/>
        </p:nvCxnSpPr>
        <p:spPr bwMode="auto">
          <a:xfrm>
            <a:off x="3040488" y="5182796"/>
            <a:ext cx="0" cy="789159"/>
          </a:xfrm>
          <a:prstGeom prst="straightConnector1">
            <a:avLst/>
          </a:prstGeom>
          <a:noFill/>
          <a:ln w="9525">
            <a:solidFill>
              <a:schemeClr val="tx1"/>
            </a:solidFill>
            <a:round/>
            <a:headEnd/>
            <a:tailEnd type="triangle" w="med" len="med"/>
          </a:ln>
          <a:effectLst/>
        </p:spPr>
      </p:cxnSp>
      <p:sp>
        <p:nvSpPr>
          <p:cNvPr id="74" name="Rectangle 62"/>
          <p:cNvSpPr>
            <a:spLocks noChangeArrowheads="1"/>
          </p:cNvSpPr>
          <p:nvPr/>
        </p:nvSpPr>
        <p:spPr bwMode="auto">
          <a:xfrm>
            <a:off x="2202288" y="5438555"/>
            <a:ext cx="914400" cy="277641"/>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1200" b="1" i="1">
                <a:solidFill>
                  <a:srgbClr val="9966FF"/>
                </a:solidFill>
                <a:latin typeface="Times New Roman" panose="02020603050405020304" pitchFamily="18" charset="0"/>
                <a:cs typeface="Times New Roman" panose="02020603050405020304" pitchFamily="18" charset="0"/>
              </a:rPr>
              <a:t>CYP11B2</a:t>
            </a:r>
          </a:p>
        </p:txBody>
      </p:sp>
      <p:sp>
        <p:nvSpPr>
          <p:cNvPr id="75" name="Line 66"/>
          <p:cNvSpPr>
            <a:spLocks noChangeShapeType="1"/>
          </p:cNvSpPr>
          <p:nvPr/>
        </p:nvSpPr>
        <p:spPr bwMode="auto">
          <a:xfrm>
            <a:off x="7231488" y="3655792"/>
            <a:ext cx="457200" cy="457200"/>
          </a:xfrm>
          <a:prstGeom prst="line">
            <a:avLst/>
          </a:prstGeom>
          <a:noFill/>
          <a:ln w="38100">
            <a:solidFill>
              <a:srgbClr val="FF3300"/>
            </a:solidFill>
            <a:round/>
            <a:headEnd/>
            <a:tailEn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76" name="Line 67"/>
          <p:cNvSpPr>
            <a:spLocks noChangeShapeType="1"/>
          </p:cNvSpPr>
          <p:nvPr/>
        </p:nvSpPr>
        <p:spPr bwMode="auto">
          <a:xfrm flipH="1">
            <a:off x="7231488" y="3655792"/>
            <a:ext cx="457200" cy="457200"/>
          </a:xfrm>
          <a:prstGeom prst="line">
            <a:avLst/>
          </a:prstGeom>
          <a:noFill/>
          <a:ln w="38100">
            <a:solidFill>
              <a:srgbClr val="FF3300"/>
            </a:solidFill>
            <a:round/>
            <a:headEnd/>
            <a:tailEn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77" name="Line 68"/>
          <p:cNvSpPr>
            <a:spLocks noChangeShapeType="1"/>
          </p:cNvSpPr>
          <p:nvPr/>
        </p:nvSpPr>
        <p:spPr bwMode="auto">
          <a:xfrm>
            <a:off x="7079088" y="4417792"/>
            <a:ext cx="457200" cy="457200"/>
          </a:xfrm>
          <a:prstGeom prst="line">
            <a:avLst/>
          </a:prstGeom>
          <a:noFill/>
          <a:ln w="38100">
            <a:solidFill>
              <a:srgbClr val="FF3300"/>
            </a:solidFill>
            <a:round/>
            <a:headEnd/>
            <a:tailEn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78" name="Line 69"/>
          <p:cNvSpPr>
            <a:spLocks noChangeShapeType="1"/>
          </p:cNvSpPr>
          <p:nvPr/>
        </p:nvSpPr>
        <p:spPr bwMode="auto">
          <a:xfrm flipH="1">
            <a:off x="7079088" y="4417792"/>
            <a:ext cx="457200" cy="457200"/>
          </a:xfrm>
          <a:prstGeom prst="line">
            <a:avLst/>
          </a:prstGeom>
          <a:noFill/>
          <a:ln w="38100">
            <a:solidFill>
              <a:srgbClr val="FF3300"/>
            </a:solidFill>
            <a:round/>
            <a:headEnd/>
            <a:tailEn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79" name="AutoShape 70"/>
          <p:cNvSpPr>
            <a:spLocks noChangeArrowheads="1"/>
          </p:cNvSpPr>
          <p:nvPr/>
        </p:nvSpPr>
        <p:spPr bwMode="auto">
          <a:xfrm>
            <a:off x="7231488" y="2436592"/>
            <a:ext cx="533400" cy="1066800"/>
          </a:xfrm>
          <a:prstGeom prst="downArrow">
            <a:avLst>
              <a:gd name="adj1" fmla="val 50000"/>
              <a:gd name="adj2" fmla="val 50000"/>
            </a:avLst>
          </a:prstGeom>
          <a:solidFill>
            <a:srgbClr val="FF3300"/>
          </a:solidFill>
          <a:ln w="9525">
            <a:solidFill>
              <a:schemeClr val="tx1"/>
            </a:solidFill>
            <a:miter lim="800000"/>
            <a:headEnd/>
            <a:tailEnd/>
          </a:ln>
          <a:effectLst/>
        </p:spPr>
        <p:txBody>
          <a:bodyPr vert="eaVert" wrap="none" anchor="ctr"/>
          <a:lstStyle/>
          <a:p>
            <a:endParaRPr lang="en-US">
              <a:latin typeface="Times New Roman" panose="02020603050405020304" pitchFamily="18" charset="0"/>
              <a:cs typeface="Times New Roman" panose="02020603050405020304" pitchFamily="18" charset="0"/>
            </a:endParaRPr>
          </a:p>
        </p:txBody>
      </p:sp>
      <p:sp>
        <p:nvSpPr>
          <p:cNvPr id="80" name="TextBox 79"/>
          <p:cNvSpPr txBox="1"/>
          <p:nvPr/>
        </p:nvSpPr>
        <p:spPr>
          <a:xfrm>
            <a:off x="1211688" y="1027796"/>
            <a:ext cx="8001000" cy="523220"/>
          </a:xfrm>
          <a:prstGeom prst="rect">
            <a:avLst/>
          </a:prstGeom>
          <a:noFill/>
        </p:spPr>
        <p:txBody>
          <a:bodyPr wrap="square" rtlCol="0">
            <a:spAutoFit/>
          </a:bodyPr>
          <a:lstStyle/>
          <a:p>
            <a:pPr>
              <a:buFont typeface="Arial" pitchFamily="34" charset="0"/>
              <a:buChar char="•"/>
            </a:pPr>
            <a:r>
              <a:rPr lang="en-US" sz="2800" dirty="0">
                <a:latin typeface="Times New Roman" panose="02020603050405020304" pitchFamily="18" charset="0"/>
                <a:cs typeface="Times New Roman" panose="02020603050405020304" pitchFamily="18" charset="0"/>
              </a:rPr>
              <a:t>Aromatase is rate-limiting for 17</a:t>
            </a:r>
            <a:r>
              <a:rPr lang="el-GR" sz="2800" dirty="0">
                <a:latin typeface="Times New Roman" panose="02020603050405020304" pitchFamily="18" charset="0"/>
                <a:cs typeface="Times New Roman" panose="02020603050405020304" pitchFamily="18" charset="0"/>
              </a:rPr>
              <a:t>β</a:t>
            </a:r>
            <a:r>
              <a:rPr lang="en-US" sz="2800" dirty="0">
                <a:latin typeface="Times New Roman" panose="02020603050405020304" pitchFamily="18" charset="0"/>
                <a:cs typeface="Times New Roman" panose="02020603050405020304" pitchFamily="18" charset="0"/>
              </a:rPr>
              <a:t>-estradiol synthesis</a:t>
            </a:r>
          </a:p>
        </p:txBody>
      </p:sp>
      <p:sp>
        <p:nvSpPr>
          <p:cNvPr id="81" name="Rounded Rectangle 80"/>
          <p:cNvSpPr/>
          <p:nvPr/>
        </p:nvSpPr>
        <p:spPr bwMode="auto">
          <a:xfrm>
            <a:off x="8763000" y="2047655"/>
            <a:ext cx="1135723" cy="685800"/>
          </a:xfrm>
          <a:prstGeom prst="roundRect">
            <a:avLst/>
          </a:prstGeom>
          <a:solidFill>
            <a:srgbClr val="33CC33"/>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Aromatase</a:t>
            </a:r>
          </a:p>
          <a:p>
            <a:pPr algn="ctr" defTabSz="170078"/>
            <a:r>
              <a:rPr lang="en-US" sz="1200" dirty="0">
                <a:latin typeface="Times New Roman" panose="02020603050405020304" pitchFamily="18" charset="0"/>
                <a:cs typeface="Times New Roman" panose="02020603050405020304" pitchFamily="18" charset="0"/>
              </a:rPr>
              <a:t>Inhibition</a:t>
            </a:r>
          </a:p>
        </p:txBody>
      </p:sp>
      <p:sp>
        <p:nvSpPr>
          <p:cNvPr id="82" name="Rounded Rectangle 81"/>
          <p:cNvSpPr/>
          <p:nvPr/>
        </p:nvSpPr>
        <p:spPr bwMode="auto">
          <a:xfrm>
            <a:off x="10664362" y="2047655"/>
            <a:ext cx="1143000"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err="1">
                <a:latin typeface="Times New Roman" panose="02020603050405020304" pitchFamily="18" charset="0"/>
                <a:cs typeface="Times New Roman" panose="02020603050405020304" pitchFamily="18" charset="0"/>
              </a:rPr>
              <a:t>Granulosa</a:t>
            </a:r>
            <a:endParaRPr lang="en-US" sz="1200" dirty="0">
              <a:latin typeface="Times New Roman" panose="02020603050405020304" pitchFamily="18" charset="0"/>
              <a:cs typeface="Times New Roman" panose="02020603050405020304" pitchFamily="18" charset="0"/>
            </a:endParaRPr>
          </a:p>
          <a:p>
            <a:pPr algn="ctr" defTabSz="170078"/>
            <a:r>
              <a:rPr lang="en-US" sz="1200" dirty="0">
                <a:latin typeface="Times New Roman" panose="02020603050405020304" pitchFamily="18" charset="0"/>
                <a:cs typeface="Times New Roman" panose="02020603050405020304" pitchFamily="18" charset="0"/>
              </a:rPr>
              <a:t>Reduced E2 synthesis</a:t>
            </a:r>
          </a:p>
        </p:txBody>
      </p:sp>
      <p:cxnSp>
        <p:nvCxnSpPr>
          <p:cNvPr id="83" name="Straight Arrow Connector 82"/>
          <p:cNvCxnSpPr>
            <a:cxnSpLocks/>
            <a:stCxn id="81" idx="3"/>
            <a:endCxn id="82" idx="1"/>
          </p:cNvCxnSpPr>
          <p:nvPr/>
        </p:nvCxnSpPr>
        <p:spPr bwMode="auto">
          <a:xfrm>
            <a:off x="9898723" y="2390555"/>
            <a:ext cx="765639"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sp>
        <p:nvSpPr>
          <p:cNvPr id="85" name="TextBox 84"/>
          <p:cNvSpPr txBox="1"/>
          <p:nvPr/>
        </p:nvSpPr>
        <p:spPr>
          <a:xfrm>
            <a:off x="500666" y="267491"/>
            <a:ext cx="9913334" cy="584775"/>
          </a:xfrm>
          <a:prstGeom prst="rect">
            <a:avLst/>
          </a:prstGeom>
          <a:noFill/>
        </p:spPr>
        <p:txBody>
          <a:bodyPr wrap="square" rtlCol="0">
            <a:spAutoFit/>
          </a:bodyPr>
          <a:lstStyle/>
          <a:p>
            <a:r>
              <a:rPr lang="en-US" sz="3200" dirty="0">
                <a:solidFill>
                  <a:srgbClr val="00B0F0"/>
                </a:solidFill>
                <a:latin typeface="Times New Roman" panose="02020603050405020304" pitchFamily="18" charset="0"/>
                <a:cs typeface="Times New Roman" panose="02020603050405020304" pitchFamily="18" charset="0"/>
              </a:rPr>
              <a:t>Example Support for KERs:  Biological Plausibility</a:t>
            </a:r>
          </a:p>
        </p:txBody>
      </p:sp>
      <p:sp>
        <p:nvSpPr>
          <p:cNvPr id="4" name="TextBox 3"/>
          <p:cNvSpPr txBox="1"/>
          <p:nvPr/>
        </p:nvSpPr>
        <p:spPr>
          <a:xfrm>
            <a:off x="9746088" y="3062067"/>
            <a:ext cx="127751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If A, then B</a:t>
            </a:r>
          </a:p>
        </p:txBody>
      </p:sp>
    </p:spTree>
    <p:extLst>
      <p:ext uri="{BB962C8B-B14F-4D97-AF65-F5344CB8AC3E}">
        <p14:creationId xmlns:p14="http://schemas.microsoft.com/office/powerpoint/2010/main" val="3586893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E44C17-B608-47FB-BB13-D05D739C2B9A}"/>
              </a:ext>
            </a:extLst>
          </p:cNvPr>
          <p:cNvSpPr>
            <a:spLocks noGrp="1"/>
          </p:cNvSpPr>
          <p:nvPr>
            <p:ph type="title"/>
          </p:nvPr>
        </p:nvSpPr>
        <p:spPr>
          <a:xfrm>
            <a:off x="1106424" y="1173575"/>
            <a:ext cx="9966960" cy="2926080"/>
          </a:xfrm>
        </p:spPr>
        <p:txBody>
          <a:bodyPr/>
          <a:lstStyle/>
          <a:p>
            <a:r>
              <a:rPr lang="en-US" dirty="0">
                <a:latin typeface="Times New Roman" panose="02020603050405020304" pitchFamily="18" charset="0"/>
                <a:cs typeface="Times New Roman" panose="02020603050405020304" pitchFamily="18" charset="0"/>
              </a:rPr>
              <a:t>Introduction to AOPs Part I</a:t>
            </a:r>
          </a:p>
        </p:txBody>
      </p:sp>
      <p:sp>
        <p:nvSpPr>
          <p:cNvPr id="5" name="Text Placeholder 4">
            <a:extLst>
              <a:ext uri="{FF2B5EF4-FFF2-40B4-BE49-F238E27FC236}">
                <a16:creationId xmlns:a16="http://schemas.microsoft.com/office/drawing/2014/main" id="{07EEA208-CC6D-4698-A823-03748C10D3A1}"/>
              </a:ext>
            </a:extLst>
          </p:cNvPr>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A Pathway-based Approach to Toxicology</a:t>
            </a:r>
          </a:p>
        </p:txBody>
      </p:sp>
    </p:spTree>
    <p:extLst>
      <p:ext uri="{BB962C8B-B14F-4D97-AF65-F5344CB8AC3E}">
        <p14:creationId xmlns:p14="http://schemas.microsoft.com/office/powerpoint/2010/main" val="2438928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352800" y="228601"/>
            <a:ext cx="5410200" cy="584775"/>
          </a:xfrm>
          <a:prstGeom prst="rect">
            <a:avLst/>
          </a:prstGeom>
          <a:noFill/>
        </p:spPr>
        <p:txBody>
          <a:bodyPr wrap="square" rtlCol="0">
            <a:spAutoFit/>
          </a:bodyPr>
          <a:lstStyle/>
          <a:p>
            <a:pPr algn="ctr"/>
            <a:r>
              <a:rPr lang="en-US" sz="3200" b="1" dirty="0">
                <a:solidFill>
                  <a:schemeClr val="bg1"/>
                </a:solidFill>
              </a:rPr>
              <a:t>References</a:t>
            </a:r>
          </a:p>
        </p:txBody>
      </p:sp>
      <p:sp>
        <p:nvSpPr>
          <p:cNvPr id="10" name="Rounded Rectangle 9"/>
          <p:cNvSpPr/>
          <p:nvPr/>
        </p:nvSpPr>
        <p:spPr>
          <a:xfrm rot="20143130">
            <a:off x="2592813" y="2458141"/>
            <a:ext cx="10668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7" name="AutoShape 7"/>
          <p:cNvCxnSpPr>
            <a:cxnSpLocks noChangeAspect="1" noChangeShapeType="1"/>
          </p:cNvCxnSpPr>
          <p:nvPr/>
        </p:nvCxnSpPr>
        <p:spPr bwMode="auto">
          <a:xfrm flipV="1">
            <a:off x="5377288" y="1864416"/>
            <a:ext cx="193675" cy="3175"/>
          </a:xfrm>
          <a:prstGeom prst="straightConnector1">
            <a:avLst/>
          </a:prstGeom>
          <a:noFill/>
          <a:ln w="25400">
            <a:solidFill>
              <a:schemeClr val="tx1"/>
            </a:solidFill>
            <a:round/>
            <a:headEnd/>
            <a:tailEnd type="triangle" w="lg" len="med"/>
          </a:ln>
          <a:effectLst/>
        </p:spPr>
      </p:cxnSp>
      <p:cxnSp>
        <p:nvCxnSpPr>
          <p:cNvPr id="18" name="AutoShape 8"/>
          <p:cNvCxnSpPr>
            <a:cxnSpLocks noChangeAspect="1" noChangeShapeType="1"/>
          </p:cNvCxnSpPr>
          <p:nvPr/>
        </p:nvCxnSpPr>
        <p:spPr bwMode="auto">
          <a:xfrm>
            <a:off x="6729838" y="1864416"/>
            <a:ext cx="241300" cy="0"/>
          </a:xfrm>
          <a:prstGeom prst="straightConnector1">
            <a:avLst/>
          </a:prstGeom>
          <a:noFill/>
          <a:ln w="25400">
            <a:solidFill>
              <a:schemeClr val="tx1"/>
            </a:solidFill>
            <a:round/>
            <a:headEnd/>
            <a:tailEnd type="triangle" w="lg" len="med"/>
          </a:ln>
          <a:effectLst/>
        </p:spPr>
      </p:cxnSp>
      <p:cxnSp>
        <p:nvCxnSpPr>
          <p:cNvPr id="19" name="AutoShape 9"/>
          <p:cNvCxnSpPr>
            <a:cxnSpLocks noChangeAspect="1" noChangeShapeType="1"/>
          </p:cNvCxnSpPr>
          <p:nvPr/>
        </p:nvCxnSpPr>
        <p:spPr bwMode="auto">
          <a:xfrm>
            <a:off x="8080801" y="1864416"/>
            <a:ext cx="169862" cy="1588"/>
          </a:xfrm>
          <a:prstGeom prst="straightConnector1">
            <a:avLst/>
          </a:prstGeom>
          <a:noFill/>
          <a:ln w="25400">
            <a:solidFill>
              <a:schemeClr val="tx1"/>
            </a:solidFill>
            <a:round/>
            <a:headEnd/>
            <a:tailEnd type="triangle" w="lg" len="med"/>
          </a:ln>
          <a:effectLst/>
        </p:spPr>
      </p:cxnSp>
      <p:sp>
        <p:nvSpPr>
          <p:cNvPr id="20" name="Rectangle 10"/>
          <p:cNvSpPr>
            <a:spLocks noChangeAspect="1" noChangeArrowheads="1"/>
          </p:cNvSpPr>
          <p:nvPr/>
        </p:nvSpPr>
        <p:spPr bwMode="auto">
          <a:xfrm>
            <a:off x="2764263" y="1623116"/>
            <a:ext cx="1065213" cy="450850"/>
          </a:xfrm>
          <a:prstGeom prst="rect">
            <a:avLst/>
          </a:prstGeom>
          <a:noFill/>
          <a:ln w="25400">
            <a:solidFill>
              <a:srgbClr val="FF0000"/>
            </a:solidFill>
            <a:miter lim="800000"/>
            <a:headEnd/>
            <a:tailEnd/>
          </a:ln>
          <a:effectLst/>
        </p:spPr>
        <p:txBody>
          <a:bodyPr wrap="none" anchor="ctr"/>
          <a:lstStyle/>
          <a:p>
            <a:pPr algn="ctr"/>
            <a:r>
              <a:rPr lang="en-US" sz="1400" b="1" dirty="0" err="1">
                <a:latin typeface="Times New Roman" panose="02020603050405020304" pitchFamily="18" charset="0"/>
                <a:ea typeface="ＭＳ Ｐゴシック" pitchFamily="1" charset="-128"/>
                <a:cs typeface="Times New Roman" panose="02020603050405020304" pitchFamily="18" charset="0"/>
              </a:rPr>
              <a:t>Agonism</a:t>
            </a:r>
            <a:endParaRPr lang="en-US" sz="1400" b="1" dirty="0">
              <a:latin typeface="Times New Roman" panose="02020603050405020304" pitchFamily="18" charset="0"/>
              <a:ea typeface="ＭＳ Ｐゴシック" pitchFamily="1" charset="-128"/>
              <a:cs typeface="Times New Roman" panose="02020603050405020304" pitchFamily="18" charset="0"/>
            </a:endParaRPr>
          </a:p>
        </p:txBody>
      </p:sp>
      <p:sp>
        <p:nvSpPr>
          <p:cNvPr id="21" name="Rectangle 11"/>
          <p:cNvSpPr>
            <a:spLocks noChangeAspect="1" noChangeArrowheads="1"/>
          </p:cNvSpPr>
          <p:nvPr/>
        </p:nvSpPr>
        <p:spPr bwMode="auto">
          <a:xfrm>
            <a:off x="2764263" y="1191316"/>
            <a:ext cx="1065213" cy="542925"/>
          </a:xfrm>
          <a:prstGeom prst="rect">
            <a:avLst/>
          </a:prstGeom>
          <a:solidFill>
            <a:srgbClr val="EAEAEA"/>
          </a:solidFill>
          <a:ln w="25400">
            <a:solidFill>
              <a:srgbClr val="FF0000"/>
            </a:solidFill>
            <a:miter lim="800000"/>
            <a:headEnd/>
            <a:tailEnd/>
          </a:ln>
          <a:effectLst/>
        </p:spPr>
        <p:txBody>
          <a:bodyPr/>
          <a:lstStyle/>
          <a:p>
            <a:pPr algn="ctr"/>
            <a:r>
              <a:rPr lang="en-US" sz="1400" b="1">
                <a:latin typeface="Times New Roman" panose="02020603050405020304" pitchFamily="18" charset="0"/>
                <a:ea typeface="ＭＳ Ｐゴシック" pitchFamily="1" charset="-128"/>
                <a:cs typeface="Times New Roman" panose="02020603050405020304" pitchFamily="18" charset="0"/>
              </a:rPr>
              <a:t>Estrogen</a:t>
            </a:r>
          </a:p>
          <a:p>
            <a:pPr algn="ctr"/>
            <a:r>
              <a:rPr lang="en-US" sz="1400" b="1">
                <a:latin typeface="Times New Roman" panose="02020603050405020304" pitchFamily="18" charset="0"/>
                <a:ea typeface="ＭＳ Ｐゴシック" pitchFamily="1" charset="-128"/>
                <a:cs typeface="Times New Roman" panose="02020603050405020304" pitchFamily="18" charset="0"/>
              </a:rPr>
              <a:t>Receptor</a:t>
            </a:r>
          </a:p>
        </p:txBody>
      </p:sp>
      <p:grpSp>
        <p:nvGrpSpPr>
          <p:cNvPr id="22" name="Group 12"/>
          <p:cNvGrpSpPr>
            <a:grpSpLocks noChangeAspect="1"/>
          </p:cNvGrpSpPr>
          <p:nvPr/>
        </p:nvGrpSpPr>
        <p:grpSpPr bwMode="auto">
          <a:xfrm>
            <a:off x="4093001" y="1191316"/>
            <a:ext cx="1274762" cy="1027113"/>
            <a:chOff x="1618" y="1470"/>
            <a:chExt cx="518" cy="474"/>
          </a:xfrm>
        </p:grpSpPr>
        <p:sp>
          <p:nvSpPr>
            <p:cNvPr id="23" name="Rectangle 13"/>
            <p:cNvSpPr>
              <a:spLocks noChangeAspect="1" noChangeArrowheads="1"/>
            </p:cNvSpPr>
            <p:nvPr/>
          </p:nvSpPr>
          <p:spPr bwMode="auto">
            <a:xfrm>
              <a:off x="1618" y="1620"/>
              <a:ext cx="518" cy="324"/>
            </a:xfrm>
            <a:prstGeom prst="rect">
              <a:avLst/>
            </a:prstGeom>
            <a:solidFill>
              <a:schemeClr val="bg1"/>
            </a:solidFill>
            <a:ln w="19050">
              <a:solidFill>
                <a:srgbClr val="FF0000"/>
              </a:solidFill>
              <a:miter lim="800000"/>
              <a:headEnd/>
              <a:tailEnd/>
            </a:ln>
            <a:effectLst/>
          </p:spPr>
          <p:txBody>
            <a:bodyPr wrap="none" anchor="ctr"/>
            <a:lstStyle/>
            <a:p>
              <a:pPr algn="ctr"/>
              <a:r>
                <a:rPr lang="en-US" sz="1400" b="1">
                  <a:latin typeface="Times New Roman" panose="02020603050405020304" pitchFamily="18" charset="0"/>
                  <a:ea typeface="ＭＳ Ｐゴシック" pitchFamily="1" charset="-128"/>
                  <a:cs typeface="Times New Roman" panose="02020603050405020304" pitchFamily="18" charset="0"/>
                </a:rPr>
                <a:t>Vtg</a:t>
              </a:r>
            </a:p>
            <a:p>
              <a:pPr algn="ctr"/>
              <a:r>
                <a:rPr lang="en-US" sz="1400" b="1">
                  <a:latin typeface="Times New Roman" panose="02020603050405020304" pitchFamily="18" charset="0"/>
                  <a:ea typeface="ＭＳ Ｐゴシック" pitchFamily="1" charset="-128"/>
                  <a:cs typeface="Times New Roman" panose="02020603050405020304" pitchFamily="18" charset="0"/>
                </a:rPr>
                <a:t>production</a:t>
              </a:r>
            </a:p>
          </p:txBody>
        </p:sp>
        <p:sp>
          <p:nvSpPr>
            <p:cNvPr id="24" name="Rectangle 14"/>
            <p:cNvSpPr>
              <a:spLocks noChangeAspect="1" noChangeArrowheads="1"/>
            </p:cNvSpPr>
            <p:nvPr/>
          </p:nvSpPr>
          <p:spPr bwMode="auto">
            <a:xfrm>
              <a:off x="1618" y="1470"/>
              <a:ext cx="518" cy="150"/>
            </a:xfrm>
            <a:prstGeom prst="rect">
              <a:avLst/>
            </a:prstGeom>
            <a:solidFill>
              <a:srgbClr val="EAEAEA"/>
            </a:solidFill>
            <a:ln w="19050">
              <a:solidFill>
                <a:srgbClr val="FF0000"/>
              </a:solidFill>
              <a:miter lim="800000"/>
              <a:headEnd/>
              <a:tailEnd/>
            </a:ln>
            <a:effectLst/>
          </p:spPr>
          <p:txBody>
            <a:bodyPr/>
            <a:lstStyle/>
            <a:p>
              <a:pPr algn="ctr"/>
              <a:r>
                <a:rPr lang="en-US" sz="1400" b="1">
                  <a:latin typeface="Times New Roman" panose="02020603050405020304" pitchFamily="18" charset="0"/>
                  <a:ea typeface="ＭＳ Ｐゴシック" pitchFamily="1" charset="-128"/>
                  <a:cs typeface="Times New Roman" panose="02020603050405020304" pitchFamily="18" charset="0"/>
                </a:rPr>
                <a:t>Hepatocyte</a:t>
              </a:r>
            </a:p>
          </p:txBody>
        </p:sp>
      </p:grpSp>
      <p:grpSp>
        <p:nvGrpSpPr>
          <p:cNvPr id="25" name="Group 15"/>
          <p:cNvGrpSpPr>
            <a:grpSpLocks noChangeAspect="1"/>
          </p:cNvGrpSpPr>
          <p:nvPr/>
        </p:nvGrpSpPr>
        <p:grpSpPr bwMode="auto">
          <a:xfrm>
            <a:off x="5580488" y="1191316"/>
            <a:ext cx="1139825" cy="1014413"/>
            <a:chOff x="2270" y="1466"/>
            <a:chExt cx="518" cy="472"/>
          </a:xfrm>
        </p:grpSpPr>
        <p:sp>
          <p:nvSpPr>
            <p:cNvPr id="26" name="Rectangle 16"/>
            <p:cNvSpPr>
              <a:spLocks noChangeAspect="1" noChangeArrowheads="1"/>
            </p:cNvSpPr>
            <p:nvPr/>
          </p:nvSpPr>
          <p:spPr bwMode="auto">
            <a:xfrm>
              <a:off x="2270" y="1620"/>
              <a:ext cx="518" cy="318"/>
            </a:xfrm>
            <a:prstGeom prst="rect">
              <a:avLst/>
            </a:prstGeom>
            <a:noFill/>
            <a:ln w="19050">
              <a:solidFill>
                <a:srgbClr val="FF0000"/>
              </a:solidFill>
              <a:miter lim="800000"/>
              <a:headEnd/>
              <a:tailEnd/>
            </a:ln>
            <a:effectLst/>
          </p:spPr>
          <p:txBody>
            <a:bodyPr wrap="none" anchor="ctr"/>
            <a:lstStyle/>
            <a:p>
              <a:pPr algn="ctr"/>
              <a:r>
                <a:rPr lang="en-US" sz="1400" b="1" dirty="0" err="1">
                  <a:latin typeface="Times New Roman" panose="02020603050405020304" pitchFamily="18" charset="0"/>
                  <a:ea typeface="ＭＳ Ｐゴシック" pitchFamily="1" charset="-128"/>
                  <a:cs typeface="Times New Roman" panose="02020603050405020304" pitchFamily="18" charset="0"/>
                </a:rPr>
                <a:t>Oocyte</a:t>
              </a:r>
              <a:endParaRPr lang="en-US" sz="1400" b="1" dirty="0">
                <a:latin typeface="Times New Roman" panose="02020603050405020304" pitchFamily="18" charset="0"/>
                <a:ea typeface="ＭＳ Ｐゴシック" pitchFamily="1" charset="-128"/>
                <a:cs typeface="Times New Roman" panose="02020603050405020304" pitchFamily="18" charset="0"/>
              </a:endParaRPr>
            </a:p>
            <a:p>
              <a:pPr algn="ctr"/>
              <a:r>
                <a:rPr lang="en-US" sz="1400" b="1" dirty="0">
                  <a:latin typeface="Times New Roman" panose="02020603050405020304" pitchFamily="18" charset="0"/>
                  <a:ea typeface="ＭＳ Ｐゴシック" pitchFamily="1" charset="-128"/>
                  <a:cs typeface="Times New Roman" panose="02020603050405020304" pitchFamily="18" charset="0"/>
                </a:rPr>
                <a:t>development</a:t>
              </a:r>
            </a:p>
          </p:txBody>
        </p:sp>
        <p:sp>
          <p:nvSpPr>
            <p:cNvPr id="27" name="Rectangle 17"/>
            <p:cNvSpPr>
              <a:spLocks noChangeAspect="1" noChangeArrowheads="1"/>
            </p:cNvSpPr>
            <p:nvPr/>
          </p:nvSpPr>
          <p:spPr bwMode="auto">
            <a:xfrm>
              <a:off x="2270" y="1466"/>
              <a:ext cx="518" cy="154"/>
            </a:xfrm>
            <a:prstGeom prst="rect">
              <a:avLst/>
            </a:prstGeom>
            <a:solidFill>
              <a:srgbClr val="EAEAEA"/>
            </a:solidFill>
            <a:ln w="19050">
              <a:solidFill>
                <a:srgbClr val="FF0000"/>
              </a:solidFill>
              <a:miter lim="800000"/>
              <a:headEnd/>
              <a:tailEnd/>
            </a:ln>
            <a:effectLst/>
          </p:spPr>
          <p:txBody>
            <a:bodyPr wrap="none"/>
            <a:lstStyle/>
            <a:p>
              <a:pPr algn="ctr"/>
              <a:r>
                <a:rPr lang="en-US" sz="1400" b="1">
                  <a:latin typeface="Times New Roman" panose="02020603050405020304" pitchFamily="18" charset="0"/>
                  <a:ea typeface="ＭＳ Ｐゴシック" pitchFamily="1" charset="-128"/>
                  <a:cs typeface="Times New Roman" panose="02020603050405020304" pitchFamily="18" charset="0"/>
                </a:rPr>
                <a:t>Ovary</a:t>
              </a:r>
            </a:p>
          </p:txBody>
        </p:sp>
      </p:grpSp>
      <p:grpSp>
        <p:nvGrpSpPr>
          <p:cNvPr id="28" name="Group 18"/>
          <p:cNvGrpSpPr>
            <a:grpSpLocks noChangeAspect="1"/>
          </p:cNvGrpSpPr>
          <p:nvPr/>
        </p:nvGrpSpPr>
        <p:grpSpPr bwMode="auto">
          <a:xfrm>
            <a:off x="6980663" y="1191316"/>
            <a:ext cx="1090613" cy="1033463"/>
            <a:chOff x="2923" y="1479"/>
            <a:chExt cx="518" cy="465"/>
          </a:xfrm>
        </p:grpSpPr>
        <p:sp>
          <p:nvSpPr>
            <p:cNvPr id="29" name="Rectangle 19"/>
            <p:cNvSpPr>
              <a:spLocks noChangeAspect="1" noChangeArrowheads="1"/>
            </p:cNvSpPr>
            <p:nvPr/>
          </p:nvSpPr>
          <p:spPr bwMode="auto">
            <a:xfrm>
              <a:off x="2923" y="1620"/>
              <a:ext cx="518" cy="324"/>
            </a:xfrm>
            <a:prstGeom prst="rect">
              <a:avLst/>
            </a:prstGeom>
            <a:noFill/>
            <a:ln w="19050">
              <a:solidFill>
                <a:srgbClr val="FF0000"/>
              </a:solidFill>
              <a:miter lim="800000"/>
              <a:headEnd/>
              <a:tailEnd/>
            </a:ln>
            <a:effectLst/>
          </p:spPr>
          <p:txBody>
            <a:bodyPr wrap="none" anchor="ctr"/>
            <a:lstStyle/>
            <a:p>
              <a:pPr algn="ctr"/>
              <a:r>
                <a:rPr lang="en-US" sz="1400" b="1" dirty="0">
                  <a:latin typeface="Times New Roman" panose="02020603050405020304" pitchFamily="18" charset="0"/>
                  <a:ea typeface="ＭＳ Ｐゴシック" pitchFamily="1" charset="-128"/>
                  <a:cs typeface="Times New Roman" panose="02020603050405020304" pitchFamily="18" charset="0"/>
                </a:rPr>
                <a:t>Ovulation</a:t>
              </a:r>
            </a:p>
            <a:p>
              <a:pPr algn="ctr"/>
              <a:r>
                <a:rPr lang="en-US" sz="1400" b="1" dirty="0">
                  <a:latin typeface="Times New Roman" panose="02020603050405020304" pitchFamily="18" charset="0"/>
                  <a:ea typeface="ＭＳ Ｐゴシック" pitchFamily="1" charset="-128"/>
                  <a:cs typeface="Times New Roman" panose="02020603050405020304" pitchFamily="18" charset="0"/>
                </a:rPr>
                <a:t>&amp; spawning</a:t>
              </a:r>
            </a:p>
          </p:txBody>
        </p:sp>
        <p:sp>
          <p:nvSpPr>
            <p:cNvPr id="30" name="Rectangle 20"/>
            <p:cNvSpPr>
              <a:spLocks noChangeAspect="1" noChangeArrowheads="1"/>
            </p:cNvSpPr>
            <p:nvPr/>
          </p:nvSpPr>
          <p:spPr bwMode="auto">
            <a:xfrm>
              <a:off x="2923" y="1479"/>
              <a:ext cx="518" cy="141"/>
            </a:xfrm>
            <a:prstGeom prst="rect">
              <a:avLst/>
            </a:prstGeom>
            <a:solidFill>
              <a:srgbClr val="EAEAEA"/>
            </a:solidFill>
            <a:ln w="19050">
              <a:solidFill>
                <a:srgbClr val="FF0000"/>
              </a:solidFill>
              <a:miter lim="800000"/>
              <a:headEnd/>
              <a:tailEnd/>
            </a:ln>
            <a:effectLst/>
          </p:spPr>
          <p:txBody>
            <a:bodyPr wrap="none" anchor="ctr"/>
            <a:lstStyle/>
            <a:p>
              <a:pPr algn="ctr"/>
              <a:r>
                <a:rPr lang="en-US" sz="1400" b="1">
                  <a:latin typeface="Times New Roman" panose="02020603050405020304" pitchFamily="18" charset="0"/>
                  <a:ea typeface="ＭＳ Ｐゴシック" pitchFamily="1" charset="-128"/>
                  <a:cs typeface="Times New Roman" panose="02020603050405020304" pitchFamily="18" charset="0"/>
                </a:rPr>
                <a:t>Female</a:t>
              </a:r>
            </a:p>
          </p:txBody>
        </p:sp>
      </p:grpSp>
      <p:grpSp>
        <p:nvGrpSpPr>
          <p:cNvPr id="31" name="Group 21"/>
          <p:cNvGrpSpPr>
            <a:grpSpLocks noChangeAspect="1"/>
          </p:cNvGrpSpPr>
          <p:nvPr/>
        </p:nvGrpSpPr>
        <p:grpSpPr bwMode="auto">
          <a:xfrm>
            <a:off x="8260188" y="1191316"/>
            <a:ext cx="1114425" cy="1025525"/>
            <a:chOff x="3619" y="1485"/>
            <a:chExt cx="518" cy="429"/>
          </a:xfrm>
        </p:grpSpPr>
        <p:sp>
          <p:nvSpPr>
            <p:cNvPr id="32" name="Rectangle 22"/>
            <p:cNvSpPr>
              <a:spLocks noChangeAspect="1" noChangeArrowheads="1"/>
            </p:cNvSpPr>
            <p:nvPr/>
          </p:nvSpPr>
          <p:spPr bwMode="auto">
            <a:xfrm>
              <a:off x="3619" y="1620"/>
              <a:ext cx="518" cy="294"/>
            </a:xfrm>
            <a:prstGeom prst="rect">
              <a:avLst/>
            </a:prstGeom>
            <a:noFill/>
            <a:ln w="19050">
              <a:solidFill>
                <a:srgbClr val="FF0000"/>
              </a:solidFill>
              <a:miter lim="800000"/>
              <a:headEnd/>
              <a:tailEnd/>
            </a:ln>
            <a:effectLst/>
          </p:spPr>
          <p:txBody>
            <a:bodyPr wrap="none" anchor="ctr"/>
            <a:lstStyle/>
            <a:p>
              <a:pPr algn="ctr"/>
              <a:r>
                <a:rPr lang="en-US" sz="1400" b="1" dirty="0">
                  <a:latin typeface="Times New Roman" panose="02020603050405020304" pitchFamily="18" charset="0"/>
                  <a:ea typeface="ＭＳ Ｐゴシック" pitchFamily="1" charset="-128"/>
                  <a:cs typeface="Times New Roman" panose="02020603050405020304" pitchFamily="18" charset="0"/>
                </a:rPr>
                <a:t>Stable or</a:t>
              </a:r>
            </a:p>
            <a:p>
              <a:pPr algn="ctr"/>
              <a:r>
                <a:rPr lang="en-US" sz="1400" b="1" dirty="0">
                  <a:latin typeface="Times New Roman" panose="02020603050405020304" pitchFamily="18" charset="0"/>
                  <a:ea typeface="ＭＳ Ｐゴシック" pitchFamily="1" charset="-128"/>
                  <a:cs typeface="Times New Roman" panose="02020603050405020304" pitchFamily="18" charset="0"/>
                </a:rPr>
                <a:t> increasing </a:t>
              </a:r>
            </a:p>
            <a:p>
              <a:pPr algn="ctr"/>
              <a:r>
                <a:rPr lang="en-US" sz="1400" b="1" dirty="0">
                  <a:latin typeface="Times New Roman" panose="02020603050405020304" pitchFamily="18" charset="0"/>
                  <a:ea typeface="ＭＳ Ｐゴシック" pitchFamily="1" charset="-128"/>
                  <a:cs typeface="Times New Roman" panose="02020603050405020304" pitchFamily="18" charset="0"/>
                </a:rPr>
                <a:t>trajectory</a:t>
              </a:r>
            </a:p>
          </p:txBody>
        </p:sp>
        <p:sp>
          <p:nvSpPr>
            <p:cNvPr id="33" name="Rectangle 23"/>
            <p:cNvSpPr>
              <a:spLocks noChangeAspect="1" noChangeArrowheads="1"/>
            </p:cNvSpPr>
            <p:nvPr/>
          </p:nvSpPr>
          <p:spPr bwMode="auto">
            <a:xfrm>
              <a:off x="3619" y="1485"/>
              <a:ext cx="518" cy="141"/>
            </a:xfrm>
            <a:prstGeom prst="rect">
              <a:avLst/>
            </a:prstGeom>
            <a:solidFill>
              <a:srgbClr val="EAEAEA"/>
            </a:solidFill>
            <a:ln w="19050">
              <a:solidFill>
                <a:srgbClr val="FF0000"/>
              </a:solidFill>
              <a:miter lim="800000"/>
              <a:headEnd/>
              <a:tailEnd/>
            </a:ln>
            <a:effectLst/>
          </p:spPr>
          <p:txBody>
            <a:bodyPr wrap="none" anchor="ctr"/>
            <a:lstStyle/>
            <a:p>
              <a:pPr algn="ctr"/>
              <a:r>
                <a:rPr lang="en-US" sz="1400" b="1" dirty="0">
                  <a:latin typeface="Times New Roman" panose="02020603050405020304" pitchFamily="18" charset="0"/>
                  <a:ea typeface="ＭＳ Ｐゴシック" pitchFamily="1" charset="-128"/>
                  <a:cs typeface="Times New Roman" panose="02020603050405020304" pitchFamily="18" charset="0"/>
                </a:rPr>
                <a:t>Population</a:t>
              </a:r>
            </a:p>
          </p:txBody>
        </p:sp>
      </p:grpSp>
      <p:sp>
        <p:nvSpPr>
          <p:cNvPr id="34" name="Line 27"/>
          <p:cNvSpPr>
            <a:spLocks noChangeAspect="1" noChangeShapeType="1"/>
          </p:cNvSpPr>
          <p:nvPr/>
        </p:nvSpPr>
        <p:spPr bwMode="auto">
          <a:xfrm>
            <a:off x="3840588" y="1840604"/>
            <a:ext cx="242888" cy="1587"/>
          </a:xfrm>
          <a:prstGeom prst="line">
            <a:avLst/>
          </a:prstGeom>
          <a:noFill/>
          <a:ln w="19050">
            <a:solidFill>
              <a:schemeClr val="tx1"/>
            </a:solidFill>
            <a:round/>
            <a:headEnd/>
            <a:tailEnd type="triangle" w="lg" len="med"/>
          </a:ln>
          <a:effectLst/>
        </p:spPr>
        <p:txBody>
          <a:bodyPr/>
          <a:lstStyle/>
          <a:p>
            <a:endParaRPr lang="en-US">
              <a:latin typeface="Times New Roman" panose="02020603050405020304" pitchFamily="18" charset="0"/>
              <a:cs typeface="Times New Roman" panose="02020603050405020304" pitchFamily="18" charset="0"/>
            </a:endParaRPr>
          </a:p>
        </p:txBody>
      </p:sp>
      <p:pic>
        <p:nvPicPr>
          <p:cNvPr id="35" name="Picture 29" descr="medaka female"/>
          <p:cNvPicPr>
            <a:picLocks noChangeAspect="1" noChangeArrowheads="1"/>
          </p:cNvPicPr>
          <p:nvPr/>
        </p:nvPicPr>
        <p:blipFill>
          <a:blip r:embed="rId3" cstate="print"/>
          <a:srcRect/>
          <a:stretch>
            <a:fillRect/>
          </a:stretch>
        </p:blipFill>
        <p:spPr bwMode="auto">
          <a:xfrm>
            <a:off x="7375951" y="2340666"/>
            <a:ext cx="1955800" cy="1146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6" name="Line 30"/>
          <p:cNvSpPr>
            <a:spLocks noChangeShapeType="1"/>
          </p:cNvSpPr>
          <p:nvPr/>
        </p:nvSpPr>
        <p:spPr bwMode="auto">
          <a:xfrm>
            <a:off x="2230863" y="2853429"/>
            <a:ext cx="285750" cy="0"/>
          </a:xfrm>
          <a:prstGeom prst="line">
            <a:avLst/>
          </a:prstGeom>
          <a:noFill/>
          <a:ln w="9525">
            <a:solidFill>
              <a:schemeClr val="bg1"/>
            </a:solidFill>
            <a:round/>
            <a:headEnd/>
            <a:tailEnd type="triangle" w="med" len="med"/>
          </a:ln>
          <a:effectLst/>
        </p:spPr>
        <p:txBody>
          <a:bodyPr/>
          <a:lstStyle/>
          <a:p>
            <a:endParaRPr lang="en-US">
              <a:latin typeface="Times New Roman" panose="02020603050405020304" pitchFamily="18" charset="0"/>
              <a:cs typeface="Times New Roman" panose="02020603050405020304" pitchFamily="18" charset="0"/>
            </a:endParaRPr>
          </a:p>
        </p:txBody>
      </p:sp>
      <p:graphicFrame>
        <p:nvGraphicFramePr>
          <p:cNvPr id="37" name="Object 31"/>
          <p:cNvGraphicFramePr>
            <a:graphicFrameLocks noChangeAspect="1"/>
          </p:cNvGraphicFramePr>
          <p:nvPr>
            <p:extLst/>
          </p:nvPr>
        </p:nvGraphicFramePr>
        <p:xfrm>
          <a:off x="2729338" y="2527991"/>
          <a:ext cx="793750" cy="450850"/>
        </p:xfrm>
        <a:graphic>
          <a:graphicData uri="http://schemas.openxmlformats.org/presentationml/2006/ole">
            <mc:AlternateContent xmlns:mc="http://schemas.openxmlformats.org/markup-compatibility/2006">
              <mc:Choice xmlns:v="urn:schemas-microsoft-com:vml" Requires="v">
                <p:oleObj spid="_x0000_s1054" name="ChemSketch" r:id="rId4" imgW="2343960" imgH="1332000" progId="">
                  <p:embed/>
                </p:oleObj>
              </mc:Choice>
              <mc:Fallback>
                <p:oleObj name="ChemSketch" r:id="rId4" imgW="2343960" imgH="1332000" progId="">
                  <p:embed/>
                  <p:pic>
                    <p:nvPicPr>
                      <p:cNvPr id="37" name="Object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9338" y="2527991"/>
                        <a:ext cx="79375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 name="Freeform 32"/>
          <p:cNvSpPr>
            <a:spLocks/>
          </p:cNvSpPr>
          <p:nvPr/>
        </p:nvSpPr>
        <p:spPr bwMode="auto">
          <a:xfrm rot="20203452">
            <a:off x="2491213" y="2370829"/>
            <a:ext cx="1363663" cy="722312"/>
          </a:xfrm>
          <a:custGeom>
            <a:avLst/>
            <a:gdLst/>
            <a:ahLst/>
            <a:cxnLst>
              <a:cxn ang="0">
                <a:pos x="91" y="10"/>
              </a:cxn>
              <a:cxn ang="0">
                <a:pos x="74" y="22"/>
              </a:cxn>
              <a:cxn ang="0">
                <a:pos x="62" y="56"/>
              </a:cxn>
              <a:cxn ang="0">
                <a:pos x="68" y="119"/>
              </a:cxn>
              <a:cxn ang="0">
                <a:pos x="91" y="114"/>
              </a:cxn>
              <a:cxn ang="0">
                <a:pos x="97" y="91"/>
              </a:cxn>
              <a:cxn ang="0">
                <a:pos x="177" y="68"/>
              </a:cxn>
              <a:cxn ang="0">
                <a:pos x="241" y="91"/>
              </a:cxn>
              <a:cxn ang="0">
                <a:pos x="275" y="50"/>
              </a:cxn>
              <a:cxn ang="0">
                <a:pos x="327" y="56"/>
              </a:cxn>
              <a:cxn ang="0">
                <a:pos x="362" y="68"/>
              </a:cxn>
              <a:cxn ang="0">
                <a:pos x="367" y="102"/>
              </a:cxn>
              <a:cxn ang="0">
                <a:pos x="414" y="108"/>
              </a:cxn>
              <a:cxn ang="0">
                <a:pos x="362" y="246"/>
              </a:cxn>
              <a:cxn ang="0">
                <a:pos x="258" y="263"/>
              </a:cxn>
              <a:cxn ang="0">
                <a:pos x="114" y="275"/>
              </a:cxn>
              <a:cxn ang="0">
                <a:pos x="74" y="240"/>
              </a:cxn>
              <a:cxn ang="0">
                <a:pos x="45" y="171"/>
              </a:cxn>
              <a:cxn ang="0">
                <a:pos x="22" y="281"/>
              </a:cxn>
              <a:cxn ang="0">
                <a:pos x="74" y="315"/>
              </a:cxn>
              <a:cxn ang="0">
                <a:pos x="448" y="298"/>
              </a:cxn>
              <a:cxn ang="0">
                <a:pos x="460" y="281"/>
              </a:cxn>
              <a:cxn ang="0">
                <a:pos x="465" y="246"/>
              </a:cxn>
              <a:cxn ang="0">
                <a:pos x="483" y="240"/>
              </a:cxn>
              <a:cxn ang="0">
                <a:pos x="500" y="229"/>
              </a:cxn>
              <a:cxn ang="0">
                <a:pos x="494" y="108"/>
              </a:cxn>
              <a:cxn ang="0">
                <a:pos x="448" y="79"/>
              </a:cxn>
              <a:cxn ang="0">
                <a:pos x="327" y="22"/>
              </a:cxn>
              <a:cxn ang="0">
                <a:pos x="293" y="4"/>
              </a:cxn>
              <a:cxn ang="0">
                <a:pos x="189" y="16"/>
              </a:cxn>
              <a:cxn ang="0">
                <a:pos x="91" y="10"/>
              </a:cxn>
            </a:cxnLst>
            <a:rect l="0" t="0" r="r" b="b"/>
            <a:pathLst>
              <a:path w="514" h="315">
                <a:moveTo>
                  <a:pt x="91" y="10"/>
                </a:moveTo>
                <a:cubicBezTo>
                  <a:pt x="85" y="14"/>
                  <a:pt x="78" y="16"/>
                  <a:pt x="74" y="22"/>
                </a:cubicBezTo>
                <a:cubicBezTo>
                  <a:pt x="68" y="32"/>
                  <a:pt x="62" y="56"/>
                  <a:pt x="62" y="56"/>
                </a:cubicBezTo>
                <a:cubicBezTo>
                  <a:pt x="64" y="77"/>
                  <a:pt x="59" y="100"/>
                  <a:pt x="68" y="119"/>
                </a:cubicBezTo>
                <a:cubicBezTo>
                  <a:pt x="72" y="126"/>
                  <a:pt x="85" y="119"/>
                  <a:pt x="91" y="114"/>
                </a:cubicBezTo>
                <a:cubicBezTo>
                  <a:pt x="97" y="108"/>
                  <a:pt x="92" y="97"/>
                  <a:pt x="97" y="91"/>
                </a:cubicBezTo>
                <a:cubicBezTo>
                  <a:pt x="102" y="85"/>
                  <a:pt x="163" y="72"/>
                  <a:pt x="177" y="68"/>
                </a:cubicBezTo>
                <a:cubicBezTo>
                  <a:pt x="202" y="73"/>
                  <a:pt x="220" y="77"/>
                  <a:pt x="241" y="91"/>
                </a:cubicBezTo>
                <a:cubicBezTo>
                  <a:pt x="264" y="83"/>
                  <a:pt x="269" y="73"/>
                  <a:pt x="275" y="50"/>
                </a:cubicBezTo>
                <a:cubicBezTo>
                  <a:pt x="292" y="52"/>
                  <a:pt x="310" y="52"/>
                  <a:pt x="327" y="56"/>
                </a:cubicBezTo>
                <a:cubicBezTo>
                  <a:pt x="339" y="58"/>
                  <a:pt x="362" y="68"/>
                  <a:pt x="362" y="68"/>
                </a:cubicBezTo>
                <a:cubicBezTo>
                  <a:pt x="364" y="79"/>
                  <a:pt x="358" y="95"/>
                  <a:pt x="367" y="102"/>
                </a:cubicBezTo>
                <a:cubicBezTo>
                  <a:pt x="380" y="112"/>
                  <a:pt x="410" y="93"/>
                  <a:pt x="414" y="108"/>
                </a:cubicBezTo>
                <a:cubicBezTo>
                  <a:pt x="456" y="249"/>
                  <a:pt x="435" y="237"/>
                  <a:pt x="362" y="246"/>
                </a:cubicBezTo>
                <a:cubicBezTo>
                  <a:pt x="347" y="289"/>
                  <a:pt x="300" y="266"/>
                  <a:pt x="258" y="263"/>
                </a:cubicBezTo>
                <a:cubicBezTo>
                  <a:pt x="209" y="231"/>
                  <a:pt x="161" y="258"/>
                  <a:pt x="114" y="275"/>
                </a:cubicBezTo>
                <a:cubicBezTo>
                  <a:pt x="91" y="267"/>
                  <a:pt x="81" y="264"/>
                  <a:pt x="74" y="240"/>
                </a:cubicBezTo>
                <a:cubicBezTo>
                  <a:pt x="70" y="207"/>
                  <a:pt x="77" y="182"/>
                  <a:pt x="45" y="171"/>
                </a:cubicBezTo>
                <a:cubicBezTo>
                  <a:pt x="0" y="203"/>
                  <a:pt x="17" y="213"/>
                  <a:pt x="22" y="281"/>
                </a:cubicBezTo>
                <a:cubicBezTo>
                  <a:pt x="72" y="273"/>
                  <a:pt x="63" y="273"/>
                  <a:pt x="74" y="315"/>
                </a:cubicBezTo>
                <a:cubicBezTo>
                  <a:pt x="287" y="311"/>
                  <a:pt x="305" y="315"/>
                  <a:pt x="448" y="298"/>
                </a:cubicBezTo>
                <a:cubicBezTo>
                  <a:pt x="452" y="292"/>
                  <a:pt x="458" y="288"/>
                  <a:pt x="460" y="281"/>
                </a:cubicBezTo>
                <a:cubicBezTo>
                  <a:pt x="464" y="270"/>
                  <a:pt x="459" y="256"/>
                  <a:pt x="465" y="246"/>
                </a:cubicBezTo>
                <a:cubicBezTo>
                  <a:pt x="468" y="240"/>
                  <a:pt x="477" y="243"/>
                  <a:pt x="483" y="240"/>
                </a:cubicBezTo>
                <a:cubicBezTo>
                  <a:pt x="489" y="237"/>
                  <a:pt x="494" y="233"/>
                  <a:pt x="500" y="229"/>
                </a:cubicBezTo>
                <a:cubicBezTo>
                  <a:pt x="514" y="191"/>
                  <a:pt x="512" y="145"/>
                  <a:pt x="494" y="108"/>
                </a:cubicBezTo>
                <a:cubicBezTo>
                  <a:pt x="486" y="92"/>
                  <a:pt x="448" y="79"/>
                  <a:pt x="448" y="79"/>
                </a:cubicBezTo>
                <a:cubicBezTo>
                  <a:pt x="404" y="14"/>
                  <a:pt x="434" y="28"/>
                  <a:pt x="327" y="22"/>
                </a:cubicBezTo>
                <a:cubicBezTo>
                  <a:pt x="315" y="18"/>
                  <a:pt x="306" y="5"/>
                  <a:pt x="293" y="4"/>
                </a:cubicBezTo>
                <a:cubicBezTo>
                  <a:pt x="258" y="0"/>
                  <a:pt x="224" y="13"/>
                  <a:pt x="189" y="16"/>
                </a:cubicBezTo>
                <a:cubicBezTo>
                  <a:pt x="159" y="27"/>
                  <a:pt x="124" y="10"/>
                  <a:pt x="91" y="10"/>
                </a:cubicBezTo>
                <a:close/>
              </a:path>
            </a:pathLst>
          </a:custGeom>
          <a:solidFill>
            <a:srgbClr val="B4B000"/>
          </a:solidFill>
          <a:ln w="9525">
            <a:solidFill>
              <a:schemeClr val="tx1"/>
            </a:solidFill>
            <a:round/>
            <a:headEnd/>
            <a:tailEn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39" name="Line 33"/>
          <p:cNvSpPr>
            <a:spLocks noChangeShapeType="1"/>
          </p:cNvSpPr>
          <p:nvPr/>
        </p:nvSpPr>
        <p:spPr bwMode="auto">
          <a:xfrm>
            <a:off x="3659613" y="2915341"/>
            <a:ext cx="257175" cy="0"/>
          </a:xfrm>
          <a:prstGeom prst="line">
            <a:avLst/>
          </a:prstGeom>
          <a:noFill/>
          <a:ln w="9525">
            <a:solidFill>
              <a:schemeClr val="bg1"/>
            </a:solidFill>
            <a:round/>
            <a:headEnd/>
            <a:tailEnd type="triangle" w="med" len="me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40" name="Line 34"/>
          <p:cNvSpPr>
            <a:spLocks noChangeShapeType="1"/>
          </p:cNvSpPr>
          <p:nvPr/>
        </p:nvSpPr>
        <p:spPr bwMode="auto">
          <a:xfrm>
            <a:off x="7045751" y="2942329"/>
            <a:ext cx="285750" cy="0"/>
          </a:xfrm>
          <a:prstGeom prst="line">
            <a:avLst/>
          </a:prstGeom>
          <a:noFill/>
          <a:ln w="9525">
            <a:solidFill>
              <a:schemeClr val="bg1"/>
            </a:solidFill>
            <a:round/>
            <a:headEnd/>
            <a:tailEnd type="triangle" w="med" len="med"/>
          </a:ln>
          <a:effectLst/>
        </p:spPr>
        <p:txBody>
          <a:bodyPr/>
          <a:lstStyle/>
          <a:p>
            <a:endParaRPr lang="en-US">
              <a:latin typeface="Times New Roman" panose="02020603050405020304" pitchFamily="18" charset="0"/>
              <a:cs typeface="Times New Roman" panose="02020603050405020304" pitchFamily="18" charset="0"/>
            </a:endParaRPr>
          </a:p>
        </p:txBody>
      </p:sp>
      <p:pic>
        <p:nvPicPr>
          <p:cNvPr id="41" name="Picture 35" descr="fathead minnow ovary"/>
          <p:cNvPicPr>
            <a:picLocks noChangeAspect="1" noChangeArrowheads="1"/>
          </p:cNvPicPr>
          <p:nvPr/>
        </p:nvPicPr>
        <p:blipFill>
          <a:blip r:embed="rId6" cstate="print"/>
          <a:srcRect/>
          <a:stretch>
            <a:fillRect/>
          </a:stretch>
        </p:blipFill>
        <p:spPr bwMode="auto">
          <a:xfrm>
            <a:off x="5859888" y="2316854"/>
            <a:ext cx="1216025" cy="1149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2" name="Line 36"/>
          <p:cNvSpPr>
            <a:spLocks noChangeShapeType="1"/>
          </p:cNvSpPr>
          <p:nvPr/>
        </p:nvSpPr>
        <p:spPr bwMode="auto">
          <a:xfrm>
            <a:off x="5548738" y="2945504"/>
            <a:ext cx="285750" cy="0"/>
          </a:xfrm>
          <a:prstGeom prst="line">
            <a:avLst/>
          </a:prstGeom>
          <a:noFill/>
          <a:ln w="9525">
            <a:solidFill>
              <a:schemeClr val="bg1"/>
            </a:solidFill>
            <a:round/>
            <a:headEnd/>
            <a:tailEnd type="triangle" w="med" len="me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43" name="Text Box 37"/>
          <p:cNvSpPr txBox="1">
            <a:spLocks noChangeArrowheads="1"/>
          </p:cNvSpPr>
          <p:nvPr/>
        </p:nvSpPr>
        <p:spPr bwMode="auto">
          <a:xfrm>
            <a:off x="2526138" y="3409054"/>
            <a:ext cx="1003801" cy="338554"/>
          </a:xfrm>
          <a:prstGeom prst="rect">
            <a:avLst/>
          </a:prstGeom>
          <a:noFill/>
          <a:ln w="9525">
            <a:noFill/>
            <a:miter lim="800000"/>
            <a:headEnd/>
            <a:tailEnd/>
          </a:ln>
          <a:effectLst/>
        </p:spPr>
        <p:txBody>
          <a:bodyPr wrap="none">
            <a:spAutoFit/>
          </a:bodyPr>
          <a:lstStyle/>
          <a:p>
            <a:r>
              <a:rPr lang="en-US" sz="1600" b="1" dirty="0">
                <a:solidFill>
                  <a:srgbClr val="000000"/>
                </a:solidFill>
                <a:latin typeface="Times New Roman" panose="02020603050405020304" pitchFamily="18" charset="0"/>
                <a:ea typeface="ＭＳ Ｐゴシック" pitchFamily="1" charset="-128"/>
                <a:cs typeface="Times New Roman" panose="02020603050405020304" pitchFamily="18" charset="0"/>
              </a:rPr>
              <a:t>ERE-</a:t>
            </a:r>
            <a:r>
              <a:rPr lang="en-US" sz="1600" b="1" dirty="0" err="1">
                <a:solidFill>
                  <a:srgbClr val="000000"/>
                </a:solidFill>
                <a:latin typeface="Times New Roman" panose="02020603050405020304" pitchFamily="18" charset="0"/>
                <a:ea typeface="ＭＳ Ｐゴシック" pitchFamily="1" charset="-128"/>
                <a:cs typeface="Times New Roman" panose="02020603050405020304" pitchFamily="18" charset="0"/>
              </a:rPr>
              <a:t>Vtg</a:t>
            </a:r>
            <a:endParaRPr lang="en-US" sz="1600" b="1" dirty="0">
              <a:solidFill>
                <a:srgbClr val="000000"/>
              </a:solidFill>
              <a:latin typeface="Times New Roman" panose="02020603050405020304" pitchFamily="18" charset="0"/>
              <a:ea typeface="ＭＳ Ｐゴシック" pitchFamily="1" charset="-128"/>
              <a:cs typeface="Times New Roman" panose="02020603050405020304" pitchFamily="18" charset="0"/>
            </a:endParaRPr>
          </a:p>
        </p:txBody>
      </p:sp>
      <p:grpSp>
        <p:nvGrpSpPr>
          <p:cNvPr id="44" name="Group 38"/>
          <p:cNvGrpSpPr>
            <a:grpSpLocks/>
          </p:cNvGrpSpPr>
          <p:nvPr/>
        </p:nvGrpSpPr>
        <p:grpSpPr bwMode="auto">
          <a:xfrm>
            <a:off x="2288013" y="3138008"/>
            <a:ext cx="1479550" cy="503238"/>
            <a:chOff x="1164" y="2805"/>
            <a:chExt cx="932" cy="317"/>
          </a:xfrm>
        </p:grpSpPr>
        <p:sp>
          <p:nvSpPr>
            <p:cNvPr id="45" name="Line 39"/>
            <p:cNvSpPr>
              <a:spLocks noChangeShapeType="1"/>
            </p:cNvSpPr>
            <p:nvPr/>
          </p:nvSpPr>
          <p:spPr bwMode="auto">
            <a:xfrm flipV="1">
              <a:off x="1451" y="2936"/>
              <a:ext cx="26" cy="68"/>
            </a:xfrm>
            <a:prstGeom prst="line">
              <a:avLst/>
            </a:prstGeom>
            <a:noFill/>
            <a:ln w="9525">
              <a:solidFill>
                <a:schemeClr val="tx1"/>
              </a:solidFill>
              <a:round/>
              <a:headEnd/>
              <a:tailEn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46" name="Line 40"/>
            <p:cNvSpPr>
              <a:spLocks noChangeShapeType="1"/>
            </p:cNvSpPr>
            <p:nvPr/>
          </p:nvSpPr>
          <p:spPr bwMode="auto">
            <a:xfrm flipV="1">
              <a:off x="1412" y="2941"/>
              <a:ext cx="5" cy="62"/>
            </a:xfrm>
            <a:prstGeom prst="line">
              <a:avLst/>
            </a:prstGeom>
            <a:noFill/>
            <a:ln w="9525">
              <a:solidFill>
                <a:schemeClr val="tx1"/>
              </a:solidFill>
              <a:round/>
              <a:headEnd/>
              <a:tailEn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47" name="Line 41"/>
            <p:cNvSpPr>
              <a:spLocks noChangeShapeType="1"/>
            </p:cNvSpPr>
            <p:nvPr/>
          </p:nvSpPr>
          <p:spPr bwMode="auto">
            <a:xfrm flipH="1" flipV="1">
              <a:off x="1365" y="2949"/>
              <a:ext cx="7" cy="55"/>
            </a:xfrm>
            <a:prstGeom prst="line">
              <a:avLst/>
            </a:prstGeom>
            <a:noFill/>
            <a:ln w="9525">
              <a:solidFill>
                <a:schemeClr val="tx1"/>
              </a:solidFill>
              <a:round/>
              <a:headEnd/>
              <a:tailEnd/>
            </a:ln>
            <a:effectLst/>
          </p:spPr>
          <p:txBody>
            <a:bodyPr/>
            <a:lstStyle/>
            <a:p>
              <a:endParaRPr lang="en-US">
                <a:latin typeface="Times New Roman" panose="02020603050405020304" pitchFamily="18" charset="0"/>
                <a:cs typeface="Times New Roman" panose="02020603050405020304" pitchFamily="18" charset="0"/>
              </a:endParaRPr>
            </a:p>
          </p:txBody>
        </p:sp>
        <p:grpSp>
          <p:nvGrpSpPr>
            <p:cNvPr id="48" name="Group 42"/>
            <p:cNvGrpSpPr>
              <a:grpSpLocks/>
            </p:cNvGrpSpPr>
            <p:nvPr/>
          </p:nvGrpSpPr>
          <p:grpSpPr bwMode="auto">
            <a:xfrm rot="480881">
              <a:off x="1179" y="2805"/>
              <a:ext cx="900" cy="317"/>
              <a:chOff x="1235" y="2817"/>
              <a:chExt cx="900" cy="317"/>
            </a:xfrm>
          </p:grpSpPr>
          <p:sp>
            <p:nvSpPr>
              <p:cNvPr id="62" name="Arc 43"/>
              <p:cNvSpPr>
                <a:spLocks/>
              </p:cNvSpPr>
              <p:nvPr/>
            </p:nvSpPr>
            <p:spPr bwMode="auto">
              <a:xfrm rot="2505420" flipH="1">
                <a:off x="1236" y="2970"/>
                <a:ext cx="114" cy="16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63" name="Arc 44"/>
              <p:cNvSpPr>
                <a:spLocks/>
              </p:cNvSpPr>
              <p:nvPr/>
            </p:nvSpPr>
            <p:spPr bwMode="auto">
              <a:xfrm rot="2505420" flipV="1">
                <a:off x="1437" y="2933"/>
                <a:ext cx="113" cy="16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64" name="Arc 45"/>
              <p:cNvSpPr>
                <a:spLocks/>
              </p:cNvSpPr>
              <p:nvPr/>
            </p:nvSpPr>
            <p:spPr bwMode="auto">
              <a:xfrm rot="2505420" flipH="1">
                <a:off x="1622" y="2895"/>
                <a:ext cx="113" cy="16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65" name="Arc 46"/>
              <p:cNvSpPr>
                <a:spLocks/>
              </p:cNvSpPr>
              <p:nvPr/>
            </p:nvSpPr>
            <p:spPr bwMode="auto">
              <a:xfrm rot="2505420" flipV="1">
                <a:off x="1820" y="2864"/>
                <a:ext cx="113" cy="16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66" name="Arc 47"/>
              <p:cNvSpPr>
                <a:spLocks/>
              </p:cNvSpPr>
              <p:nvPr/>
            </p:nvSpPr>
            <p:spPr bwMode="auto">
              <a:xfrm rot="2505420" flipV="1">
                <a:off x="1235" y="2974"/>
                <a:ext cx="113" cy="16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67" name="Arc 48"/>
              <p:cNvSpPr>
                <a:spLocks/>
              </p:cNvSpPr>
              <p:nvPr/>
            </p:nvSpPr>
            <p:spPr bwMode="auto">
              <a:xfrm rot="2505420" flipH="1">
                <a:off x="1424" y="2932"/>
                <a:ext cx="114" cy="16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68" name="Arc 49"/>
              <p:cNvSpPr>
                <a:spLocks/>
              </p:cNvSpPr>
              <p:nvPr/>
            </p:nvSpPr>
            <p:spPr bwMode="auto">
              <a:xfrm rot="2505420" flipV="1">
                <a:off x="1626" y="2900"/>
                <a:ext cx="114" cy="16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69" name="Arc 50"/>
              <p:cNvSpPr>
                <a:spLocks/>
              </p:cNvSpPr>
              <p:nvPr/>
            </p:nvSpPr>
            <p:spPr bwMode="auto">
              <a:xfrm rot="2505420" flipH="1">
                <a:off x="1810" y="2867"/>
                <a:ext cx="113" cy="16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0" name="Arc 51"/>
              <p:cNvSpPr>
                <a:spLocks/>
              </p:cNvSpPr>
              <p:nvPr/>
            </p:nvSpPr>
            <p:spPr bwMode="auto">
              <a:xfrm rot="2505420" flipV="1">
                <a:off x="2002" y="2817"/>
                <a:ext cx="133" cy="18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1" name="Arc 52"/>
              <p:cNvSpPr>
                <a:spLocks/>
              </p:cNvSpPr>
              <p:nvPr/>
            </p:nvSpPr>
            <p:spPr bwMode="auto">
              <a:xfrm rot="2505420" flipH="1">
                <a:off x="2008" y="2822"/>
                <a:ext cx="113" cy="16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a:effectLst/>
            </p:spPr>
            <p:txBody>
              <a:bodyPr wrap="none" anchor="ctr"/>
              <a:lstStyle/>
              <a:p>
                <a:endParaRPr lang="en-US">
                  <a:latin typeface="Times New Roman" panose="02020603050405020304" pitchFamily="18" charset="0"/>
                  <a:cs typeface="Times New Roman" panose="02020603050405020304" pitchFamily="18" charset="0"/>
                </a:endParaRPr>
              </a:p>
            </p:txBody>
          </p:sp>
        </p:grpSp>
        <p:sp>
          <p:nvSpPr>
            <p:cNvPr id="49" name="Line 53"/>
            <p:cNvSpPr>
              <a:spLocks noChangeShapeType="1"/>
            </p:cNvSpPr>
            <p:nvPr/>
          </p:nvSpPr>
          <p:spPr bwMode="auto">
            <a:xfrm flipV="1">
              <a:off x="1565" y="2933"/>
              <a:ext cx="26" cy="68"/>
            </a:xfrm>
            <a:prstGeom prst="line">
              <a:avLst/>
            </a:prstGeom>
            <a:noFill/>
            <a:ln w="9525">
              <a:solidFill>
                <a:schemeClr val="tx1"/>
              </a:solidFill>
              <a:round/>
              <a:headEnd/>
              <a:tailEn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50" name="Line 54"/>
            <p:cNvSpPr>
              <a:spLocks noChangeShapeType="1"/>
            </p:cNvSpPr>
            <p:nvPr/>
          </p:nvSpPr>
          <p:spPr bwMode="auto">
            <a:xfrm flipV="1">
              <a:off x="1621" y="2929"/>
              <a:ext cx="5" cy="68"/>
            </a:xfrm>
            <a:prstGeom prst="line">
              <a:avLst/>
            </a:prstGeom>
            <a:noFill/>
            <a:ln w="9525">
              <a:solidFill>
                <a:schemeClr val="tx1"/>
              </a:solidFill>
              <a:round/>
              <a:headEnd/>
              <a:tailEn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51" name="Line 55"/>
            <p:cNvSpPr>
              <a:spLocks noChangeShapeType="1"/>
            </p:cNvSpPr>
            <p:nvPr/>
          </p:nvSpPr>
          <p:spPr bwMode="auto">
            <a:xfrm flipH="1" flipV="1">
              <a:off x="1659" y="2924"/>
              <a:ext cx="11" cy="61"/>
            </a:xfrm>
            <a:prstGeom prst="line">
              <a:avLst/>
            </a:prstGeom>
            <a:noFill/>
            <a:ln w="9525">
              <a:solidFill>
                <a:schemeClr val="tx1"/>
              </a:solidFill>
              <a:round/>
              <a:headEnd/>
              <a:tailEn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52" name="Line 56"/>
            <p:cNvSpPr>
              <a:spLocks noChangeShapeType="1"/>
            </p:cNvSpPr>
            <p:nvPr/>
          </p:nvSpPr>
          <p:spPr bwMode="auto">
            <a:xfrm flipV="1">
              <a:off x="1844" y="2924"/>
              <a:ext cx="15" cy="64"/>
            </a:xfrm>
            <a:prstGeom prst="line">
              <a:avLst/>
            </a:prstGeom>
            <a:noFill/>
            <a:ln w="9525">
              <a:solidFill>
                <a:schemeClr val="tx1"/>
              </a:solidFill>
              <a:round/>
              <a:headEnd/>
              <a:tailEn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53" name="Line 57"/>
            <p:cNvSpPr>
              <a:spLocks noChangeShapeType="1"/>
            </p:cNvSpPr>
            <p:nvPr/>
          </p:nvSpPr>
          <p:spPr bwMode="auto">
            <a:xfrm flipH="1" flipV="1">
              <a:off x="1811" y="2923"/>
              <a:ext cx="2" cy="69"/>
            </a:xfrm>
            <a:prstGeom prst="line">
              <a:avLst/>
            </a:prstGeom>
            <a:noFill/>
            <a:ln w="9525">
              <a:solidFill>
                <a:schemeClr val="tx1"/>
              </a:solidFill>
              <a:round/>
              <a:headEnd/>
              <a:tailEn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54" name="Line 58"/>
            <p:cNvSpPr>
              <a:spLocks noChangeShapeType="1"/>
            </p:cNvSpPr>
            <p:nvPr/>
          </p:nvSpPr>
          <p:spPr bwMode="auto">
            <a:xfrm flipH="1" flipV="1">
              <a:off x="1767" y="2931"/>
              <a:ext cx="17" cy="66"/>
            </a:xfrm>
            <a:prstGeom prst="line">
              <a:avLst/>
            </a:prstGeom>
            <a:noFill/>
            <a:ln w="9525">
              <a:solidFill>
                <a:schemeClr val="tx1"/>
              </a:solidFill>
              <a:round/>
              <a:headEnd/>
              <a:tailEn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55" name="Line 59"/>
            <p:cNvSpPr>
              <a:spLocks noChangeShapeType="1"/>
            </p:cNvSpPr>
            <p:nvPr/>
          </p:nvSpPr>
          <p:spPr bwMode="auto">
            <a:xfrm flipV="1">
              <a:off x="1950" y="2917"/>
              <a:ext cx="25" cy="68"/>
            </a:xfrm>
            <a:prstGeom prst="line">
              <a:avLst/>
            </a:prstGeom>
            <a:noFill/>
            <a:ln w="9525">
              <a:solidFill>
                <a:schemeClr val="tx1"/>
              </a:solidFill>
              <a:round/>
              <a:headEnd/>
              <a:tailEn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56" name="Line 60"/>
            <p:cNvSpPr>
              <a:spLocks noChangeShapeType="1"/>
            </p:cNvSpPr>
            <p:nvPr/>
          </p:nvSpPr>
          <p:spPr bwMode="auto">
            <a:xfrm flipH="1" flipV="1">
              <a:off x="1996" y="2910"/>
              <a:ext cx="1" cy="78"/>
            </a:xfrm>
            <a:prstGeom prst="line">
              <a:avLst/>
            </a:prstGeom>
            <a:noFill/>
            <a:ln w="9525">
              <a:solidFill>
                <a:schemeClr val="tx1"/>
              </a:solidFill>
              <a:round/>
              <a:headEnd/>
              <a:tailEn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57" name="Line 61"/>
            <p:cNvSpPr>
              <a:spLocks noChangeShapeType="1"/>
            </p:cNvSpPr>
            <p:nvPr/>
          </p:nvSpPr>
          <p:spPr bwMode="auto">
            <a:xfrm flipH="1" flipV="1">
              <a:off x="2072" y="2904"/>
              <a:ext cx="24" cy="66"/>
            </a:xfrm>
            <a:prstGeom prst="line">
              <a:avLst/>
            </a:prstGeom>
            <a:noFill/>
            <a:ln w="9525">
              <a:solidFill>
                <a:schemeClr val="tx1"/>
              </a:solidFill>
              <a:round/>
              <a:headEnd/>
              <a:tailEn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58" name="Line 62"/>
            <p:cNvSpPr>
              <a:spLocks noChangeShapeType="1"/>
            </p:cNvSpPr>
            <p:nvPr/>
          </p:nvSpPr>
          <p:spPr bwMode="auto">
            <a:xfrm flipH="1" flipV="1">
              <a:off x="2031" y="2910"/>
              <a:ext cx="14" cy="70"/>
            </a:xfrm>
            <a:prstGeom prst="line">
              <a:avLst/>
            </a:prstGeom>
            <a:noFill/>
            <a:ln w="9525">
              <a:solidFill>
                <a:schemeClr val="tx1"/>
              </a:solidFill>
              <a:round/>
              <a:headEnd/>
              <a:tailEn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59" name="Line 63"/>
            <p:cNvSpPr>
              <a:spLocks noChangeShapeType="1"/>
            </p:cNvSpPr>
            <p:nvPr/>
          </p:nvSpPr>
          <p:spPr bwMode="auto">
            <a:xfrm flipH="1" flipV="1">
              <a:off x="1259" y="2944"/>
              <a:ext cx="5" cy="62"/>
            </a:xfrm>
            <a:prstGeom prst="line">
              <a:avLst/>
            </a:prstGeom>
            <a:noFill/>
            <a:ln w="9525">
              <a:solidFill>
                <a:schemeClr val="tx1"/>
              </a:solidFill>
              <a:round/>
              <a:headEnd/>
              <a:tailEn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60" name="Line 64"/>
            <p:cNvSpPr>
              <a:spLocks noChangeShapeType="1"/>
            </p:cNvSpPr>
            <p:nvPr/>
          </p:nvSpPr>
          <p:spPr bwMode="auto">
            <a:xfrm flipV="1">
              <a:off x="1215" y="2949"/>
              <a:ext cx="6" cy="73"/>
            </a:xfrm>
            <a:prstGeom prst="line">
              <a:avLst/>
            </a:prstGeom>
            <a:noFill/>
            <a:ln w="9525">
              <a:solidFill>
                <a:schemeClr val="tx1"/>
              </a:solidFill>
              <a:round/>
              <a:headEnd/>
              <a:tailEn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61" name="Line 65"/>
            <p:cNvSpPr>
              <a:spLocks noChangeShapeType="1"/>
            </p:cNvSpPr>
            <p:nvPr/>
          </p:nvSpPr>
          <p:spPr bwMode="auto">
            <a:xfrm flipV="1">
              <a:off x="1164" y="2953"/>
              <a:ext cx="26" cy="68"/>
            </a:xfrm>
            <a:prstGeom prst="line">
              <a:avLst/>
            </a:prstGeom>
            <a:noFill/>
            <a:ln w="9525">
              <a:solidFill>
                <a:schemeClr val="tx1"/>
              </a:solidFill>
              <a:round/>
              <a:headEnd/>
              <a:tailEnd/>
            </a:ln>
            <a:effectLst/>
          </p:spPr>
          <p:txBody>
            <a:bodyPr/>
            <a:lstStyle/>
            <a:p>
              <a:endParaRPr lang="en-US">
                <a:latin typeface="Times New Roman" panose="02020603050405020304" pitchFamily="18" charset="0"/>
                <a:cs typeface="Times New Roman" panose="02020603050405020304" pitchFamily="18" charset="0"/>
              </a:endParaRPr>
            </a:p>
          </p:txBody>
        </p:sp>
      </p:grpSp>
      <p:pic>
        <p:nvPicPr>
          <p:cNvPr id="72" name="Picture 66" descr="OP exposed LIVER"/>
          <p:cNvPicPr>
            <a:picLocks noChangeAspect="1" noChangeArrowheads="1"/>
          </p:cNvPicPr>
          <p:nvPr/>
        </p:nvPicPr>
        <p:blipFill>
          <a:blip r:embed="rId7" cstate="print"/>
          <a:srcRect/>
          <a:stretch>
            <a:fillRect/>
          </a:stretch>
        </p:blipFill>
        <p:spPr bwMode="auto">
          <a:xfrm>
            <a:off x="3972351" y="2305741"/>
            <a:ext cx="1670050" cy="1149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3" name="TextBox 72"/>
          <p:cNvSpPr txBox="1"/>
          <p:nvPr/>
        </p:nvSpPr>
        <p:spPr>
          <a:xfrm>
            <a:off x="500666" y="204211"/>
            <a:ext cx="9303734" cy="523220"/>
          </a:xfrm>
          <a:prstGeom prst="rect">
            <a:avLst/>
          </a:prstGeom>
          <a:noFill/>
        </p:spPr>
        <p:txBody>
          <a:bodyPr wrap="square" rtlCol="0">
            <a:spAutoFit/>
          </a:bodyPr>
          <a:lstStyle/>
          <a:p>
            <a:r>
              <a:rPr lang="en-US" sz="2800" dirty="0">
                <a:solidFill>
                  <a:srgbClr val="00B0F0"/>
                </a:solidFill>
                <a:latin typeface="Times New Roman" panose="02020603050405020304" pitchFamily="18" charset="0"/>
                <a:cs typeface="Times New Roman" panose="02020603050405020304" pitchFamily="18" charset="0"/>
              </a:rPr>
              <a:t>Example Support for KERs:  Biological Plausibility</a:t>
            </a:r>
          </a:p>
        </p:txBody>
      </p:sp>
      <p:graphicFrame>
        <p:nvGraphicFramePr>
          <p:cNvPr id="3" name="Table 2"/>
          <p:cNvGraphicFramePr>
            <a:graphicFrameLocks noGrp="1"/>
          </p:cNvGraphicFramePr>
          <p:nvPr>
            <p:extLst>
              <p:ext uri="{D42A27DB-BD31-4B8C-83A1-F6EECF244321}">
                <p14:modId xmlns:p14="http://schemas.microsoft.com/office/powerpoint/2010/main" val="3240653255"/>
              </p:ext>
            </p:extLst>
          </p:nvPr>
        </p:nvGraphicFramePr>
        <p:xfrm>
          <a:off x="615949" y="3893603"/>
          <a:ext cx="11112412" cy="2651760"/>
        </p:xfrm>
        <a:graphic>
          <a:graphicData uri="http://schemas.openxmlformats.org/drawingml/2006/table">
            <a:tbl>
              <a:tblPr firstRow="1" bandRow="1">
                <a:tableStyleId>{5C22544A-7EE6-4342-B048-85BDC9FD1C3A}</a:tableStyleId>
              </a:tblPr>
              <a:tblGrid>
                <a:gridCol w="5556206">
                  <a:extLst>
                    <a:ext uri="{9D8B030D-6E8A-4147-A177-3AD203B41FA5}">
                      <a16:colId xmlns:a16="http://schemas.microsoft.com/office/drawing/2014/main" val="1120117477"/>
                    </a:ext>
                  </a:extLst>
                </a:gridCol>
                <a:gridCol w="5556206">
                  <a:extLst>
                    <a:ext uri="{9D8B030D-6E8A-4147-A177-3AD203B41FA5}">
                      <a16:colId xmlns:a16="http://schemas.microsoft.com/office/drawing/2014/main" val="2400977756"/>
                    </a:ext>
                  </a:extLst>
                </a:gridCol>
              </a:tblGrid>
              <a:tr h="361859">
                <a:tc>
                  <a:txBody>
                    <a:bodyPr/>
                    <a:lstStyle/>
                    <a:p>
                      <a:r>
                        <a:rPr lang="en-US" dirty="0">
                          <a:latin typeface="Times New Roman" panose="02020603050405020304" pitchFamily="18" charset="0"/>
                          <a:cs typeface="Times New Roman" panose="02020603050405020304" pitchFamily="18" charset="0"/>
                        </a:rPr>
                        <a:t>Known</a:t>
                      </a:r>
                    </a:p>
                  </a:txBody>
                  <a:tcPr/>
                </a:tc>
                <a:tc>
                  <a:txBody>
                    <a:bodyPr/>
                    <a:lstStyle/>
                    <a:p>
                      <a:r>
                        <a:rPr lang="en-US" dirty="0">
                          <a:latin typeface="Times New Roman" panose="02020603050405020304" pitchFamily="18" charset="0"/>
                          <a:cs typeface="Times New Roman" panose="02020603050405020304" pitchFamily="18" charset="0"/>
                        </a:rPr>
                        <a:t>Inferred</a:t>
                      </a:r>
                    </a:p>
                  </a:txBody>
                  <a:tcPr/>
                </a:tc>
                <a:extLst>
                  <a:ext uri="{0D108BD9-81ED-4DB2-BD59-A6C34878D82A}">
                    <a16:rowId xmlns:a16="http://schemas.microsoft.com/office/drawing/2014/main" val="3709139934"/>
                  </a:ext>
                </a:extLst>
              </a:tr>
              <a:tr h="361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17</a:t>
                      </a:r>
                      <a:r>
                        <a:rPr lang="el-GR" sz="1800" dirty="0">
                          <a:latin typeface="Times New Roman" panose="02020603050405020304" pitchFamily="18" charset="0"/>
                          <a:cs typeface="Times New Roman" panose="02020603050405020304" pitchFamily="18" charset="0"/>
                        </a:rPr>
                        <a:t>β</a:t>
                      </a:r>
                      <a:r>
                        <a:rPr lang="en-US" sz="1800" dirty="0">
                          <a:latin typeface="Times New Roman" panose="02020603050405020304" pitchFamily="18" charset="0"/>
                          <a:cs typeface="Times New Roman" panose="02020603050405020304" pitchFamily="18" charset="0"/>
                        </a:rPr>
                        <a:t>-estradiol (E2) regulates vitellogenin (</a:t>
                      </a:r>
                      <a:r>
                        <a:rPr lang="en-US" sz="1800" dirty="0" err="1">
                          <a:latin typeface="Times New Roman" panose="02020603050405020304" pitchFamily="18" charset="0"/>
                          <a:cs typeface="Times New Roman" panose="02020603050405020304" pitchFamily="18" charset="0"/>
                        </a:rPr>
                        <a:t>Vtg</a:t>
                      </a:r>
                      <a:r>
                        <a:rPr lang="en-US" sz="1800" dirty="0">
                          <a:latin typeface="Times New Roman" panose="02020603050405020304" pitchFamily="18" charset="0"/>
                          <a:cs typeface="Times New Roman" panose="02020603050405020304" pitchFamily="18" charset="0"/>
                        </a:rPr>
                        <a:t>) synthesis</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Decreased will cause decreased </a:t>
                      </a:r>
                      <a:r>
                        <a:rPr lang="en-US" dirty="0" err="1">
                          <a:latin typeface="Times New Roman" panose="02020603050405020304" pitchFamily="18" charset="0"/>
                          <a:cs typeface="Times New Roman" panose="02020603050405020304" pitchFamily="18" charset="0"/>
                        </a:rPr>
                        <a:t>Vtg</a:t>
                      </a:r>
                      <a:r>
                        <a:rPr lang="en-US" baseline="0" dirty="0">
                          <a:latin typeface="Times New Roman" panose="02020603050405020304" pitchFamily="18" charset="0"/>
                          <a:cs typeface="Times New Roman" panose="02020603050405020304" pitchFamily="18" charset="0"/>
                        </a:rPr>
                        <a:t> synthesis</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50064227"/>
                  </a:ext>
                </a:extLst>
              </a:tr>
              <a:tr h="624579">
                <a:tc>
                  <a:txBody>
                    <a:bodyPr/>
                    <a:lstStyle/>
                    <a:p>
                      <a:r>
                        <a:rPr lang="en-US" dirty="0" err="1">
                          <a:latin typeface="Times New Roman" panose="02020603050405020304" pitchFamily="18" charset="0"/>
                          <a:cs typeface="Times New Roman" panose="02020603050405020304" pitchFamily="18" charset="0"/>
                        </a:rPr>
                        <a:t>Vtg</a:t>
                      </a:r>
                      <a:r>
                        <a:rPr lang="en-US" dirty="0">
                          <a:latin typeface="Times New Roman" panose="02020603050405020304" pitchFamily="18" charset="0"/>
                          <a:cs typeface="Times New Roman" panose="02020603050405020304" pitchFamily="18" charset="0"/>
                        </a:rPr>
                        <a:t> is a critical egg yolk precursor</a:t>
                      </a:r>
                      <a:r>
                        <a:rPr lang="en-US" baseline="0" dirty="0">
                          <a:latin typeface="Times New Roman" panose="02020603050405020304" pitchFamily="18" charset="0"/>
                          <a:cs typeface="Times New Roman" panose="02020603050405020304" pitchFamily="18" charset="0"/>
                        </a:rPr>
                        <a:t> that accounts for 95% of egg mass/volume</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Lack of </a:t>
                      </a:r>
                      <a:r>
                        <a:rPr lang="en-US" dirty="0" err="1">
                          <a:latin typeface="Times New Roman" panose="02020603050405020304" pitchFamily="18" charset="0"/>
                          <a:cs typeface="Times New Roman" panose="02020603050405020304" pitchFamily="18" charset="0"/>
                        </a:rPr>
                        <a:t>Vtg</a:t>
                      </a:r>
                      <a:r>
                        <a:rPr lang="en-US" dirty="0">
                          <a:latin typeface="Times New Roman" panose="02020603050405020304" pitchFamily="18" charset="0"/>
                          <a:cs typeface="Times New Roman" panose="02020603050405020304" pitchFamily="18" charset="0"/>
                        </a:rPr>
                        <a:t> will impair oocyte development</a:t>
                      </a:r>
                    </a:p>
                  </a:txBody>
                  <a:tcPr/>
                </a:tc>
                <a:extLst>
                  <a:ext uri="{0D108BD9-81ED-4DB2-BD59-A6C34878D82A}">
                    <a16:rowId xmlns:a16="http://schemas.microsoft.com/office/drawing/2014/main" val="3640207370"/>
                  </a:ext>
                </a:extLst>
              </a:tr>
              <a:tr h="624579">
                <a:tc>
                  <a:txBody>
                    <a:bodyPr/>
                    <a:lstStyle/>
                    <a:p>
                      <a:r>
                        <a:rPr lang="en-US" dirty="0">
                          <a:latin typeface="Times New Roman" panose="02020603050405020304" pitchFamily="18" charset="0"/>
                          <a:cs typeface="Times New Roman" panose="02020603050405020304" pitchFamily="18" charset="0"/>
                        </a:rPr>
                        <a:t>Eggs must be released from the ovarian follicles into the environment to be fertilized</a:t>
                      </a:r>
                    </a:p>
                  </a:txBody>
                  <a:tcPr/>
                </a:tc>
                <a:tc>
                  <a:txBody>
                    <a:bodyPr/>
                    <a:lstStyle/>
                    <a:p>
                      <a:r>
                        <a:rPr lang="en-US" dirty="0">
                          <a:latin typeface="Times New Roman" panose="02020603050405020304" pitchFamily="18" charset="0"/>
                          <a:cs typeface="Times New Roman" panose="02020603050405020304" pitchFamily="18" charset="0"/>
                        </a:rPr>
                        <a:t>Failure to ovulate and spawn will prevent</a:t>
                      </a:r>
                      <a:r>
                        <a:rPr lang="en-US" baseline="0" dirty="0">
                          <a:latin typeface="Times New Roman" panose="02020603050405020304" pitchFamily="18" charset="0"/>
                          <a:cs typeface="Times New Roman" panose="02020603050405020304" pitchFamily="18" charset="0"/>
                        </a:rPr>
                        <a:t> reproduction</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25900889"/>
                  </a:ext>
                </a:extLst>
              </a:tr>
              <a:tr h="624579">
                <a:tc>
                  <a:txBody>
                    <a:bodyPr/>
                    <a:lstStyle/>
                    <a:p>
                      <a:r>
                        <a:rPr lang="en-US" dirty="0">
                          <a:latin typeface="Times New Roman" panose="02020603050405020304" pitchFamily="18" charset="0"/>
                          <a:cs typeface="Times New Roman" panose="02020603050405020304" pitchFamily="18" charset="0"/>
                        </a:rPr>
                        <a:t>Reproduction is required for population sustainability</a:t>
                      </a:r>
                    </a:p>
                  </a:txBody>
                  <a:tcPr/>
                </a:tc>
                <a:tc>
                  <a:txBody>
                    <a:bodyPr/>
                    <a:lstStyle/>
                    <a:p>
                      <a:r>
                        <a:rPr lang="en-US" dirty="0">
                          <a:latin typeface="Times New Roman" panose="02020603050405020304" pitchFamily="18" charset="0"/>
                          <a:cs typeface="Times New Roman" panose="02020603050405020304" pitchFamily="18" charset="0"/>
                        </a:rPr>
                        <a:t>Reduced reproductive success</a:t>
                      </a:r>
                      <a:r>
                        <a:rPr lang="en-US" baseline="0" dirty="0">
                          <a:latin typeface="Times New Roman" panose="02020603050405020304" pitchFamily="18" charset="0"/>
                          <a:cs typeface="Times New Roman" panose="02020603050405020304" pitchFamily="18" charset="0"/>
                        </a:rPr>
                        <a:t> may lead to population failure</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54039189"/>
                  </a:ext>
                </a:extLst>
              </a:tr>
            </a:tbl>
          </a:graphicData>
        </a:graphic>
      </p:graphicFrame>
    </p:spTree>
    <p:extLst>
      <p:ext uri="{BB962C8B-B14F-4D97-AF65-F5344CB8AC3E}">
        <p14:creationId xmlns:p14="http://schemas.microsoft.com/office/powerpoint/2010/main" val="4237484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200432"/>
            <a:ext cx="9875520" cy="1356360"/>
          </a:xfrm>
        </p:spPr>
        <p:txBody>
          <a:bodyPr/>
          <a:lstStyle/>
          <a:p>
            <a:r>
              <a:rPr lang="en-US" sz="3200" dirty="0">
                <a:latin typeface="Times New Roman" panose="02020603050405020304" pitchFamily="18" charset="0"/>
                <a:cs typeface="Times New Roman" panose="02020603050405020304" pitchFamily="18" charset="0"/>
              </a:rPr>
              <a:t>KER Evidence: Empirical Evidence</a:t>
            </a:r>
          </a:p>
        </p:txBody>
      </p:sp>
      <p:sp>
        <p:nvSpPr>
          <p:cNvPr id="13" name="Content Placeholder 12"/>
          <p:cNvSpPr>
            <a:spLocks noGrp="1"/>
          </p:cNvSpPr>
          <p:nvPr>
            <p:ph idx="1"/>
          </p:nvPr>
        </p:nvSpPr>
        <p:spPr>
          <a:xfrm>
            <a:off x="1981200" y="1556792"/>
            <a:ext cx="8229600" cy="4608512"/>
          </a:xfrm>
        </p:spPr>
        <p:txBody>
          <a:bodyPr/>
          <a:lstStyle/>
          <a:p>
            <a:r>
              <a:rPr lang="en-US" dirty="0">
                <a:solidFill>
                  <a:schemeClr val="tx1"/>
                </a:solidFill>
                <a:latin typeface="Times New Roman" panose="02020603050405020304" pitchFamily="18" charset="0"/>
                <a:cs typeface="Times New Roman" panose="02020603050405020304" pitchFamily="18" charset="0"/>
              </a:rPr>
              <a:t>Specific studies that demonstrate when </a:t>
            </a:r>
            <a:r>
              <a:rPr lang="en-US" dirty="0" err="1">
                <a:solidFill>
                  <a:schemeClr val="tx1"/>
                </a:solidFill>
                <a:latin typeface="Times New Roman" panose="02020603050405020304" pitchFamily="18" charset="0"/>
                <a:cs typeface="Times New Roman" panose="02020603050405020304" pitchFamily="18" charset="0"/>
              </a:rPr>
              <a:t>KE</a:t>
            </a:r>
            <a:r>
              <a:rPr lang="en-US" baseline="-25000" dirty="0" err="1">
                <a:solidFill>
                  <a:schemeClr val="tx1"/>
                </a:solidFill>
                <a:latin typeface="Times New Roman" panose="02020603050405020304" pitchFamily="18" charset="0"/>
                <a:cs typeface="Times New Roman" panose="02020603050405020304" pitchFamily="18" charset="0"/>
              </a:rPr>
              <a:t>up</a:t>
            </a:r>
            <a:r>
              <a:rPr lang="en-US" dirty="0">
                <a:solidFill>
                  <a:schemeClr val="tx1"/>
                </a:solidFill>
                <a:latin typeface="Times New Roman" panose="02020603050405020304" pitchFamily="18" charset="0"/>
                <a:cs typeface="Times New Roman" panose="02020603050405020304" pitchFamily="18" charset="0"/>
              </a:rPr>
              <a:t> is impacted, </a:t>
            </a:r>
            <a:r>
              <a:rPr lang="en-US" dirty="0" err="1">
                <a:solidFill>
                  <a:schemeClr val="tx1"/>
                </a:solidFill>
                <a:latin typeface="Times New Roman" panose="02020603050405020304" pitchFamily="18" charset="0"/>
                <a:cs typeface="Times New Roman" panose="02020603050405020304" pitchFamily="18" charset="0"/>
              </a:rPr>
              <a:t>KE</a:t>
            </a:r>
            <a:r>
              <a:rPr lang="en-US" baseline="-25000" dirty="0" err="1">
                <a:solidFill>
                  <a:schemeClr val="tx1"/>
                </a:solidFill>
                <a:latin typeface="Times New Roman" panose="02020603050405020304" pitchFamily="18" charset="0"/>
                <a:cs typeface="Times New Roman" panose="02020603050405020304" pitchFamily="18" charset="0"/>
              </a:rPr>
              <a:t>down</a:t>
            </a:r>
            <a:r>
              <a:rPr lang="en-US" dirty="0">
                <a:solidFill>
                  <a:schemeClr val="tx1"/>
                </a:solidFill>
                <a:latin typeface="Times New Roman" panose="02020603050405020304" pitchFamily="18" charset="0"/>
                <a:cs typeface="Times New Roman" panose="02020603050405020304" pitchFamily="18" charset="0"/>
              </a:rPr>
              <a:t> is also affected</a:t>
            </a:r>
          </a:p>
          <a:p>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Can establish association between </a:t>
            </a:r>
            <a:r>
              <a:rPr lang="en-US" dirty="0" err="1">
                <a:solidFill>
                  <a:schemeClr val="tx1"/>
                </a:solidFill>
                <a:latin typeface="Times New Roman" panose="02020603050405020304" pitchFamily="18" charset="0"/>
                <a:cs typeface="Times New Roman" panose="02020603050405020304" pitchFamily="18" charset="0"/>
              </a:rPr>
              <a:t>KE</a:t>
            </a:r>
            <a:r>
              <a:rPr lang="en-US" baseline="-25000" dirty="0" err="1">
                <a:solidFill>
                  <a:schemeClr val="tx1"/>
                </a:solidFill>
                <a:latin typeface="Times New Roman" panose="02020603050405020304" pitchFamily="18" charset="0"/>
                <a:cs typeface="Times New Roman" panose="02020603050405020304" pitchFamily="18" charset="0"/>
              </a:rPr>
              <a:t>up</a:t>
            </a:r>
            <a:r>
              <a:rPr lang="en-US" dirty="0">
                <a:solidFill>
                  <a:schemeClr val="tx1"/>
                </a:solidFill>
                <a:latin typeface="Times New Roman" panose="02020603050405020304" pitchFamily="18" charset="0"/>
                <a:cs typeface="Times New Roman" panose="02020603050405020304" pitchFamily="18" charset="0"/>
              </a:rPr>
              <a:t> and </a:t>
            </a:r>
            <a:r>
              <a:rPr lang="en-US" dirty="0" err="1">
                <a:solidFill>
                  <a:schemeClr val="tx1"/>
                </a:solidFill>
                <a:latin typeface="Times New Roman" panose="02020603050405020304" pitchFamily="18" charset="0"/>
                <a:cs typeface="Times New Roman" panose="02020603050405020304" pitchFamily="18" charset="0"/>
              </a:rPr>
              <a:t>KE</a:t>
            </a:r>
            <a:r>
              <a:rPr lang="en-US" baseline="-25000" dirty="0" err="1">
                <a:solidFill>
                  <a:schemeClr val="tx1"/>
                </a:solidFill>
                <a:latin typeface="Times New Roman" panose="02020603050405020304" pitchFamily="18" charset="0"/>
                <a:cs typeface="Times New Roman" panose="02020603050405020304" pitchFamily="18" charset="0"/>
              </a:rPr>
              <a:t>down</a:t>
            </a:r>
            <a:r>
              <a:rPr lang="en-US" dirty="0">
                <a:solidFill>
                  <a:schemeClr val="tx1"/>
                </a:solidFill>
                <a:latin typeface="Times New Roman" panose="02020603050405020304" pitchFamily="18" charset="0"/>
                <a:cs typeface="Times New Roman" panose="02020603050405020304" pitchFamily="18" charset="0"/>
              </a:rPr>
              <a:t> </a:t>
            </a:r>
            <a:r>
              <a:rPr lang="en-US" b="1" dirty="0">
                <a:solidFill>
                  <a:srgbClr val="00B050"/>
                </a:solidFill>
                <a:latin typeface="Times New Roman" panose="02020603050405020304" pitchFamily="18" charset="0"/>
                <a:cs typeface="Times New Roman" panose="02020603050405020304" pitchFamily="18" charset="0"/>
              </a:rPr>
              <a:t>even if a biologically plausible relationship is not understood</a:t>
            </a:r>
            <a:endParaRPr lang="en-US" dirty="0">
              <a:solidFill>
                <a:srgbClr val="00B050"/>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Based on the Bradford Hill Criteria for Causality</a:t>
            </a:r>
          </a:p>
          <a:p>
            <a:pPr lvl="1">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Originally developed for evaluating causal relationships in epidemiological studies</a:t>
            </a:r>
          </a:p>
          <a:p>
            <a:pPr lvl="1">
              <a:buFont typeface="Arial" panose="020B0604020202020204" pitchFamily="34" charset="0"/>
              <a:buChar char="•"/>
            </a:pPr>
            <a:r>
              <a:rPr lang="en-US" dirty="0">
                <a:solidFill>
                  <a:schemeClr val="tx1"/>
                </a:solidFill>
                <a:latin typeface="Times New Roman" panose="02020603050405020304" pitchFamily="18" charset="0"/>
                <a:cs typeface="Times New Roman" panose="02020603050405020304" pitchFamily="18" charset="0"/>
              </a:rPr>
              <a:t>A set of criteria for evaluating the statement: “A causes B” </a:t>
            </a:r>
          </a:p>
          <a:p>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5361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500"/>
                                        <p:tgtEl>
                                          <p:spTgt spid="1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4" end="4"/>
                                            </p:txEl>
                                          </p:spTgt>
                                        </p:tgtEl>
                                        <p:attrNameLst>
                                          <p:attrName>style.visibility</p:attrName>
                                        </p:attrNameLst>
                                      </p:cBhvr>
                                      <p:to>
                                        <p:strVal val="visible"/>
                                      </p:to>
                                    </p:set>
                                    <p:animEffect transition="in" filter="fade">
                                      <p:cBhvr>
                                        <p:cTn id="12" dur="500"/>
                                        <p:tgtEl>
                                          <p:spTgt spid="1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xEl>
                                              <p:pRg st="5" end="5"/>
                                            </p:txEl>
                                          </p:spTgt>
                                        </p:tgtEl>
                                        <p:attrNameLst>
                                          <p:attrName>style.visibility</p:attrName>
                                        </p:attrNameLst>
                                      </p:cBhvr>
                                      <p:to>
                                        <p:strVal val="visible"/>
                                      </p:to>
                                    </p:set>
                                    <p:animEffect transition="in" filter="fade">
                                      <p:cBhvr>
                                        <p:cTn id="15" dur="500"/>
                                        <p:tgtEl>
                                          <p:spTgt spid="1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xEl>
                                              <p:pRg st="6" end="6"/>
                                            </p:txEl>
                                          </p:spTgt>
                                        </p:tgtEl>
                                        <p:attrNameLst>
                                          <p:attrName>style.visibility</p:attrName>
                                        </p:attrNameLst>
                                      </p:cBhvr>
                                      <p:to>
                                        <p:strVal val="visible"/>
                                      </p:to>
                                    </p:set>
                                    <p:animEffect transition="in" filter="fade">
                                      <p:cBhvr>
                                        <p:cTn id="18"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352800" y="228601"/>
            <a:ext cx="5410200" cy="584775"/>
          </a:xfrm>
          <a:prstGeom prst="rect">
            <a:avLst/>
          </a:prstGeom>
          <a:noFill/>
        </p:spPr>
        <p:txBody>
          <a:bodyPr wrap="square" rtlCol="0">
            <a:spAutoFit/>
          </a:bodyPr>
          <a:lstStyle/>
          <a:p>
            <a:pPr algn="ctr"/>
            <a:r>
              <a:rPr lang="en-US" sz="3200" b="1" dirty="0">
                <a:solidFill>
                  <a:schemeClr val="bg1"/>
                </a:solidFill>
              </a:rPr>
              <a:t>References</a:t>
            </a:r>
          </a:p>
        </p:txBody>
      </p:sp>
      <p:grpSp>
        <p:nvGrpSpPr>
          <p:cNvPr id="2" name="Group 1"/>
          <p:cNvGrpSpPr/>
          <p:nvPr/>
        </p:nvGrpSpPr>
        <p:grpSpPr>
          <a:xfrm>
            <a:off x="1752601" y="1143000"/>
            <a:ext cx="8839198" cy="685800"/>
            <a:chOff x="1752601" y="1143000"/>
            <a:chExt cx="8839198" cy="685800"/>
          </a:xfrm>
        </p:grpSpPr>
        <p:sp>
          <p:nvSpPr>
            <p:cNvPr id="9" name="Rounded Rectangle 8"/>
            <p:cNvSpPr/>
            <p:nvPr/>
          </p:nvSpPr>
          <p:spPr bwMode="auto">
            <a:xfrm>
              <a:off x="5486400" y="1143000"/>
              <a:ext cx="1032005" cy="685800"/>
            </a:xfrm>
            <a:prstGeom prst="roundRect">
              <a:avLst/>
            </a:prstGeom>
            <a:solidFill>
              <a:srgbClr val="FFFF00"/>
            </a:solidFill>
            <a:ln w="28575" cap="flat" cmpd="sng" algn="ctr">
              <a:solidFill>
                <a:schemeClr val="tx1"/>
              </a:solidFill>
              <a:prstDash val="solid"/>
              <a:round/>
              <a:headEnd type="none" w="med" len="med"/>
              <a:tailEnd type="none" w="med" len="med"/>
            </a:ln>
            <a:effectLst/>
            <a:scene3d>
              <a:camera prst="orthographicFront"/>
              <a:lightRig rig="threePt" dir="t"/>
            </a:scene3d>
            <a:sp3d>
              <a:bevelT w="114300" prst="hardEdge"/>
            </a:sp3d>
          </p:spPr>
          <p:txBody>
            <a:bodyPr vert="horz" wrap="square" lIns="17008" tIns="8504" rIns="17008" bIns="8504" numCol="1" rtlCol="0" anchor="t" anchorCtr="0" compatLnSpc="1">
              <a:prstTxWarp prst="textNoShape">
                <a:avLst/>
              </a:prstTxWarp>
            </a:bodyPr>
            <a:lstStyle/>
            <a:p>
              <a:pPr algn="ctr" defTabSz="170078"/>
              <a:r>
                <a:rPr lang="en-US" sz="1200" u="sng" dirty="0" err="1">
                  <a:latin typeface="Times New Roman" panose="02020603050405020304" pitchFamily="18" charset="0"/>
                  <a:cs typeface="Times New Roman" panose="02020603050405020304" pitchFamily="18" charset="0"/>
                </a:rPr>
                <a:t>Hepatocyte</a:t>
              </a:r>
              <a:endParaRPr lang="en-US" sz="1200" u="sng" dirty="0">
                <a:latin typeface="Times New Roman" panose="02020603050405020304" pitchFamily="18" charset="0"/>
                <a:cs typeface="Times New Roman" panose="02020603050405020304" pitchFamily="18" charset="0"/>
              </a:endParaRPr>
            </a:p>
            <a:p>
              <a:pPr algn="ctr" defTabSz="170078"/>
              <a:r>
                <a:rPr lang="en-US" sz="1200" dirty="0">
                  <a:latin typeface="Times New Roman" panose="02020603050405020304" pitchFamily="18" charset="0"/>
                  <a:cs typeface="Times New Roman" panose="02020603050405020304" pitchFamily="18" charset="0"/>
                </a:rPr>
                <a:t>Reduced VTG production</a:t>
              </a:r>
            </a:p>
          </p:txBody>
        </p:sp>
        <p:sp>
          <p:nvSpPr>
            <p:cNvPr id="10" name="Rounded Rectangle 9"/>
            <p:cNvSpPr/>
            <p:nvPr/>
          </p:nvSpPr>
          <p:spPr bwMode="auto">
            <a:xfrm>
              <a:off x="6858000" y="1143000"/>
              <a:ext cx="1095375"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Ovary</a:t>
              </a:r>
            </a:p>
            <a:p>
              <a:pPr algn="ctr" defTabSz="170078"/>
              <a:r>
                <a:rPr lang="en-US" sz="1200" dirty="0">
                  <a:latin typeface="Times New Roman" panose="02020603050405020304" pitchFamily="18" charset="0"/>
                  <a:cs typeface="Times New Roman" panose="02020603050405020304" pitchFamily="18" charset="0"/>
                </a:rPr>
                <a:t>Impaired </a:t>
              </a:r>
              <a:r>
                <a:rPr lang="en-US" sz="1200" dirty="0" err="1">
                  <a:latin typeface="Times New Roman" panose="02020603050405020304" pitchFamily="18" charset="0"/>
                  <a:cs typeface="Times New Roman" panose="02020603050405020304" pitchFamily="18" charset="0"/>
                </a:rPr>
                <a:t>Oocyte</a:t>
              </a:r>
              <a:r>
                <a:rPr lang="en-US" sz="1200" dirty="0">
                  <a:latin typeface="Times New Roman" panose="02020603050405020304" pitchFamily="18" charset="0"/>
                  <a:cs typeface="Times New Roman" panose="02020603050405020304" pitchFamily="18" charset="0"/>
                </a:rPr>
                <a:t> Dev.</a:t>
              </a:r>
            </a:p>
          </p:txBody>
        </p:sp>
        <p:sp>
          <p:nvSpPr>
            <p:cNvPr id="16" name="Rounded Rectangle 15"/>
            <p:cNvSpPr/>
            <p:nvPr/>
          </p:nvSpPr>
          <p:spPr bwMode="auto">
            <a:xfrm>
              <a:off x="8153400" y="1143000"/>
              <a:ext cx="1147409"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Female</a:t>
              </a:r>
            </a:p>
            <a:p>
              <a:pPr algn="ctr" defTabSz="170078"/>
              <a:r>
                <a:rPr lang="en-US" sz="1200" dirty="0">
                  <a:latin typeface="Times New Roman" panose="02020603050405020304" pitchFamily="18" charset="0"/>
                  <a:cs typeface="Times New Roman" panose="02020603050405020304" pitchFamily="18" charset="0"/>
                </a:rPr>
                <a:t>Decreased ovulation/spawn</a:t>
              </a:r>
            </a:p>
          </p:txBody>
        </p:sp>
        <p:sp>
          <p:nvSpPr>
            <p:cNvPr id="17" name="Rounded Rectangle 16"/>
            <p:cNvSpPr/>
            <p:nvPr/>
          </p:nvSpPr>
          <p:spPr bwMode="auto">
            <a:xfrm>
              <a:off x="9524999" y="1143000"/>
              <a:ext cx="1066800" cy="685800"/>
            </a:xfrm>
            <a:prstGeom prst="roundRect">
              <a:avLst/>
            </a:prstGeom>
            <a:solidFill>
              <a:srgbClr val="FF00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Population</a:t>
              </a:r>
            </a:p>
            <a:p>
              <a:pPr algn="ctr" defTabSz="170078"/>
              <a:r>
                <a:rPr lang="en-US" sz="1200" dirty="0">
                  <a:latin typeface="Times New Roman" panose="02020603050405020304" pitchFamily="18" charset="0"/>
                  <a:cs typeface="Times New Roman" panose="02020603050405020304" pitchFamily="18" charset="0"/>
                </a:rPr>
                <a:t>Declining Trajectory</a:t>
              </a:r>
            </a:p>
          </p:txBody>
        </p:sp>
        <p:cxnSp>
          <p:nvCxnSpPr>
            <p:cNvPr id="18" name="Straight Arrow Connector 17"/>
            <p:cNvCxnSpPr>
              <a:stCxn id="9" idx="3"/>
              <a:endCxn id="10" idx="1"/>
            </p:cNvCxnSpPr>
            <p:nvPr/>
          </p:nvCxnSpPr>
          <p:spPr bwMode="auto">
            <a:xfrm>
              <a:off x="6518405" y="1485900"/>
              <a:ext cx="339595"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cxnSp>
          <p:nvCxnSpPr>
            <p:cNvPr id="19" name="Straight Arrow Connector 18"/>
            <p:cNvCxnSpPr>
              <a:stCxn id="10" idx="3"/>
              <a:endCxn id="16" idx="1"/>
            </p:cNvCxnSpPr>
            <p:nvPr/>
          </p:nvCxnSpPr>
          <p:spPr bwMode="auto">
            <a:xfrm>
              <a:off x="7953375" y="1485900"/>
              <a:ext cx="200025"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cxnSp>
          <p:nvCxnSpPr>
            <p:cNvPr id="20" name="Straight Arrow Connector 19"/>
            <p:cNvCxnSpPr>
              <a:stCxn id="16" idx="3"/>
              <a:endCxn id="17" idx="1"/>
            </p:cNvCxnSpPr>
            <p:nvPr/>
          </p:nvCxnSpPr>
          <p:spPr bwMode="auto">
            <a:xfrm>
              <a:off x="9300809" y="1485900"/>
              <a:ext cx="224191"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sp>
          <p:nvSpPr>
            <p:cNvPr id="21" name="Rounded Rectangle 20"/>
            <p:cNvSpPr/>
            <p:nvPr/>
          </p:nvSpPr>
          <p:spPr bwMode="auto">
            <a:xfrm>
              <a:off x="1752601" y="1143000"/>
              <a:ext cx="914399" cy="685800"/>
            </a:xfrm>
            <a:prstGeom prst="roundRect">
              <a:avLst/>
            </a:prstGeom>
            <a:solidFill>
              <a:srgbClr val="33CC33"/>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Aromatase</a:t>
              </a:r>
            </a:p>
            <a:p>
              <a:pPr algn="ctr" defTabSz="170078"/>
              <a:r>
                <a:rPr lang="en-US" sz="1200" dirty="0">
                  <a:latin typeface="Times New Roman" panose="02020603050405020304" pitchFamily="18" charset="0"/>
                  <a:cs typeface="Times New Roman" panose="02020603050405020304" pitchFamily="18" charset="0"/>
                </a:rPr>
                <a:t>Inhibition</a:t>
              </a:r>
            </a:p>
          </p:txBody>
        </p:sp>
        <p:sp>
          <p:nvSpPr>
            <p:cNvPr id="22" name="Rounded Rectangle 21"/>
            <p:cNvSpPr/>
            <p:nvPr/>
          </p:nvSpPr>
          <p:spPr bwMode="auto">
            <a:xfrm>
              <a:off x="2895599" y="1143000"/>
              <a:ext cx="914400"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err="1">
                  <a:latin typeface="Times New Roman" panose="02020603050405020304" pitchFamily="18" charset="0"/>
                  <a:cs typeface="Times New Roman" panose="02020603050405020304" pitchFamily="18" charset="0"/>
                </a:rPr>
                <a:t>Granulosa</a:t>
              </a:r>
              <a:endParaRPr lang="en-US" sz="1200" dirty="0">
                <a:latin typeface="Times New Roman" panose="02020603050405020304" pitchFamily="18" charset="0"/>
                <a:cs typeface="Times New Roman" panose="02020603050405020304" pitchFamily="18" charset="0"/>
              </a:endParaRPr>
            </a:p>
            <a:p>
              <a:pPr algn="ctr" defTabSz="170078"/>
              <a:r>
                <a:rPr lang="en-US" sz="1200" dirty="0">
                  <a:latin typeface="Times New Roman" panose="02020603050405020304" pitchFamily="18" charset="0"/>
                  <a:cs typeface="Times New Roman" panose="02020603050405020304" pitchFamily="18" charset="0"/>
                </a:rPr>
                <a:t>Reduced E2 synthesis</a:t>
              </a:r>
            </a:p>
          </p:txBody>
        </p:sp>
        <p:cxnSp>
          <p:nvCxnSpPr>
            <p:cNvPr id="23" name="Straight Arrow Connector 22"/>
            <p:cNvCxnSpPr>
              <a:stCxn id="21" idx="3"/>
              <a:endCxn id="22" idx="1"/>
            </p:cNvCxnSpPr>
            <p:nvPr/>
          </p:nvCxnSpPr>
          <p:spPr bwMode="auto">
            <a:xfrm>
              <a:off x="2666999" y="1485900"/>
              <a:ext cx="228600"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cxnSp>
          <p:nvCxnSpPr>
            <p:cNvPr id="24" name="Straight Arrow Connector 23"/>
            <p:cNvCxnSpPr>
              <a:stCxn id="22" idx="3"/>
              <a:endCxn id="25" idx="1"/>
            </p:cNvCxnSpPr>
            <p:nvPr/>
          </p:nvCxnSpPr>
          <p:spPr bwMode="auto">
            <a:xfrm>
              <a:off x="3809999" y="1485900"/>
              <a:ext cx="381000"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sp>
          <p:nvSpPr>
            <p:cNvPr id="25" name="Rounded Rectangle 24"/>
            <p:cNvSpPr/>
            <p:nvPr/>
          </p:nvSpPr>
          <p:spPr bwMode="auto">
            <a:xfrm>
              <a:off x="4190999" y="1143000"/>
              <a:ext cx="990600"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Plasma</a:t>
              </a:r>
              <a:endParaRPr lang="en-US" sz="1200" dirty="0">
                <a:latin typeface="Times New Roman" panose="02020603050405020304" pitchFamily="18" charset="0"/>
                <a:cs typeface="Times New Roman" panose="02020603050405020304" pitchFamily="18" charset="0"/>
              </a:endParaRPr>
            </a:p>
            <a:p>
              <a:pPr algn="ctr" defTabSz="170078"/>
              <a:r>
                <a:rPr lang="en-US" sz="1200" dirty="0">
                  <a:latin typeface="Times New Roman" panose="02020603050405020304" pitchFamily="18" charset="0"/>
                  <a:cs typeface="Times New Roman" panose="02020603050405020304" pitchFamily="18" charset="0"/>
                </a:rPr>
                <a:t>Reduced  circulating E2</a:t>
              </a:r>
            </a:p>
          </p:txBody>
        </p:sp>
        <p:cxnSp>
          <p:nvCxnSpPr>
            <p:cNvPr id="26" name="Straight Arrow Connector 25"/>
            <p:cNvCxnSpPr>
              <a:stCxn id="25" idx="3"/>
              <a:endCxn id="9" idx="1"/>
            </p:cNvCxnSpPr>
            <p:nvPr/>
          </p:nvCxnSpPr>
          <p:spPr bwMode="auto">
            <a:xfrm>
              <a:off x="5181599" y="1485900"/>
              <a:ext cx="304800"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grpSp>
      <p:sp>
        <p:nvSpPr>
          <p:cNvPr id="29" name="AutoShape 22"/>
          <p:cNvSpPr>
            <a:spLocks noChangeArrowheads="1"/>
          </p:cNvSpPr>
          <p:nvPr/>
        </p:nvSpPr>
        <p:spPr bwMode="auto">
          <a:xfrm>
            <a:off x="2175005" y="2068751"/>
            <a:ext cx="8686800" cy="2362200"/>
          </a:xfrm>
          <a:prstGeom prst="roundRect">
            <a:avLst>
              <a:gd name="adj" fmla="val 16667"/>
            </a:avLst>
          </a:prstGeom>
          <a:solidFill>
            <a:srgbClr val="DDDDDD"/>
          </a:solidFill>
          <a:ln w="9525">
            <a:solidFill>
              <a:schemeClr val="tx1"/>
            </a:solidFill>
            <a:round/>
            <a:headEnd/>
            <a:tailEnd/>
          </a:ln>
          <a:effectLst>
            <a:outerShdw blurRad="50800" dist="38100" dir="2700000" algn="tl" rotWithShape="0">
              <a:prstClr val="black">
                <a:alpha val="40000"/>
              </a:prstClr>
            </a:outerShdw>
          </a:effectLst>
          <a:scene3d>
            <a:camera prst="orthographicFront"/>
            <a:lightRig rig="threePt" dir="t"/>
          </a:scene3d>
          <a:sp3d>
            <a:bevelT prst="convex"/>
          </a:sp3d>
        </p:spPr>
        <p:txBody>
          <a:bodyPr wrap="none" anchor="ctr"/>
          <a:lstStyle/>
          <a:p>
            <a:pPr algn="ctr"/>
            <a:endParaRPr lang="en-US">
              <a:latin typeface="Times New Roman" panose="02020603050405020304" pitchFamily="18" charset="0"/>
              <a:cs typeface="Times New Roman" panose="02020603050405020304" pitchFamily="18" charset="0"/>
            </a:endParaRPr>
          </a:p>
        </p:txBody>
      </p:sp>
      <p:sp>
        <p:nvSpPr>
          <p:cNvPr id="28" name="TextBox 27"/>
          <p:cNvSpPr txBox="1"/>
          <p:nvPr/>
        </p:nvSpPr>
        <p:spPr>
          <a:xfrm>
            <a:off x="378645" y="2681088"/>
            <a:ext cx="2840935" cy="107721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Is there evidence?</a:t>
            </a:r>
          </a:p>
        </p:txBody>
      </p:sp>
      <p:pic>
        <p:nvPicPr>
          <p:cNvPr id="30" name="Picture 23"/>
          <p:cNvPicPr>
            <a:picLocks noChangeAspect="1" noChangeArrowheads="1"/>
          </p:cNvPicPr>
          <p:nvPr/>
        </p:nvPicPr>
        <p:blipFill>
          <a:blip r:embed="rId2" cstate="print"/>
          <a:srcRect/>
          <a:stretch>
            <a:fillRect/>
          </a:stretch>
        </p:blipFill>
        <p:spPr bwMode="auto">
          <a:xfrm>
            <a:off x="2635381" y="2745026"/>
            <a:ext cx="633413" cy="990600"/>
          </a:xfrm>
          <a:prstGeom prst="rect">
            <a:avLst/>
          </a:prstGeom>
          <a:noFill/>
          <a:ln w="9525">
            <a:noFill/>
            <a:miter lim="800000"/>
            <a:headEnd/>
            <a:tailEnd/>
          </a:ln>
          <a:effectLst/>
        </p:spPr>
      </p:pic>
      <p:pic>
        <p:nvPicPr>
          <p:cNvPr id="31" name="Picture 24" descr="aroma"/>
          <p:cNvPicPr>
            <a:picLocks noChangeAspect="1" noChangeArrowheads="1" noCrop="1"/>
          </p:cNvPicPr>
          <p:nvPr/>
        </p:nvPicPr>
        <p:blipFill>
          <a:blip r:embed="rId3" cstate="print"/>
          <a:srcRect/>
          <a:stretch>
            <a:fillRect/>
          </a:stretch>
        </p:blipFill>
        <p:spPr bwMode="auto">
          <a:xfrm>
            <a:off x="3724405" y="3092688"/>
            <a:ext cx="827088" cy="914400"/>
          </a:xfrm>
          <a:prstGeom prst="rect">
            <a:avLst/>
          </a:prstGeom>
          <a:noFill/>
        </p:spPr>
      </p:pic>
      <p:sp>
        <p:nvSpPr>
          <p:cNvPr id="32" name="Text Box 25"/>
          <p:cNvSpPr txBox="1">
            <a:spLocks noChangeArrowheads="1"/>
          </p:cNvSpPr>
          <p:nvPr/>
        </p:nvSpPr>
        <p:spPr bwMode="auto">
          <a:xfrm>
            <a:off x="3637093" y="2630726"/>
            <a:ext cx="1219200" cy="523220"/>
          </a:xfrm>
          <a:prstGeom prst="rect">
            <a:avLst/>
          </a:prstGeom>
          <a:noFill/>
          <a:ln w="9525">
            <a:noFill/>
            <a:miter lim="800000"/>
            <a:headEnd/>
            <a:tailEnd/>
          </a:ln>
          <a:effectLst/>
        </p:spPr>
        <p:txBody>
          <a:bodyPr>
            <a:spAutoFit/>
          </a:bodyPr>
          <a:lstStyle/>
          <a:p>
            <a:pPr>
              <a:spcBef>
                <a:spcPct val="50000"/>
              </a:spcBef>
            </a:pPr>
            <a:r>
              <a:rPr lang="en-US" sz="1400" b="1">
                <a:latin typeface="Times New Roman" panose="02020603050405020304" pitchFamily="18" charset="0"/>
                <a:cs typeface="Times New Roman" panose="02020603050405020304" pitchFamily="18" charset="0"/>
              </a:rPr>
              <a:t>Aromatase inhibition</a:t>
            </a:r>
          </a:p>
        </p:txBody>
      </p:sp>
      <p:pic>
        <p:nvPicPr>
          <p:cNvPr id="33" name="Picture 26"/>
          <p:cNvPicPr>
            <a:picLocks noChangeAspect="1" noChangeArrowheads="1"/>
          </p:cNvPicPr>
          <p:nvPr/>
        </p:nvPicPr>
        <p:blipFill>
          <a:blip r:embed="rId4" cstate="print"/>
          <a:srcRect/>
          <a:stretch>
            <a:fillRect/>
          </a:stretch>
        </p:blipFill>
        <p:spPr bwMode="auto">
          <a:xfrm>
            <a:off x="5073780" y="2875201"/>
            <a:ext cx="1149350" cy="1447800"/>
          </a:xfrm>
          <a:prstGeom prst="rect">
            <a:avLst/>
          </a:prstGeom>
          <a:noFill/>
          <a:ln w="9525">
            <a:noFill/>
            <a:miter lim="800000"/>
            <a:headEnd/>
            <a:tailEnd/>
          </a:ln>
          <a:effectLst/>
        </p:spPr>
      </p:pic>
      <p:pic>
        <p:nvPicPr>
          <p:cNvPr id="34" name="Picture 27"/>
          <p:cNvPicPr>
            <a:picLocks noChangeAspect="1" noChangeArrowheads="1"/>
          </p:cNvPicPr>
          <p:nvPr/>
        </p:nvPicPr>
        <p:blipFill>
          <a:blip r:embed="rId5" cstate="print"/>
          <a:srcRect/>
          <a:stretch>
            <a:fillRect/>
          </a:stretch>
        </p:blipFill>
        <p:spPr bwMode="auto">
          <a:xfrm>
            <a:off x="6816855" y="2637076"/>
            <a:ext cx="1081088" cy="1708150"/>
          </a:xfrm>
          <a:prstGeom prst="rect">
            <a:avLst/>
          </a:prstGeom>
          <a:noFill/>
          <a:ln w="9525">
            <a:noFill/>
            <a:miter lim="800000"/>
            <a:headEnd/>
            <a:tailEnd/>
          </a:ln>
          <a:effectLst/>
        </p:spPr>
      </p:pic>
      <p:pic>
        <p:nvPicPr>
          <p:cNvPr id="35" name="Picture 28"/>
          <p:cNvPicPr>
            <a:picLocks noChangeAspect="1" noChangeArrowheads="1"/>
          </p:cNvPicPr>
          <p:nvPr/>
        </p:nvPicPr>
        <p:blipFill>
          <a:blip r:embed="rId6" cstate="print"/>
          <a:srcRect/>
          <a:stretch>
            <a:fillRect/>
          </a:stretch>
        </p:blipFill>
        <p:spPr bwMode="auto">
          <a:xfrm>
            <a:off x="8296405" y="2727563"/>
            <a:ext cx="2286000" cy="1601788"/>
          </a:xfrm>
          <a:prstGeom prst="rect">
            <a:avLst/>
          </a:prstGeom>
          <a:noFill/>
          <a:ln w="9525">
            <a:noFill/>
            <a:miter lim="800000"/>
            <a:headEnd/>
            <a:tailEnd/>
          </a:ln>
          <a:effectLst/>
        </p:spPr>
      </p:pic>
      <p:sp>
        <p:nvSpPr>
          <p:cNvPr id="36" name="Line 30"/>
          <p:cNvSpPr>
            <a:spLocks noChangeShapeType="1"/>
          </p:cNvSpPr>
          <p:nvPr/>
        </p:nvSpPr>
        <p:spPr bwMode="auto">
          <a:xfrm>
            <a:off x="3311655" y="3364151"/>
            <a:ext cx="304800" cy="0"/>
          </a:xfrm>
          <a:prstGeom prst="line">
            <a:avLst/>
          </a:prstGeom>
          <a:noFill/>
          <a:ln w="9525">
            <a:solidFill>
              <a:schemeClr val="tx1"/>
            </a:solidFill>
            <a:round/>
            <a:headEnd/>
            <a:tailEnd type="triangle" w="med" len="me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37" name="Line 31"/>
          <p:cNvSpPr>
            <a:spLocks noChangeShapeType="1"/>
          </p:cNvSpPr>
          <p:nvPr/>
        </p:nvSpPr>
        <p:spPr bwMode="auto">
          <a:xfrm>
            <a:off x="6315205" y="3365738"/>
            <a:ext cx="381000" cy="0"/>
          </a:xfrm>
          <a:prstGeom prst="line">
            <a:avLst/>
          </a:prstGeom>
          <a:noFill/>
          <a:ln w="38100">
            <a:solidFill>
              <a:schemeClr val="tx1"/>
            </a:solidFill>
            <a:round/>
            <a:headEnd/>
            <a:tailEnd type="triangle" w="med" len="me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38" name="Line 32"/>
          <p:cNvSpPr>
            <a:spLocks noChangeShapeType="1"/>
          </p:cNvSpPr>
          <p:nvPr/>
        </p:nvSpPr>
        <p:spPr bwMode="auto">
          <a:xfrm>
            <a:off x="7948743" y="3408601"/>
            <a:ext cx="304800" cy="0"/>
          </a:xfrm>
          <a:prstGeom prst="line">
            <a:avLst/>
          </a:prstGeom>
          <a:noFill/>
          <a:ln w="38100">
            <a:solidFill>
              <a:schemeClr val="tx1"/>
            </a:solidFill>
            <a:round/>
            <a:headEnd/>
            <a:tailEnd type="triangle" w="med" len="me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39" name="Text Box 33"/>
          <p:cNvSpPr txBox="1">
            <a:spLocks noChangeArrowheads="1"/>
          </p:cNvSpPr>
          <p:nvPr/>
        </p:nvSpPr>
        <p:spPr bwMode="auto">
          <a:xfrm>
            <a:off x="4986468" y="2281476"/>
            <a:ext cx="1447800" cy="523220"/>
          </a:xfrm>
          <a:prstGeom prst="rect">
            <a:avLst/>
          </a:prstGeom>
          <a:noFill/>
          <a:ln w="9525">
            <a:noFill/>
            <a:miter lim="800000"/>
            <a:headEnd/>
            <a:tailEnd/>
          </a:ln>
          <a:effectLst/>
        </p:spPr>
        <p:txBody>
          <a:bodyPr>
            <a:spAutoFit/>
          </a:bodyPr>
          <a:lstStyle/>
          <a:p>
            <a:pPr algn="ctr">
              <a:spcBef>
                <a:spcPct val="50000"/>
              </a:spcBef>
            </a:pPr>
            <a:r>
              <a:rPr lang="en-US" sz="1400" b="1">
                <a:latin typeface="Times New Roman" panose="02020603050405020304" pitchFamily="18" charset="0"/>
                <a:cs typeface="Times New Roman" panose="02020603050405020304" pitchFamily="18" charset="0"/>
              </a:rPr>
              <a:t>Reduced E2, Vtg synthesis</a:t>
            </a:r>
          </a:p>
        </p:txBody>
      </p:sp>
      <p:sp>
        <p:nvSpPr>
          <p:cNvPr id="40" name="Text Box 34"/>
          <p:cNvSpPr txBox="1">
            <a:spLocks noChangeArrowheads="1"/>
          </p:cNvSpPr>
          <p:nvPr/>
        </p:nvSpPr>
        <p:spPr bwMode="auto">
          <a:xfrm>
            <a:off x="6597780" y="2117963"/>
            <a:ext cx="1447800" cy="523220"/>
          </a:xfrm>
          <a:prstGeom prst="rect">
            <a:avLst/>
          </a:prstGeom>
          <a:noFill/>
          <a:ln w="9525">
            <a:noFill/>
            <a:miter lim="800000"/>
            <a:headEnd/>
            <a:tailEnd/>
          </a:ln>
          <a:effectLst/>
        </p:spPr>
        <p:txBody>
          <a:bodyPr>
            <a:spAutoFit/>
          </a:bodyPr>
          <a:lstStyle/>
          <a:p>
            <a:pPr algn="ctr">
              <a:spcBef>
                <a:spcPct val="50000"/>
              </a:spcBef>
            </a:pPr>
            <a:r>
              <a:rPr lang="en-US" sz="1400" b="1">
                <a:latin typeface="Times New Roman" panose="02020603050405020304" pitchFamily="18" charset="0"/>
                <a:cs typeface="Times New Roman" panose="02020603050405020304" pitchFamily="18" charset="0"/>
              </a:rPr>
              <a:t>Impaired vitellogenesis</a:t>
            </a:r>
          </a:p>
        </p:txBody>
      </p:sp>
      <p:sp>
        <p:nvSpPr>
          <p:cNvPr id="41" name="Text Box 35"/>
          <p:cNvSpPr txBox="1">
            <a:spLocks noChangeArrowheads="1"/>
          </p:cNvSpPr>
          <p:nvPr/>
        </p:nvSpPr>
        <p:spPr bwMode="auto">
          <a:xfrm>
            <a:off x="8575805" y="2221151"/>
            <a:ext cx="1905000" cy="304800"/>
          </a:xfrm>
          <a:prstGeom prst="rect">
            <a:avLst/>
          </a:prstGeom>
          <a:noFill/>
          <a:ln w="9525">
            <a:noFill/>
            <a:miter lim="800000"/>
            <a:headEnd/>
            <a:tailEnd/>
          </a:ln>
          <a:effectLst/>
        </p:spPr>
        <p:txBody>
          <a:bodyPr>
            <a:spAutoFit/>
          </a:bodyPr>
          <a:lstStyle/>
          <a:p>
            <a:pPr algn="ctr">
              <a:spcBef>
                <a:spcPct val="50000"/>
              </a:spcBef>
            </a:pPr>
            <a:r>
              <a:rPr lang="en-US" sz="1400" b="1" dirty="0">
                <a:latin typeface="Times New Roman" panose="02020603050405020304" pitchFamily="18" charset="0"/>
                <a:cs typeface="Times New Roman" panose="02020603050405020304" pitchFamily="18" charset="0"/>
              </a:rPr>
              <a:t>Reduced fecundity</a:t>
            </a:r>
          </a:p>
        </p:txBody>
      </p:sp>
      <p:sp>
        <p:nvSpPr>
          <p:cNvPr id="42" name="Line 36"/>
          <p:cNvSpPr>
            <a:spLocks noChangeShapeType="1"/>
          </p:cNvSpPr>
          <p:nvPr/>
        </p:nvSpPr>
        <p:spPr bwMode="auto">
          <a:xfrm>
            <a:off x="4649918" y="3354626"/>
            <a:ext cx="304800" cy="0"/>
          </a:xfrm>
          <a:prstGeom prst="line">
            <a:avLst/>
          </a:prstGeom>
          <a:noFill/>
          <a:ln w="9525">
            <a:solidFill>
              <a:schemeClr val="tx1"/>
            </a:solidFill>
            <a:round/>
            <a:headEnd/>
            <a:tailEnd type="triangle" w="med" len="med"/>
          </a:ln>
          <a:effectLst/>
        </p:spPr>
        <p:txBody>
          <a:bodyPr/>
          <a:lstStyle/>
          <a:p>
            <a:endParaRPr lang="en-US">
              <a:latin typeface="Times New Roman" panose="02020603050405020304" pitchFamily="18" charset="0"/>
              <a:cs typeface="Times New Roman" panose="02020603050405020304" pitchFamily="18" charset="0"/>
            </a:endParaRPr>
          </a:p>
        </p:txBody>
      </p:sp>
      <p:sp>
        <p:nvSpPr>
          <p:cNvPr id="43" name="TextBox 42"/>
          <p:cNvSpPr txBox="1"/>
          <p:nvPr/>
        </p:nvSpPr>
        <p:spPr>
          <a:xfrm>
            <a:off x="1049809" y="4575193"/>
            <a:ext cx="10367493"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Not only is it biologically plausible – its supported by empirical evidence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Consistent profile of effects have been observed with other cyp19 inhibitors and in other species :</a:t>
            </a:r>
          </a:p>
          <a:p>
            <a:r>
              <a:rPr lang="en-US" dirty="0">
                <a:latin typeface="Times New Roman" panose="02020603050405020304" pitchFamily="18" charset="0"/>
                <a:cs typeface="Times New Roman" panose="02020603050405020304" pitchFamily="18" charset="0"/>
              </a:rPr>
              <a:t>Prochloraz, fathead minnow:  </a:t>
            </a:r>
            <a:r>
              <a:rPr lang="en-US" i="1" dirty="0">
                <a:latin typeface="Times New Roman" panose="02020603050405020304" pitchFamily="18" charset="0"/>
                <a:cs typeface="Times New Roman" panose="02020603050405020304" pitchFamily="18" charset="0"/>
              </a:rPr>
              <a:t>Toxicol. Sci. 2005. 86: 300-308</a:t>
            </a:r>
          </a:p>
          <a:p>
            <a:r>
              <a:rPr lang="en-US" dirty="0">
                <a:latin typeface="Times New Roman" panose="02020603050405020304" pitchFamily="18" charset="0"/>
                <a:cs typeface="Times New Roman" panose="02020603050405020304" pitchFamily="18" charset="0"/>
              </a:rPr>
              <a:t>Propiconazole, fathead minnow:  </a:t>
            </a:r>
            <a:r>
              <a:rPr lang="en-US" i="1" dirty="0">
                <a:latin typeface="Times New Roman" panose="02020603050405020304" pitchFamily="18" charset="0"/>
                <a:cs typeface="Times New Roman" panose="02020603050405020304" pitchFamily="18" charset="0"/>
              </a:rPr>
              <a:t>Toxicol. Sci. 2013. 132: 284-297.</a:t>
            </a:r>
          </a:p>
          <a:p>
            <a:r>
              <a:rPr lang="en-US" dirty="0" err="1">
                <a:latin typeface="Times New Roman" panose="02020603050405020304" pitchFamily="18" charset="0"/>
                <a:cs typeface="Times New Roman" panose="02020603050405020304" pitchFamily="18" charset="0"/>
              </a:rPr>
              <a:t>Letrozole</a:t>
            </a:r>
            <a:r>
              <a:rPr lang="en-US" dirty="0">
                <a:latin typeface="Times New Roman" panose="02020603050405020304" pitchFamily="18" charset="0"/>
                <a:cs typeface="Times New Roman" panose="02020603050405020304" pitchFamily="18" charset="0"/>
              </a:rPr>
              <a:t>, Japanese medaka: </a:t>
            </a:r>
            <a:r>
              <a:rPr lang="en-US" i="1" dirty="0">
                <a:latin typeface="Times New Roman" panose="02020603050405020304" pitchFamily="18" charset="0"/>
                <a:cs typeface="Times New Roman" panose="02020603050405020304" pitchFamily="18" charset="0"/>
              </a:rPr>
              <a:t>Compar. </a:t>
            </a:r>
            <a:r>
              <a:rPr lang="en-US" i="1" dirty="0" err="1">
                <a:latin typeface="Times New Roman" panose="02020603050405020304" pitchFamily="18" charset="0"/>
                <a:cs typeface="Times New Roman" panose="02020603050405020304" pitchFamily="18" charset="0"/>
              </a:rPr>
              <a:t>Biochem</a:t>
            </a:r>
            <a:r>
              <a:rPr lang="en-US" i="1" dirty="0">
                <a:latin typeface="Times New Roman" panose="02020603050405020304" pitchFamily="18" charset="0"/>
                <a:cs typeface="Times New Roman" panose="02020603050405020304" pitchFamily="18" charset="0"/>
              </a:rPr>
              <a:t>. Physiol. Pt. C, 2007, 145: 533-541</a:t>
            </a:r>
            <a:endParaRPr lang="en-US" dirty="0">
              <a:latin typeface="Times New Roman" panose="02020603050405020304" pitchFamily="18" charset="0"/>
              <a:cs typeface="Times New Roman" panose="02020603050405020304" pitchFamily="18" charset="0"/>
            </a:endParaRPr>
          </a:p>
        </p:txBody>
      </p:sp>
      <p:sp>
        <p:nvSpPr>
          <p:cNvPr id="44" name="TextBox 43"/>
          <p:cNvSpPr txBox="1"/>
          <p:nvPr/>
        </p:nvSpPr>
        <p:spPr>
          <a:xfrm>
            <a:off x="746009" y="193717"/>
            <a:ext cx="9836396" cy="584775"/>
          </a:xfrm>
          <a:prstGeom prst="rect">
            <a:avLst/>
          </a:prstGeom>
          <a:noFill/>
        </p:spPr>
        <p:txBody>
          <a:bodyPr wrap="square" rtlCol="0">
            <a:spAutoFit/>
          </a:bodyPr>
          <a:lstStyle/>
          <a:p>
            <a:pPr algn="ctr"/>
            <a:r>
              <a:rPr lang="en-US" sz="3200" dirty="0">
                <a:solidFill>
                  <a:srgbClr val="00B0F0"/>
                </a:solidFill>
                <a:latin typeface="Times New Roman" panose="02020603050405020304" pitchFamily="18" charset="0"/>
                <a:cs typeface="Times New Roman" panose="02020603050405020304" pitchFamily="18" charset="0"/>
              </a:rPr>
              <a:t>Example Support for KERs: Empirical Evidence</a:t>
            </a:r>
          </a:p>
        </p:txBody>
      </p:sp>
    </p:spTree>
    <p:extLst>
      <p:ext uri="{BB962C8B-B14F-4D97-AF65-F5344CB8AC3E}">
        <p14:creationId xmlns:p14="http://schemas.microsoft.com/office/powerpoint/2010/main" val="362994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p:bldP spid="36" grpId="0" animBg="1"/>
      <p:bldP spid="37" grpId="0" animBg="1"/>
      <p:bldP spid="38" grpId="0" animBg="1"/>
      <p:bldP spid="39" grpId="0"/>
      <p:bldP spid="40" grpId="0"/>
      <p:bldP spid="41" grpId="0"/>
      <p:bldP spid="42" grpId="0" animBg="1"/>
      <p:bldP spid="4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1"/>
          <p:cNvSpPr txBox="1">
            <a:spLocks noChangeArrowheads="1"/>
          </p:cNvSpPr>
          <p:nvPr/>
        </p:nvSpPr>
        <p:spPr bwMode="auto">
          <a:xfrm>
            <a:off x="2057400" y="1217504"/>
            <a:ext cx="777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marL="0" lvl="1" algn="ctr" eaLnBrk="1" hangingPunct="1">
              <a:spcBef>
                <a:spcPct val="0"/>
              </a:spcBef>
              <a:buClrTx/>
              <a:buNone/>
            </a:pPr>
            <a:r>
              <a:rPr lang="en-GB" altLang="en-US" dirty="0">
                <a:solidFill>
                  <a:srgbClr val="000000"/>
                </a:solidFill>
                <a:latin typeface="Times New Roman" panose="02020603050405020304" pitchFamily="18" charset="0"/>
                <a:cs typeface="Times New Roman" panose="02020603050405020304" pitchFamily="18" charset="0"/>
              </a:rPr>
              <a:t>Does </a:t>
            </a:r>
            <a:r>
              <a:rPr lang="en-GB" altLang="en-US" dirty="0" err="1">
                <a:solidFill>
                  <a:srgbClr val="00B050"/>
                </a:solidFill>
                <a:latin typeface="Times New Roman" panose="02020603050405020304" pitchFamily="18" charset="0"/>
                <a:cs typeface="Times New Roman" panose="02020603050405020304" pitchFamily="18" charset="0"/>
              </a:rPr>
              <a:t>KE</a:t>
            </a:r>
            <a:r>
              <a:rPr lang="en-GB" altLang="en-US" baseline="-25000" dirty="0" err="1">
                <a:solidFill>
                  <a:srgbClr val="00B050"/>
                </a:solidFill>
                <a:latin typeface="Times New Roman" panose="02020603050405020304" pitchFamily="18" charset="0"/>
                <a:cs typeface="Times New Roman" panose="02020603050405020304" pitchFamily="18" charset="0"/>
              </a:rPr>
              <a:t>up</a:t>
            </a:r>
            <a:r>
              <a:rPr lang="en-GB" altLang="en-US" dirty="0">
                <a:solidFill>
                  <a:srgbClr val="00B050"/>
                </a:solidFill>
                <a:latin typeface="Times New Roman" panose="02020603050405020304" pitchFamily="18" charset="0"/>
                <a:cs typeface="Times New Roman" panose="02020603050405020304" pitchFamily="18" charset="0"/>
              </a:rPr>
              <a:t> occur at lower doses </a:t>
            </a:r>
            <a:r>
              <a:rPr lang="en-GB" altLang="en-US" dirty="0">
                <a:latin typeface="Times New Roman" panose="02020603050405020304" pitchFamily="18" charset="0"/>
                <a:cs typeface="Times New Roman" panose="02020603050405020304" pitchFamily="18" charset="0"/>
              </a:rPr>
              <a:t>for tested stressors </a:t>
            </a:r>
            <a:r>
              <a:rPr lang="en-GB" altLang="en-US" dirty="0">
                <a:solidFill>
                  <a:srgbClr val="00B050"/>
                </a:solidFill>
                <a:latin typeface="Times New Roman" panose="02020603050405020304" pitchFamily="18" charset="0"/>
                <a:cs typeface="Times New Roman" panose="02020603050405020304" pitchFamily="18" charset="0"/>
              </a:rPr>
              <a:t>than </a:t>
            </a:r>
            <a:r>
              <a:rPr lang="en-GB" altLang="en-US" dirty="0" err="1">
                <a:solidFill>
                  <a:srgbClr val="00B050"/>
                </a:solidFill>
                <a:latin typeface="Times New Roman" panose="02020603050405020304" pitchFamily="18" charset="0"/>
                <a:cs typeface="Times New Roman" panose="02020603050405020304" pitchFamily="18" charset="0"/>
              </a:rPr>
              <a:t>KE</a:t>
            </a:r>
            <a:r>
              <a:rPr lang="en-GB" altLang="en-US" baseline="-25000" dirty="0" err="1">
                <a:solidFill>
                  <a:srgbClr val="00B050"/>
                </a:solidFill>
                <a:latin typeface="Times New Roman" panose="02020603050405020304" pitchFamily="18" charset="0"/>
                <a:cs typeface="Times New Roman" panose="02020603050405020304" pitchFamily="18" charset="0"/>
              </a:rPr>
              <a:t>down</a:t>
            </a:r>
            <a:r>
              <a:rPr lang="en-GB" altLang="en-US" dirty="0">
                <a:solidFill>
                  <a:srgbClr val="000000"/>
                </a:solidFill>
                <a:latin typeface="Times New Roman" panose="02020603050405020304" pitchFamily="18" charset="0"/>
                <a:cs typeface="Times New Roman" panose="02020603050405020304" pitchFamily="18" charset="0"/>
              </a:rPr>
              <a:t>?</a:t>
            </a:r>
            <a:endParaRPr lang="en-GB" altLang="en-US" dirty="0">
              <a:latin typeface="Times New Roman" panose="02020603050405020304" pitchFamily="18" charset="0"/>
              <a:cs typeface="Times New Roman" panose="02020603050405020304" pitchFamily="18" charset="0"/>
            </a:endParaRPr>
          </a:p>
        </p:txBody>
      </p:sp>
      <p:grpSp>
        <p:nvGrpSpPr>
          <p:cNvPr id="20484" name="Group 4"/>
          <p:cNvGrpSpPr>
            <a:grpSpLocks/>
          </p:cNvGrpSpPr>
          <p:nvPr/>
        </p:nvGrpSpPr>
        <p:grpSpPr bwMode="auto">
          <a:xfrm>
            <a:off x="6096000" y="2067305"/>
            <a:ext cx="3871023" cy="3429141"/>
            <a:chOff x="121078" y="1698422"/>
            <a:chExt cx="4533472" cy="3862693"/>
          </a:xfrm>
        </p:grpSpPr>
        <p:cxnSp>
          <p:nvCxnSpPr>
            <p:cNvPr id="2" name="Straight Connector 1"/>
            <p:cNvCxnSpPr/>
            <p:nvPr/>
          </p:nvCxnSpPr>
          <p:spPr bwMode="auto">
            <a:xfrm>
              <a:off x="527194" y="1754370"/>
              <a:ext cx="0" cy="3352893"/>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 name="Straight Connector 2"/>
            <p:cNvCxnSpPr/>
            <p:nvPr/>
          </p:nvCxnSpPr>
          <p:spPr bwMode="auto">
            <a:xfrm flipH="1">
              <a:off x="527194" y="5107263"/>
              <a:ext cx="3504533"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4" name="Freeform 3"/>
            <p:cNvSpPr/>
            <p:nvPr/>
          </p:nvSpPr>
          <p:spPr bwMode="auto">
            <a:xfrm>
              <a:off x="205557" y="2253280"/>
              <a:ext cx="3595633" cy="2853983"/>
            </a:xfrm>
            <a:custGeom>
              <a:avLst/>
              <a:gdLst>
                <a:gd name="connsiteX0" fmla="*/ 0 w 3595955"/>
                <a:gd name="connsiteY0" fmla="*/ 2796708 h 2854520"/>
                <a:gd name="connsiteX1" fmla="*/ 832207 w 3595955"/>
                <a:gd name="connsiteY1" fmla="*/ 2539854 h 2854520"/>
                <a:gd name="connsiteX2" fmla="*/ 1880171 w 3595955"/>
                <a:gd name="connsiteY2" fmla="*/ 372007 h 2854520"/>
                <a:gd name="connsiteX3" fmla="*/ 3595955 w 3595955"/>
                <a:gd name="connsiteY3" fmla="*/ 2137 h 2854520"/>
                <a:gd name="connsiteX4" fmla="*/ 3595955 w 3595955"/>
                <a:gd name="connsiteY4" fmla="*/ 2137 h 285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955" h="2854520">
                  <a:moveTo>
                    <a:pt x="0" y="2796708"/>
                  </a:moveTo>
                  <a:cubicBezTo>
                    <a:pt x="259422" y="2870339"/>
                    <a:pt x="518845" y="2943971"/>
                    <a:pt x="832207" y="2539854"/>
                  </a:cubicBezTo>
                  <a:cubicBezTo>
                    <a:pt x="1145569" y="2135737"/>
                    <a:pt x="1419546" y="794960"/>
                    <a:pt x="1880171" y="372007"/>
                  </a:cubicBezTo>
                  <a:cubicBezTo>
                    <a:pt x="2340796" y="-50946"/>
                    <a:pt x="3595955" y="2137"/>
                    <a:pt x="3595955" y="2137"/>
                  </a:cubicBezTo>
                  <a:lnTo>
                    <a:pt x="3595955" y="2137"/>
                  </a:lnTo>
                </a:path>
              </a:pathLst>
            </a:custGeom>
            <a:ln>
              <a:solidFill>
                <a:srgbClr val="0070C0"/>
              </a:solidFill>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lstStyle/>
            <a:p>
              <a:pPr eaLnBrk="0" hangingPunct="0">
                <a:defRPr/>
              </a:pPr>
              <a:endParaRPr lang="en-US" sz="2400">
                <a:latin typeface="Times" pitchFamily="18" charset="0"/>
              </a:endParaRPr>
            </a:p>
          </p:txBody>
        </p:sp>
        <p:sp>
          <p:nvSpPr>
            <p:cNvPr id="20499" name="TextBox 4"/>
            <p:cNvSpPr txBox="1">
              <a:spLocks noChangeArrowheads="1"/>
            </p:cNvSpPr>
            <p:nvPr/>
          </p:nvSpPr>
          <p:spPr bwMode="auto">
            <a:xfrm>
              <a:off x="1300162" y="5145088"/>
              <a:ext cx="2514601" cy="416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SzTx/>
                <a:buFontTx/>
                <a:buNone/>
              </a:pPr>
              <a:r>
                <a:rPr lang="en-US" altLang="en-US" sz="1800">
                  <a:latin typeface="Calibri" pitchFamily="34" charset="0"/>
                </a:rPr>
                <a:t>Concentration/dose</a:t>
              </a:r>
            </a:p>
          </p:txBody>
        </p:sp>
        <p:sp>
          <p:nvSpPr>
            <p:cNvPr id="20500" name="TextBox 5"/>
            <p:cNvSpPr txBox="1">
              <a:spLocks noChangeArrowheads="1"/>
            </p:cNvSpPr>
            <p:nvPr/>
          </p:nvSpPr>
          <p:spPr bwMode="auto">
            <a:xfrm rot="16200000">
              <a:off x="-1085451" y="3048823"/>
              <a:ext cx="2845594" cy="43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SzTx/>
                <a:buFontTx/>
                <a:buNone/>
              </a:pPr>
              <a:r>
                <a:rPr lang="en-US" altLang="en-US" sz="1800">
                  <a:latin typeface="Calibri" pitchFamily="34" charset="0"/>
                </a:rPr>
                <a:t>Magnitude of response</a:t>
              </a:r>
            </a:p>
          </p:txBody>
        </p:sp>
        <p:sp>
          <p:nvSpPr>
            <p:cNvPr id="20501" name="TextBox 7"/>
            <p:cNvSpPr txBox="1">
              <a:spLocks noChangeArrowheads="1"/>
            </p:cNvSpPr>
            <p:nvPr/>
          </p:nvSpPr>
          <p:spPr bwMode="auto">
            <a:xfrm>
              <a:off x="1950002" y="2495465"/>
              <a:ext cx="1086415" cy="58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SzTx/>
                <a:buFontTx/>
                <a:buNone/>
              </a:pPr>
              <a:r>
                <a:rPr lang="en-US" altLang="en-US" sz="2800" b="1" dirty="0">
                  <a:solidFill>
                    <a:srgbClr val="0070C0"/>
                  </a:solidFill>
                  <a:latin typeface="Calibri" pitchFamily="34" charset="0"/>
                </a:rPr>
                <a:t>KE</a:t>
              </a:r>
              <a:r>
                <a:rPr lang="en-US" altLang="en-US" sz="2800" b="1" baseline="-25000" dirty="0">
                  <a:solidFill>
                    <a:srgbClr val="0070C0"/>
                  </a:solidFill>
                  <a:latin typeface="Calibri" pitchFamily="34" charset="0"/>
                </a:rPr>
                <a:t>1</a:t>
              </a:r>
              <a:endParaRPr lang="en-US" altLang="en-US" sz="2800" b="1" dirty="0">
                <a:solidFill>
                  <a:srgbClr val="0070C0"/>
                </a:solidFill>
                <a:latin typeface="Calibri" pitchFamily="34" charset="0"/>
              </a:endParaRPr>
            </a:p>
          </p:txBody>
        </p:sp>
        <p:sp>
          <p:nvSpPr>
            <p:cNvPr id="9" name="Freeform 8"/>
            <p:cNvSpPr/>
            <p:nvPr/>
          </p:nvSpPr>
          <p:spPr bwMode="auto">
            <a:xfrm>
              <a:off x="1058917" y="2222881"/>
              <a:ext cx="3595633" cy="2853983"/>
            </a:xfrm>
            <a:custGeom>
              <a:avLst/>
              <a:gdLst>
                <a:gd name="connsiteX0" fmla="*/ 0 w 3595955"/>
                <a:gd name="connsiteY0" fmla="*/ 2796708 h 2854520"/>
                <a:gd name="connsiteX1" fmla="*/ 832207 w 3595955"/>
                <a:gd name="connsiteY1" fmla="*/ 2539854 h 2854520"/>
                <a:gd name="connsiteX2" fmla="*/ 1880171 w 3595955"/>
                <a:gd name="connsiteY2" fmla="*/ 372007 h 2854520"/>
                <a:gd name="connsiteX3" fmla="*/ 3595955 w 3595955"/>
                <a:gd name="connsiteY3" fmla="*/ 2137 h 2854520"/>
                <a:gd name="connsiteX4" fmla="*/ 3595955 w 3595955"/>
                <a:gd name="connsiteY4" fmla="*/ 2137 h 285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955" h="2854520">
                  <a:moveTo>
                    <a:pt x="0" y="2796708"/>
                  </a:moveTo>
                  <a:cubicBezTo>
                    <a:pt x="259422" y="2870339"/>
                    <a:pt x="518845" y="2943971"/>
                    <a:pt x="832207" y="2539854"/>
                  </a:cubicBezTo>
                  <a:cubicBezTo>
                    <a:pt x="1145569" y="2135737"/>
                    <a:pt x="1419546" y="794960"/>
                    <a:pt x="1880171" y="372007"/>
                  </a:cubicBezTo>
                  <a:cubicBezTo>
                    <a:pt x="2340796" y="-50946"/>
                    <a:pt x="3595955" y="2137"/>
                    <a:pt x="3595955" y="2137"/>
                  </a:cubicBezTo>
                  <a:lnTo>
                    <a:pt x="3595955" y="2137"/>
                  </a:lnTo>
                </a:path>
              </a:pathLst>
            </a:cu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lstStyle/>
            <a:p>
              <a:pPr eaLnBrk="0" hangingPunct="0">
                <a:defRPr/>
              </a:pPr>
              <a:endParaRPr lang="en-US" sz="2400">
                <a:latin typeface="Times" pitchFamily="18" charset="0"/>
              </a:endParaRPr>
            </a:p>
          </p:txBody>
        </p:sp>
        <p:sp>
          <p:nvSpPr>
            <p:cNvPr id="20503" name="TextBox 9"/>
            <p:cNvSpPr txBox="1">
              <a:spLocks noChangeArrowheads="1"/>
            </p:cNvSpPr>
            <p:nvPr/>
          </p:nvSpPr>
          <p:spPr bwMode="auto">
            <a:xfrm>
              <a:off x="2978150" y="2443164"/>
              <a:ext cx="823041" cy="58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SzTx/>
                <a:buFontTx/>
                <a:buNone/>
              </a:pPr>
              <a:r>
                <a:rPr lang="en-US" altLang="en-US" sz="2800" b="1">
                  <a:solidFill>
                    <a:srgbClr val="FF0000"/>
                  </a:solidFill>
                  <a:latin typeface="Calibri" pitchFamily="34" charset="0"/>
                </a:rPr>
                <a:t>KE</a:t>
              </a:r>
              <a:r>
                <a:rPr lang="en-US" altLang="en-US" sz="2800" b="1" baseline="-25000">
                  <a:solidFill>
                    <a:srgbClr val="FF0000"/>
                  </a:solidFill>
                  <a:latin typeface="Calibri" pitchFamily="34" charset="0"/>
                </a:rPr>
                <a:t>2</a:t>
              </a:r>
              <a:endParaRPr lang="en-US" altLang="en-US" sz="2800" b="1">
                <a:solidFill>
                  <a:srgbClr val="FF0000"/>
                </a:solidFill>
                <a:latin typeface="Calibri" pitchFamily="34" charset="0"/>
              </a:endParaRPr>
            </a:p>
          </p:txBody>
        </p:sp>
        <p:sp>
          <p:nvSpPr>
            <p:cNvPr id="20504" name="TextBox 21"/>
            <p:cNvSpPr txBox="1">
              <a:spLocks noChangeArrowheads="1"/>
            </p:cNvSpPr>
            <p:nvPr/>
          </p:nvSpPr>
          <p:spPr bwMode="auto">
            <a:xfrm>
              <a:off x="715962" y="1698422"/>
              <a:ext cx="969106" cy="520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SzTx/>
                <a:buFontTx/>
                <a:buNone/>
              </a:pPr>
              <a:r>
                <a:rPr lang="en-US" altLang="en-US" b="1" dirty="0">
                  <a:solidFill>
                    <a:srgbClr val="619F2D"/>
                  </a:solidFill>
                  <a:latin typeface="Times New Roman" panose="02020603050405020304" pitchFamily="18" charset="0"/>
                  <a:cs typeface="Times New Roman" panose="02020603050405020304" pitchFamily="18" charset="0"/>
                </a:rPr>
                <a:t>Yes!</a:t>
              </a:r>
            </a:p>
          </p:txBody>
        </p:sp>
      </p:grpSp>
      <p:grpSp>
        <p:nvGrpSpPr>
          <p:cNvPr id="5" name="Group 4"/>
          <p:cNvGrpSpPr/>
          <p:nvPr/>
        </p:nvGrpSpPr>
        <p:grpSpPr>
          <a:xfrm>
            <a:off x="1735974" y="2026093"/>
            <a:ext cx="4195762" cy="3391876"/>
            <a:chOff x="4697413" y="1740512"/>
            <a:chExt cx="4195762" cy="3391876"/>
          </a:xfrm>
        </p:grpSpPr>
        <p:sp>
          <p:nvSpPr>
            <p:cNvPr id="20483" name="TextBox 16"/>
            <p:cNvSpPr txBox="1">
              <a:spLocks noChangeArrowheads="1"/>
            </p:cNvSpPr>
            <p:nvPr/>
          </p:nvSpPr>
          <p:spPr bwMode="auto">
            <a:xfrm rot="-5400000">
              <a:off x="3625057" y="3128169"/>
              <a:ext cx="251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SzTx/>
                <a:buFontTx/>
                <a:buNone/>
              </a:pPr>
              <a:r>
                <a:rPr lang="en-US" altLang="en-US" sz="1800" dirty="0">
                  <a:latin typeface="Calibri" pitchFamily="34" charset="0"/>
                </a:rPr>
                <a:t>Magnitude of response</a:t>
              </a:r>
            </a:p>
          </p:txBody>
        </p:sp>
        <p:grpSp>
          <p:nvGrpSpPr>
            <p:cNvPr id="20485" name="Group 5"/>
            <p:cNvGrpSpPr>
              <a:grpSpLocks/>
            </p:cNvGrpSpPr>
            <p:nvPr/>
          </p:nvGrpSpPr>
          <p:grpSpPr bwMode="auto">
            <a:xfrm>
              <a:off x="5016500" y="1740512"/>
              <a:ext cx="3876675" cy="3391876"/>
              <a:chOff x="5027613" y="1756439"/>
              <a:chExt cx="5030787" cy="3820551"/>
            </a:xfrm>
          </p:grpSpPr>
          <p:cxnSp>
            <p:nvCxnSpPr>
              <p:cNvPr id="13" name="Straight Connector 12"/>
              <p:cNvCxnSpPr/>
              <p:nvPr/>
            </p:nvCxnSpPr>
            <p:spPr bwMode="auto">
              <a:xfrm>
                <a:off x="5072935" y="1770055"/>
                <a:ext cx="0" cy="3352749"/>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bwMode="auto">
              <a:xfrm flipH="1">
                <a:off x="5072935" y="5122804"/>
                <a:ext cx="3504247"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5" name="Freeform 14"/>
              <p:cNvSpPr/>
              <p:nvPr/>
            </p:nvSpPr>
            <p:spPr bwMode="auto">
              <a:xfrm>
                <a:off x="6463510" y="2256427"/>
                <a:ext cx="3594890" cy="2853860"/>
              </a:xfrm>
              <a:custGeom>
                <a:avLst/>
                <a:gdLst>
                  <a:gd name="connsiteX0" fmla="*/ 0 w 3595955"/>
                  <a:gd name="connsiteY0" fmla="*/ 2796708 h 2854520"/>
                  <a:gd name="connsiteX1" fmla="*/ 832207 w 3595955"/>
                  <a:gd name="connsiteY1" fmla="*/ 2539854 h 2854520"/>
                  <a:gd name="connsiteX2" fmla="*/ 1880171 w 3595955"/>
                  <a:gd name="connsiteY2" fmla="*/ 372007 h 2854520"/>
                  <a:gd name="connsiteX3" fmla="*/ 3595955 w 3595955"/>
                  <a:gd name="connsiteY3" fmla="*/ 2137 h 2854520"/>
                  <a:gd name="connsiteX4" fmla="*/ 3595955 w 3595955"/>
                  <a:gd name="connsiteY4" fmla="*/ 2137 h 285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955" h="2854520">
                    <a:moveTo>
                      <a:pt x="0" y="2796708"/>
                    </a:moveTo>
                    <a:cubicBezTo>
                      <a:pt x="259422" y="2870339"/>
                      <a:pt x="518845" y="2943971"/>
                      <a:pt x="832207" y="2539854"/>
                    </a:cubicBezTo>
                    <a:cubicBezTo>
                      <a:pt x="1145569" y="2135737"/>
                      <a:pt x="1419546" y="794960"/>
                      <a:pt x="1880171" y="372007"/>
                    </a:cubicBezTo>
                    <a:cubicBezTo>
                      <a:pt x="2340796" y="-50946"/>
                      <a:pt x="3595955" y="2137"/>
                      <a:pt x="3595955" y="2137"/>
                    </a:cubicBezTo>
                    <a:lnTo>
                      <a:pt x="3595955" y="2137"/>
                    </a:lnTo>
                  </a:path>
                </a:pathLst>
              </a:custGeom>
              <a:ln>
                <a:solidFill>
                  <a:srgbClr val="0070C0"/>
                </a:solidFill>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lstStyle/>
              <a:p>
                <a:pPr eaLnBrk="0" hangingPunct="0">
                  <a:defRPr/>
                </a:pPr>
                <a:endParaRPr lang="en-US" sz="2400">
                  <a:latin typeface="Times" pitchFamily="18" charset="0"/>
                </a:endParaRPr>
              </a:p>
            </p:txBody>
          </p:sp>
          <p:sp>
            <p:nvSpPr>
              <p:cNvPr id="20491" name="TextBox 15"/>
              <p:cNvSpPr txBox="1">
                <a:spLocks noChangeArrowheads="1"/>
              </p:cNvSpPr>
              <p:nvPr/>
            </p:nvSpPr>
            <p:spPr bwMode="auto">
              <a:xfrm>
                <a:off x="5845175" y="5160963"/>
                <a:ext cx="2963863" cy="416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SzTx/>
                  <a:buFontTx/>
                  <a:buNone/>
                </a:pPr>
                <a:r>
                  <a:rPr lang="en-US" altLang="en-US" sz="1800" dirty="0">
                    <a:latin typeface="Calibri" pitchFamily="34" charset="0"/>
                  </a:rPr>
                  <a:t>Concentration/dose</a:t>
                </a:r>
              </a:p>
            </p:txBody>
          </p:sp>
          <p:sp>
            <p:nvSpPr>
              <p:cNvPr id="20492" name="TextBox 17"/>
              <p:cNvSpPr txBox="1">
                <a:spLocks noChangeArrowheads="1"/>
              </p:cNvSpPr>
              <p:nvPr/>
            </p:nvSpPr>
            <p:spPr bwMode="auto">
              <a:xfrm>
                <a:off x="8497887" y="2443163"/>
                <a:ext cx="987871" cy="589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SzTx/>
                  <a:buFontTx/>
                  <a:buNone/>
                </a:pPr>
                <a:r>
                  <a:rPr lang="en-US" altLang="en-US" sz="2800" b="1" dirty="0">
                    <a:solidFill>
                      <a:srgbClr val="0070C0"/>
                    </a:solidFill>
                    <a:latin typeface="Calibri" pitchFamily="34" charset="0"/>
                  </a:rPr>
                  <a:t>KE</a:t>
                </a:r>
                <a:r>
                  <a:rPr lang="en-US" altLang="en-US" sz="2800" b="1" baseline="-25000" dirty="0">
                    <a:solidFill>
                      <a:srgbClr val="0070C0"/>
                    </a:solidFill>
                    <a:latin typeface="Calibri" pitchFamily="34" charset="0"/>
                  </a:rPr>
                  <a:t>1</a:t>
                </a:r>
                <a:endParaRPr lang="en-US" altLang="en-US" sz="2800" b="1" dirty="0">
                  <a:solidFill>
                    <a:srgbClr val="0070C0"/>
                  </a:solidFill>
                  <a:latin typeface="Calibri" pitchFamily="34" charset="0"/>
                </a:endParaRPr>
              </a:p>
            </p:txBody>
          </p:sp>
          <p:sp>
            <p:nvSpPr>
              <p:cNvPr id="19" name="Freeform 18"/>
              <p:cNvSpPr/>
              <p:nvPr/>
            </p:nvSpPr>
            <p:spPr bwMode="auto">
              <a:xfrm>
                <a:off x="5027613" y="2258216"/>
                <a:ext cx="3594891" cy="2855647"/>
              </a:xfrm>
              <a:custGeom>
                <a:avLst/>
                <a:gdLst>
                  <a:gd name="connsiteX0" fmla="*/ 0 w 3595955"/>
                  <a:gd name="connsiteY0" fmla="*/ 2796708 h 2854520"/>
                  <a:gd name="connsiteX1" fmla="*/ 832207 w 3595955"/>
                  <a:gd name="connsiteY1" fmla="*/ 2539854 h 2854520"/>
                  <a:gd name="connsiteX2" fmla="*/ 1880171 w 3595955"/>
                  <a:gd name="connsiteY2" fmla="*/ 372007 h 2854520"/>
                  <a:gd name="connsiteX3" fmla="*/ 3595955 w 3595955"/>
                  <a:gd name="connsiteY3" fmla="*/ 2137 h 2854520"/>
                  <a:gd name="connsiteX4" fmla="*/ 3595955 w 3595955"/>
                  <a:gd name="connsiteY4" fmla="*/ 2137 h 285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5955" h="2854520">
                    <a:moveTo>
                      <a:pt x="0" y="2796708"/>
                    </a:moveTo>
                    <a:cubicBezTo>
                      <a:pt x="259422" y="2870339"/>
                      <a:pt x="518845" y="2943971"/>
                      <a:pt x="832207" y="2539854"/>
                    </a:cubicBezTo>
                    <a:cubicBezTo>
                      <a:pt x="1145569" y="2135737"/>
                      <a:pt x="1419546" y="794960"/>
                      <a:pt x="1880171" y="372007"/>
                    </a:cubicBezTo>
                    <a:cubicBezTo>
                      <a:pt x="2340796" y="-50946"/>
                      <a:pt x="3595955" y="2137"/>
                      <a:pt x="3595955" y="2137"/>
                    </a:cubicBezTo>
                    <a:lnTo>
                      <a:pt x="3595955" y="2137"/>
                    </a:lnTo>
                  </a:path>
                </a:pathLst>
              </a:cu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a:lstStyle/>
              <a:p>
                <a:pPr eaLnBrk="0" hangingPunct="0">
                  <a:defRPr/>
                </a:pPr>
                <a:endParaRPr lang="en-US" sz="2400">
                  <a:latin typeface="Times" pitchFamily="18" charset="0"/>
                </a:endParaRPr>
              </a:p>
            </p:txBody>
          </p:sp>
          <p:sp>
            <p:nvSpPr>
              <p:cNvPr id="20494" name="TextBox 19"/>
              <p:cNvSpPr txBox="1">
                <a:spLocks noChangeArrowheads="1"/>
              </p:cNvSpPr>
              <p:nvPr/>
            </p:nvSpPr>
            <p:spPr bwMode="auto">
              <a:xfrm>
                <a:off x="6926263" y="2482850"/>
                <a:ext cx="966737" cy="589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SzTx/>
                  <a:buFontTx/>
                  <a:buNone/>
                </a:pPr>
                <a:r>
                  <a:rPr lang="en-US" altLang="en-US" sz="2800" b="1" dirty="0">
                    <a:solidFill>
                      <a:srgbClr val="FF0000"/>
                    </a:solidFill>
                    <a:latin typeface="Calibri" pitchFamily="34" charset="0"/>
                  </a:rPr>
                  <a:t>KE</a:t>
                </a:r>
                <a:r>
                  <a:rPr lang="en-US" altLang="en-US" sz="2800" b="1" baseline="-25000" dirty="0">
                    <a:solidFill>
                      <a:srgbClr val="FF0000"/>
                    </a:solidFill>
                    <a:latin typeface="Calibri" pitchFamily="34" charset="0"/>
                  </a:rPr>
                  <a:t>2</a:t>
                </a:r>
                <a:endParaRPr lang="en-US" altLang="en-US" sz="2800" b="1" dirty="0">
                  <a:solidFill>
                    <a:srgbClr val="FF0000"/>
                  </a:solidFill>
                  <a:latin typeface="Calibri" pitchFamily="34" charset="0"/>
                </a:endParaRPr>
              </a:p>
            </p:txBody>
          </p:sp>
          <p:sp>
            <p:nvSpPr>
              <p:cNvPr id="20495" name="TextBox 22"/>
              <p:cNvSpPr txBox="1">
                <a:spLocks noChangeArrowheads="1"/>
              </p:cNvSpPr>
              <p:nvPr/>
            </p:nvSpPr>
            <p:spPr bwMode="auto">
              <a:xfrm>
                <a:off x="5402842" y="1756439"/>
                <a:ext cx="1422216" cy="589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SzTx/>
                  <a:buFontTx/>
                  <a:buNone/>
                </a:pPr>
                <a:r>
                  <a:rPr lang="en-US" altLang="en-US" sz="2800" b="1" dirty="0">
                    <a:solidFill>
                      <a:srgbClr val="C00000"/>
                    </a:solidFill>
                    <a:latin typeface="Times New Roman" panose="02020603050405020304" pitchFamily="18" charset="0"/>
                    <a:cs typeface="Times New Roman" panose="02020603050405020304" pitchFamily="18" charset="0"/>
                  </a:rPr>
                  <a:t>No</a:t>
                </a:r>
              </a:p>
            </p:txBody>
          </p:sp>
        </p:grpSp>
      </p:grpSp>
      <p:sp>
        <p:nvSpPr>
          <p:cNvPr id="20486" name="Title 6"/>
          <p:cNvSpPr>
            <a:spLocks noGrp="1"/>
          </p:cNvSpPr>
          <p:nvPr>
            <p:ph type="title"/>
          </p:nvPr>
        </p:nvSpPr>
        <p:spPr>
          <a:xfrm>
            <a:off x="2057400" y="152400"/>
            <a:ext cx="8610600" cy="838200"/>
          </a:xfrm>
        </p:spPr>
        <p:txBody>
          <a:bodyPr/>
          <a:lstStyle/>
          <a:p>
            <a:r>
              <a:rPr lang="en-US" altLang="en-US" sz="2800" dirty="0">
                <a:latin typeface="Times New Roman" panose="02020603050405020304" pitchFamily="18" charset="0"/>
                <a:cs typeface="Times New Roman" panose="02020603050405020304" pitchFamily="18" charset="0"/>
              </a:rPr>
              <a:t>Empirical Evidence: Dose-response Concordance</a:t>
            </a:r>
          </a:p>
        </p:txBody>
      </p:sp>
      <p:sp>
        <p:nvSpPr>
          <p:cNvPr id="6" name="TextBox 5">
            <a:extLst>
              <a:ext uri="{FF2B5EF4-FFF2-40B4-BE49-F238E27FC236}">
                <a16:creationId xmlns:a16="http://schemas.microsoft.com/office/drawing/2014/main" id="{CC3CC727-5487-467B-B35B-6AE1186E31F5}"/>
              </a:ext>
            </a:extLst>
          </p:cNvPr>
          <p:cNvSpPr txBox="1"/>
          <p:nvPr/>
        </p:nvSpPr>
        <p:spPr>
          <a:xfrm>
            <a:off x="1862020" y="5856058"/>
            <a:ext cx="8467959" cy="584775"/>
          </a:xfrm>
          <a:prstGeom prst="rect">
            <a:avLst/>
          </a:prstGeom>
          <a:noFill/>
        </p:spPr>
        <p:txBody>
          <a:bodyPr wrap="none" rtlCol="0">
            <a:spAutoFit/>
          </a:bodyPr>
          <a:lstStyle/>
          <a:p>
            <a:r>
              <a:rPr lang="en-US" sz="3200" b="1" dirty="0">
                <a:solidFill>
                  <a:srgbClr val="00B050"/>
                </a:solidFill>
                <a:latin typeface="Times New Roman" panose="02020603050405020304" pitchFamily="18" charset="0"/>
                <a:cs typeface="Times New Roman" panose="02020603050405020304" pitchFamily="18" charset="0"/>
              </a:rPr>
              <a:t>ESTABLISHES SUPPORT FOR CAUSALITY</a:t>
            </a:r>
          </a:p>
        </p:txBody>
      </p:sp>
    </p:spTree>
    <p:extLst>
      <p:ext uri="{BB962C8B-B14F-4D97-AF65-F5344CB8AC3E}">
        <p14:creationId xmlns:p14="http://schemas.microsoft.com/office/powerpoint/2010/main" val="3102932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1"/>
          <p:cNvSpPr txBox="1">
            <a:spLocks noChangeArrowheads="1"/>
          </p:cNvSpPr>
          <p:nvPr/>
        </p:nvSpPr>
        <p:spPr bwMode="auto">
          <a:xfrm>
            <a:off x="2087372" y="1234358"/>
            <a:ext cx="8412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marL="0" lvl="1" algn="ctr" eaLnBrk="1" hangingPunct="1">
              <a:spcBef>
                <a:spcPct val="0"/>
              </a:spcBef>
              <a:buClrTx/>
              <a:buNone/>
            </a:pPr>
            <a:r>
              <a:rPr lang="en-GB" altLang="en-US" dirty="0">
                <a:solidFill>
                  <a:srgbClr val="000000"/>
                </a:solidFill>
                <a:latin typeface="Times New Roman" panose="02020603050405020304" pitchFamily="18" charset="0"/>
                <a:cs typeface="Times New Roman" panose="02020603050405020304" pitchFamily="18" charset="0"/>
              </a:rPr>
              <a:t>Does </a:t>
            </a:r>
            <a:r>
              <a:rPr lang="en-GB" altLang="en-US" dirty="0" err="1">
                <a:solidFill>
                  <a:srgbClr val="00B050"/>
                </a:solidFill>
                <a:latin typeface="Times New Roman" panose="02020603050405020304" pitchFamily="18" charset="0"/>
                <a:cs typeface="Times New Roman" panose="02020603050405020304" pitchFamily="18" charset="0"/>
              </a:rPr>
              <a:t>KE</a:t>
            </a:r>
            <a:r>
              <a:rPr lang="en-GB" altLang="en-US" baseline="-25000" dirty="0" err="1">
                <a:solidFill>
                  <a:srgbClr val="00B050"/>
                </a:solidFill>
                <a:latin typeface="Times New Roman" panose="02020603050405020304" pitchFamily="18" charset="0"/>
                <a:cs typeface="Times New Roman" panose="02020603050405020304" pitchFamily="18" charset="0"/>
              </a:rPr>
              <a:t>up</a:t>
            </a:r>
            <a:r>
              <a:rPr lang="en-GB" altLang="en-US" dirty="0">
                <a:solidFill>
                  <a:srgbClr val="00B050"/>
                </a:solidFill>
                <a:latin typeface="Times New Roman" panose="02020603050405020304" pitchFamily="18" charset="0"/>
                <a:cs typeface="Times New Roman" panose="02020603050405020304" pitchFamily="18" charset="0"/>
              </a:rPr>
              <a:t> occur before</a:t>
            </a:r>
            <a:r>
              <a:rPr lang="en-GB" altLang="en-US" dirty="0">
                <a:latin typeface="Times New Roman" panose="02020603050405020304" pitchFamily="18" charset="0"/>
                <a:cs typeface="Times New Roman" panose="02020603050405020304" pitchFamily="18" charset="0"/>
              </a:rPr>
              <a:t> you see </a:t>
            </a:r>
            <a:r>
              <a:rPr lang="en-GB" altLang="en-US" dirty="0">
                <a:solidFill>
                  <a:srgbClr val="00B050"/>
                </a:solidFill>
                <a:latin typeface="Times New Roman" panose="02020603050405020304" pitchFamily="18" charset="0"/>
                <a:cs typeface="Times New Roman" panose="02020603050405020304" pitchFamily="18" charset="0"/>
              </a:rPr>
              <a:t>effects on </a:t>
            </a:r>
            <a:r>
              <a:rPr lang="en-GB" altLang="en-US" dirty="0" err="1">
                <a:solidFill>
                  <a:srgbClr val="00B050"/>
                </a:solidFill>
                <a:latin typeface="Times New Roman" panose="02020603050405020304" pitchFamily="18" charset="0"/>
                <a:cs typeface="Times New Roman" panose="02020603050405020304" pitchFamily="18" charset="0"/>
              </a:rPr>
              <a:t>KE</a:t>
            </a:r>
            <a:r>
              <a:rPr lang="en-GB" altLang="en-US" baseline="-25000" dirty="0" err="1">
                <a:solidFill>
                  <a:srgbClr val="00B050"/>
                </a:solidFill>
                <a:latin typeface="Times New Roman" panose="02020603050405020304" pitchFamily="18" charset="0"/>
                <a:cs typeface="Times New Roman" panose="02020603050405020304" pitchFamily="18" charset="0"/>
              </a:rPr>
              <a:t>down</a:t>
            </a:r>
            <a:r>
              <a:rPr lang="en-GB" altLang="en-US" dirty="0">
                <a:solidFill>
                  <a:srgbClr val="000000"/>
                </a:solidFill>
                <a:latin typeface="Times New Roman" panose="02020603050405020304" pitchFamily="18" charset="0"/>
                <a:cs typeface="Times New Roman" panose="02020603050405020304" pitchFamily="18" charset="0"/>
              </a:rPr>
              <a:t>?</a:t>
            </a:r>
            <a:endParaRPr lang="en-GB" altLang="en-US" dirty="0">
              <a:latin typeface="Times New Roman" panose="02020603050405020304" pitchFamily="18" charset="0"/>
              <a:cs typeface="Times New Roman" panose="02020603050405020304" pitchFamily="18" charset="0"/>
            </a:endParaRPr>
          </a:p>
        </p:txBody>
      </p:sp>
      <p:grpSp>
        <p:nvGrpSpPr>
          <p:cNvPr id="21507" name="Group 5"/>
          <p:cNvGrpSpPr>
            <a:grpSpLocks/>
          </p:cNvGrpSpPr>
          <p:nvPr/>
        </p:nvGrpSpPr>
        <p:grpSpPr bwMode="auto">
          <a:xfrm>
            <a:off x="2699477" y="1871231"/>
            <a:ext cx="3451225" cy="3682354"/>
            <a:chOff x="4673510" y="1390406"/>
            <a:chExt cx="3903753" cy="4166192"/>
          </a:xfrm>
        </p:grpSpPr>
        <p:sp>
          <p:nvSpPr>
            <p:cNvPr id="21520" name="TextBox 16"/>
            <p:cNvSpPr txBox="1">
              <a:spLocks noChangeArrowheads="1"/>
            </p:cNvSpPr>
            <p:nvPr/>
          </p:nvSpPr>
          <p:spPr bwMode="auto">
            <a:xfrm rot="-5400000">
              <a:off x="3362722" y="2975281"/>
              <a:ext cx="3039269" cy="417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SzTx/>
                <a:buFontTx/>
                <a:buNone/>
              </a:pPr>
              <a:r>
                <a:rPr lang="en-US" altLang="en-US" sz="1800">
                  <a:latin typeface="Calibri" pitchFamily="34" charset="0"/>
                </a:rPr>
                <a:t>Magnitude of response</a:t>
              </a:r>
            </a:p>
          </p:txBody>
        </p:sp>
        <p:grpSp>
          <p:nvGrpSpPr>
            <p:cNvPr id="21521" name="Group 4"/>
            <p:cNvGrpSpPr>
              <a:grpSpLocks/>
            </p:cNvGrpSpPr>
            <p:nvPr/>
          </p:nvGrpSpPr>
          <p:grpSpPr bwMode="auto">
            <a:xfrm>
              <a:off x="5072146" y="1390406"/>
              <a:ext cx="3505117" cy="4166192"/>
              <a:chOff x="5072146" y="1390406"/>
              <a:chExt cx="3505117" cy="4166192"/>
            </a:xfrm>
          </p:grpSpPr>
          <p:cxnSp>
            <p:nvCxnSpPr>
              <p:cNvPr id="13" name="Straight Connector 12"/>
              <p:cNvCxnSpPr/>
              <p:nvPr/>
            </p:nvCxnSpPr>
            <p:spPr bwMode="auto">
              <a:xfrm>
                <a:off x="5072146" y="1769382"/>
                <a:ext cx="0" cy="3353294"/>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bwMode="auto">
              <a:xfrm flipH="1">
                <a:off x="5072146" y="5122675"/>
                <a:ext cx="3505117"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21524" name="TextBox 15"/>
              <p:cNvSpPr txBox="1">
                <a:spLocks noChangeArrowheads="1"/>
              </p:cNvSpPr>
              <p:nvPr/>
            </p:nvSpPr>
            <p:spPr bwMode="auto">
              <a:xfrm>
                <a:off x="6624638" y="5138738"/>
                <a:ext cx="935037" cy="41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SzTx/>
                  <a:buFontTx/>
                  <a:buNone/>
                </a:pPr>
                <a:r>
                  <a:rPr lang="en-US" altLang="en-US" sz="1800">
                    <a:latin typeface="Calibri" pitchFamily="34" charset="0"/>
                  </a:rPr>
                  <a:t>Time</a:t>
                </a:r>
              </a:p>
            </p:txBody>
          </p:sp>
          <p:sp>
            <p:nvSpPr>
              <p:cNvPr id="21525" name="TextBox 17"/>
              <p:cNvSpPr txBox="1">
                <a:spLocks noChangeArrowheads="1"/>
              </p:cNvSpPr>
              <p:nvPr/>
            </p:nvSpPr>
            <p:spPr bwMode="auto">
              <a:xfrm>
                <a:off x="7770735" y="1390406"/>
                <a:ext cx="767285" cy="5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SzTx/>
                  <a:buFontTx/>
                  <a:buNone/>
                </a:pPr>
                <a:r>
                  <a:rPr lang="en-US" altLang="en-US" b="1" dirty="0">
                    <a:solidFill>
                      <a:srgbClr val="0070C0"/>
                    </a:solidFill>
                    <a:latin typeface="Calibri" pitchFamily="34" charset="0"/>
                  </a:rPr>
                  <a:t>KE</a:t>
                </a:r>
                <a:r>
                  <a:rPr lang="en-US" altLang="en-US" b="1" baseline="-25000" dirty="0">
                    <a:solidFill>
                      <a:srgbClr val="0070C0"/>
                    </a:solidFill>
                    <a:latin typeface="Calibri" pitchFamily="34" charset="0"/>
                  </a:rPr>
                  <a:t>1</a:t>
                </a:r>
                <a:endParaRPr lang="en-US" altLang="en-US" b="1" dirty="0">
                  <a:solidFill>
                    <a:srgbClr val="0070C0"/>
                  </a:solidFill>
                  <a:latin typeface="Calibri" pitchFamily="34" charset="0"/>
                </a:endParaRPr>
              </a:p>
            </p:txBody>
          </p:sp>
          <p:sp>
            <p:nvSpPr>
              <p:cNvPr id="21526" name="TextBox 19"/>
              <p:cNvSpPr txBox="1">
                <a:spLocks noChangeArrowheads="1"/>
              </p:cNvSpPr>
              <p:nvPr/>
            </p:nvSpPr>
            <p:spPr bwMode="auto">
              <a:xfrm>
                <a:off x="6184900" y="1735138"/>
                <a:ext cx="782944" cy="5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SzTx/>
                  <a:buFontTx/>
                  <a:buNone/>
                </a:pPr>
                <a:r>
                  <a:rPr lang="en-US" altLang="en-US" b="1" dirty="0">
                    <a:solidFill>
                      <a:srgbClr val="FF0000"/>
                    </a:solidFill>
                    <a:latin typeface="Calibri" pitchFamily="34" charset="0"/>
                  </a:rPr>
                  <a:t>KE</a:t>
                </a:r>
                <a:r>
                  <a:rPr lang="en-US" altLang="en-US" b="1" baseline="-25000" dirty="0">
                    <a:solidFill>
                      <a:srgbClr val="FF0000"/>
                    </a:solidFill>
                    <a:latin typeface="Calibri" pitchFamily="34" charset="0"/>
                  </a:rPr>
                  <a:t>2</a:t>
                </a:r>
                <a:endParaRPr lang="en-US" altLang="en-US" b="1" dirty="0">
                  <a:solidFill>
                    <a:srgbClr val="FF0000"/>
                  </a:solidFill>
                  <a:latin typeface="Calibri" pitchFamily="34" charset="0"/>
                </a:endParaRPr>
              </a:p>
            </p:txBody>
          </p:sp>
          <p:sp>
            <p:nvSpPr>
              <p:cNvPr id="21527" name="Freeform 22"/>
              <p:cNvSpPr>
                <a:spLocks/>
              </p:cNvSpPr>
              <p:nvPr/>
            </p:nvSpPr>
            <p:spPr bwMode="auto">
              <a:xfrm>
                <a:off x="5106988" y="2178050"/>
                <a:ext cx="2989262" cy="2660650"/>
              </a:xfrm>
              <a:custGeom>
                <a:avLst/>
                <a:gdLst>
                  <a:gd name="T0" fmla="*/ 0 w 2989780"/>
                  <a:gd name="T1" fmla="*/ 2660293 h 2661007"/>
                  <a:gd name="T2" fmla="*/ 349200 w 2989780"/>
                  <a:gd name="T3" fmla="*/ 2660293 h 2661007"/>
                  <a:gd name="T4" fmla="*/ 1119495 w 2989780"/>
                  <a:gd name="T5" fmla="*/ 0 h 2661007"/>
                  <a:gd name="T6" fmla="*/ 1478967 w 2989780"/>
                  <a:gd name="T7" fmla="*/ 10273 h 2661007"/>
                  <a:gd name="T8" fmla="*/ 2988744 w 2989780"/>
                  <a:gd name="T9" fmla="*/ 338958 h 2661007"/>
                  <a:gd name="T10" fmla="*/ 2988744 w 2989780"/>
                  <a:gd name="T11" fmla="*/ 338958 h 26610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89780" h="2661007">
                    <a:moveTo>
                      <a:pt x="0" y="2661007"/>
                    </a:moveTo>
                    <a:lnTo>
                      <a:pt x="349322" y="2661007"/>
                    </a:lnTo>
                    <a:lnTo>
                      <a:pt x="1119883" y="0"/>
                    </a:lnTo>
                    <a:lnTo>
                      <a:pt x="1479479" y="10275"/>
                    </a:lnTo>
                    <a:lnTo>
                      <a:pt x="2989780" y="339048"/>
                    </a:lnTo>
                  </a:path>
                </a:pathLst>
              </a:custGeom>
              <a:noFill/>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28" name="Freeform 23"/>
              <p:cNvSpPr>
                <a:spLocks/>
              </p:cNvSpPr>
              <p:nvPr/>
            </p:nvSpPr>
            <p:spPr bwMode="auto">
              <a:xfrm>
                <a:off x="5106988" y="1838325"/>
                <a:ext cx="3409950" cy="3133725"/>
              </a:xfrm>
              <a:custGeom>
                <a:avLst/>
                <a:gdLst>
                  <a:gd name="T0" fmla="*/ 0 w 3411020"/>
                  <a:gd name="T1" fmla="*/ 3123558 h 3133618"/>
                  <a:gd name="T2" fmla="*/ 1878991 w 3411020"/>
                  <a:gd name="T3" fmla="*/ 3133832 h 3133618"/>
                  <a:gd name="T4" fmla="*/ 2700409 w 3411020"/>
                  <a:gd name="T5" fmla="*/ 82199 h 3133618"/>
                  <a:gd name="T6" fmla="*/ 3408880 w 3411020"/>
                  <a:gd name="T7" fmla="*/ 0 h 31336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11020" h="3133618">
                    <a:moveTo>
                      <a:pt x="0" y="3123344"/>
                    </a:moveTo>
                    <a:lnTo>
                      <a:pt x="1880171" y="3133618"/>
                    </a:lnTo>
                    <a:lnTo>
                      <a:pt x="2702104" y="82193"/>
                    </a:lnTo>
                    <a:lnTo>
                      <a:pt x="3411020" y="0"/>
                    </a:lnTo>
                  </a:path>
                </a:pathLst>
              </a:custGeom>
              <a:noFill/>
              <a:ln w="38100" cap="flat" cmpd="sng" algn="ctr">
                <a:solidFill>
                  <a:srgbClr val="0070C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29" name="TextBox 24"/>
              <p:cNvSpPr txBox="1">
                <a:spLocks noChangeArrowheads="1"/>
              </p:cNvSpPr>
              <p:nvPr/>
            </p:nvSpPr>
            <p:spPr bwMode="auto">
              <a:xfrm>
                <a:off x="5162550" y="1614488"/>
                <a:ext cx="682625" cy="5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SzTx/>
                  <a:buFontTx/>
                  <a:buNone/>
                </a:pPr>
                <a:r>
                  <a:rPr lang="en-US" altLang="en-US" dirty="0">
                    <a:solidFill>
                      <a:srgbClr val="C00000"/>
                    </a:solidFill>
                    <a:latin typeface="Times New Roman" panose="02020603050405020304" pitchFamily="18" charset="0"/>
                    <a:cs typeface="Times New Roman" panose="02020603050405020304" pitchFamily="18" charset="0"/>
                  </a:rPr>
                  <a:t>No</a:t>
                </a:r>
              </a:p>
            </p:txBody>
          </p:sp>
        </p:grpSp>
      </p:grpSp>
      <p:grpSp>
        <p:nvGrpSpPr>
          <p:cNvPr id="21508" name="Group 3"/>
          <p:cNvGrpSpPr>
            <a:grpSpLocks/>
          </p:cNvGrpSpPr>
          <p:nvPr/>
        </p:nvGrpSpPr>
        <p:grpSpPr bwMode="auto">
          <a:xfrm>
            <a:off x="6672072" y="2051182"/>
            <a:ext cx="3827462" cy="3499822"/>
            <a:chOff x="128497" y="1608138"/>
            <a:chExt cx="4329203" cy="3957787"/>
          </a:xfrm>
        </p:grpSpPr>
        <p:cxnSp>
          <p:nvCxnSpPr>
            <p:cNvPr id="2" name="Straight Connector 1"/>
            <p:cNvCxnSpPr/>
            <p:nvPr/>
          </p:nvCxnSpPr>
          <p:spPr bwMode="auto">
            <a:xfrm>
              <a:off x="527121" y="1753551"/>
              <a:ext cx="0" cy="3353491"/>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 name="Straight Connector 2"/>
            <p:cNvCxnSpPr/>
            <p:nvPr/>
          </p:nvCxnSpPr>
          <p:spPr bwMode="auto">
            <a:xfrm flipH="1">
              <a:off x="527121" y="5107042"/>
              <a:ext cx="3505021"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21513" name="TextBox 4"/>
            <p:cNvSpPr txBox="1">
              <a:spLocks noChangeArrowheads="1"/>
            </p:cNvSpPr>
            <p:nvPr/>
          </p:nvSpPr>
          <p:spPr bwMode="auto">
            <a:xfrm>
              <a:off x="2057400" y="5148264"/>
              <a:ext cx="757237" cy="41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SzTx/>
                <a:buFontTx/>
                <a:buNone/>
              </a:pPr>
              <a:r>
                <a:rPr lang="en-US" altLang="en-US" sz="1800">
                  <a:latin typeface="Calibri" pitchFamily="34" charset="0"/>
                </a:rPr>
                <a:t>Time</a:t>
              </a:r>
            </a:p>
          </p:txBody>
        </p:sp>
        <p:sp>
          <p:nvSpPr>
            <p:cNvPr id="21514" name="TextBox 5"/>
            <p:cNvSpPr txBox="1">
              <a:spLocks noChangeArrowheads="1"/>
            </p:cNvSpPr>
            <p:nvPr/>
          </p:nvSpPr>
          <p:spPr bwMode="auto">
            <a:xfrm rot="-5400000">
              <a:off x="-1150465" y="2991233"/>
              <a:ext cx="2975617" cy="417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SzTx/>
                <a:buFontTx/>
                <a:buNone/>
              </a:pPr>
              <a:r>
                <a:rPr lang="en-US" altLang="en-US" sz="1800">
                  <a:latin typeface="Calibri" pitchFamily="34" charset="0"/>
                </a:rPr>
                <a:t>Magnitude of response</a:t>
              </a:r>
            </a:p>
          </p:txBody>
        </p:sp>
        <p:sp>
          <p:nvSpPr>
            <p:cNvPr id="21515" name="TextBox 7"/>
            <p:cNvSpPr txBox="1">
              <a:spLocks noChangeArrowheads="1"/>
            </p:cNvSpPr>
            <p:nvPr/>
          </p:nvSpPr>
          <p:spPr bwMode="auto">
            <a:xfrm>
              <a:off x="2268538" y="1700064"/>
              <a:ext cx="1042771" cy="52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SzTx/>
                <a:buFontTx/>
                <a:buNone/>
              </a:pPr>
              <a:r>
                <a:rPr lang="en-US" altLang="en-US" b="1" dirty="0">
                  <a:solidFill>
                    <a:srgbClr val="0070C0"/>
                  </a:solidFill>
                  <a:latin typeface="Calibri" pitchFamily="34" charset="0"/>
                </a:rPr>
                <a:t>KE</a:t>
              </a:r>
              <a:r>
                <a:rPr lang="en-US" altLang="en-US" b="1" baseline="-25000" dirty="0">
                  <a:solidFill>
                    <a:srgbClr val="0070C0"/>
                  </a:solidFill>
                  <a:latin typeface="Calibri" pitchFamily="34" charset="0"/>
                </a:rPr>
                <a:t>1</a:t>
              </a:r>
              <a:endParaRPr lang="en-US" altLang="en-US" b="1" dirty="0">
                <a:solidFill>
                  <a:srgbClr val="0070C0"/>
                </a:solidFill>
                <a:latin typeface="Calibri" pitchFamily="34" charset="0"/>
              </a:endParaRPr>
            </a:p>
          </p:txBody>
        </p:sp>
        <p:sp>
          <p:nvSpPr>
            <p:cNvPr id="21516" name="TextBox 9"/>
            <p:cNvSpPr txBox="1">
              <a:spLocks noChangeArrowheads="1"/>
            </p:cNvSpPr>
            <p:nvPr/>
          </p:nvSpPr>
          <p:spPr bwMode="auto">
            <a:xfrm>
              <a:off x="2924175" y="2503264"/>
              <a:ext cx="788003" cy="52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SzTx/>
                <a:buFontTx/>
                <a:buNone/>
              </a:pPr>
              <a:r>
                <a:rPr lang="en-US" altLang="en-US" b="1" dirty="0">
                  <a:solidFill>
                    <a:srgbClr val="FF0000"/>
                  </a:solidFill>
                  <a:latin typeface="Calibri" pitchFamily="34" charset="0"/>
                </a:rPr>
                <a:t>KE</a:t>
              </a:r>
              <a:r>
                <a:rPr lang="en-US" altLang="en-US" b="1" baseline="-25000" dirty="0">
                  <a:solidFill>
                    <a:srgbClr val="FF0000"/>
                  </a:solidFill>
                  <a:latin typeface="Calibri" pitchFamily="34" charset="0"/>
                </a:rPr>
                <a:t>2</a:t>
              </a:r>
              <a:endParaRPr lang="en-US" altLang="en-US" b="1" dirty="0">
                <a:solidFill>
                  <a:srgbClr val="FF0000"/>
                </a:solidFill>
                <a:latin typeface="Calibri" pitchFamily="34" charset="0"/>
              </a:endParaRPr>
            </a:p>
          </p:txBody>
        </p:sp>
        <p:sp>
          <p:nvSpPr>
            <p:cNvPr id="21517" name="Freeform 20"/>
            <p:cNvSpPr>
              <a:spLocks/>
            </p:cNvSpPr>
            <p:nvPr/>
          </p:nvSpPr>
          <p:spPr bwMode="auto">
            <a:xfrm>
              <a:off x="544513" y="2178050"/>
              <a:ext cx="3082925" cy="2609850"/>
            </a:xfrm>
            <a:custGeom>
              <a:avLst/>
              <a:gdLst>
                <a:gd name="T0" fmla="*/ 0 w 3082248"/>
                <a:gd name="T1" fmla="*/ 2610064 h 2609636"/>
                <a:gd name="T2" fmla="*/ 370032 w 3082248"/>
                <a:gd name="T3" fmla="*/ 2610064 h 2609636"/>
                <a:gd name="T4" fmla="*/ 1767931 w 3082248"/>
                <a:gd name="T5" fmla="*/ 0 h 2609636"/>
                <a:gd name="T6" fmla="*/ 2672455 w 3082248"/>
                <a:gd name="T7" fmla="*/ 0 h 2609636"/>
                <a:gd name="T8" fmla="*/ 3073323 w 3082248"/>
                <a:gd name="T9" fmla="*/ 328827 h 2609636"/>
                <a:gd name="T10" fmla="*/ 3083602 w 3082248"/>
                <a:gd name="T11" fmla="*/ 328827 h 26096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82248" h="2609636">
                  <a:moveTo>
                    <a:pt x="0" y="2609636"/>
                  </a:moveTo>
                  <a:lnTo>
                    <a:pt x="369870" y="2609636"/>
                  </a:lnTo>
                  <a:lnTo>
                    <a:pt x="1767155" y="0"/>
                  </a:lnTo>
                  <a:lnTo>
                    <a:pt x="2671281" y="0"/>
                  </a:lnTo>
                  <a:lnTo>
                    <a:pt x="3071973" y="328773"/>
                  </a:lnTo>
                  <a:lnTo>
                    <a:pt x="3082248" y="328773"/>
                  </a:lnTo>
                </a:path>
              </a:pathLst>
            </a:custGeom>
            <a:noFill/>
            <a:ln w="38100" cap="flat" cmpd="sng" algn="ctr">
              <a:solidFill>
                <a:srgbClr val="0070C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18" name="Freeform 21"/>
            <p:cNvSpPr>
              <a:spLocks/>
            </p:cNvSpPr>
            <p:nvPr/>
          </p:nvSpPr>
          <p:spPr bwMode="auto">
            <a:xfrm>
              <a:off x="533400" y="2959100"/>
              <a:ext cx="3924300" cy="1562100"/>
            </a:xfrm>
            <a:custGeom>
              <a:avLst/>
              <a:gdLst>
                <a:gd name="T0" fmla="*/ 0 w 3924728"/>
                <a:gd name="T1" fmla="*/ 1562528 h 1561672"/>
                <a:gd name="T2" fmla="*/ 1622963 w 3924728"/>
                <a:gd name="T3" fmla="*/ 1541968 h 1561672"/>
                <a:gd name="T4" fmla="*/ 2393356 w 3924728"/>
                <a:gd name="T5" fmla="*/ 0 h 1561672"/>
                <a:gd name="T6" fmla="*/ 3923872 w 3924728"/>
                <a:gd name="T7" fmla="*/ 0 h 1561672"/>
                <a:gd name="T8" fmla="*/ 3923872 w 3924728"/>
                <a:gd name="T9" fmla="*/ 0 h 1561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24728" h="1561672">
                  <a:moveTo>
                    <a:pt x="0" y="1561672"/>
                  </a:moveTo>
                  <a:lnTo>
                    <a:pt x="1623317" y="1541124"/>
                  </a:lnTo>
                  <a:lnTo>
                    <a:pt x="2393878" y="0"/>
                  </a:lnTo>
                  <a:lnTo>
                    <a:pt x="3924728" y="0"/>
                  </a:lnTo>
                </a:path>
              </a:pathLst>
            </a:custGeom>
            <a:noFill/>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19" name="TextBox 25"/>
            <p:cNvSpPr txBox="1">
              <a:spLocks noChangeArrowheads="1"/>
            </p:cNvSpPr>
            <p:nvPr/>
          </p:nvSpPr>
          <p:spPr bwMode="auto">
            <a:xfrm>
              <a:off x="650875" y="1608138"/>
              <a:ext cx="943668" cy="52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SzTx/>
                <a:buFontTx/>
                <a:buNone/>
              </a:pPr>
              <a:r>
                <a:rPr lang="en-US" altLang="en-US" b="1" dirty="0">
                  <a:solidFill>
                    <a:srgbClr val="619F2D"/>
                  </a:solidFill>
                  <a:latin typeface="Times New Roman" panose="02020603050405020304" pitchFamily="18" charset="0"/>
                  <a:cs typeface="Times New Roman" panose="02020603050405020304" pitchFamily="18" charset="0"/>
                </a:rPr>
                <a:t>Yes!</a:t>
              </a:r>
            </a:p>
          </p:txBody>
        </p:sp>
      </p:grpSp>
      <p:sp>
        <p:nvSpPr>
          <p:cNvPr id="21509" name="Title 3"/>
          <p:cNvSpPr>
            <a:spLocks noGrp="1"/>
          </p:cNvSpPr>
          <p:nvPr>
            <p:ph type="title"/>
          </p:nvPr>
        </p:nvSpPr>
        <p:spPr>
          <a:xfrm>
            <a:off x="1981200" y="152401"/>
            <a:ext cx="8686800" cy="684213"/>
          </a:xfrm>
        </p:spPr>
        <p:txBody>
          <a:bodyPr/>
          <a:lstStyle/>
          <a:p>
            <a:r>
              <a:rPr lang="en-US" altLang="en-US" sz="3200" dirty="0">
                <a:latin typeface="Times New Roman" panose="02020603050405020304" pitchFamily="18" charset="0"/>
                <a:cs typeface="Times New Roman" panose="02020603050405020304" pitchFamily="18" charset="0"/>
              </a:rPr>
              <a:t>Empirical Evidence: Temporal concordance</a:t>
            </a:r>
          </a:p>
        </p:txBody>
      </p:sp>
      <p:sp>
        <p:nvSpPr>
          <p:cNvPr id="25" name="TextBox 24">
            <a:extLst>
              <a:ext uri="{FF2B5EF4-FFF2-40B4-BE49-F238E27FC236}">
                <a16:creationId xmlns:a16="http://schemas.microsoft.com/office/drawing/2014/main" id="{720C6660-4593-4B91-A089-6FB5EEA77DE2}"/>
              </a:ext>
            </a:extLst>
          </p:cNvPr>
          <p:cNvSpPr txBox="1"/>
          <p:nvPr/>
        </p:nvSpPr>
        <p:spPr>
          <a:xfrm>
            <a:off x="1862020" y="5856058"/>
            <a:ext cx="8467959" cy="584775"/>
          </a:xfrm>
          <a:prstGeom prst="rect">
            <a:avLst/>
          </a:prstGeom>
          <a:noFill/>
        </p:spPr>
        <p:txBody>
          <a:bodyPr wrap="none" rtlCol="0">
            <a:spAutoFit/>
          </a:bodyPr>
          <a:lstStyle/>
          <a:p>
            <a:r>
              <a:rPr lang="en-US" sz="3200" b="1" dirty="0">
                <a:solidFill>
                  <a:srgbClr val="00B050"/>
                </a:solidFill>
                <a:latin typeface="Times New Roman" panose="02020603050405020304" pitchFamily="18" charset="0"/>
                <a:cs typeface="Times New Roman" panose="02020603050405020304" pitchFamily="18" charset="0"/>
              </a:rPr>
              <a:t>ESTABLISHES SUPPORT FOR CAUSALITY</a:t>
            </a:r>
          </a:p>
        </p:txBody>
      </p:sp>
    </p:spTree>
    <p:extLst>
      <p:ext uri="{BB962C8B-B14F-4D97-AF65-F5344CB8AC3E}">
        <p14:creationId xmlns:p14="http://schemas.microsoft.com/office/powerpoint/2010/main" val="1208860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01381" y="303091"/>
            <a:ext cx="5065572" cy="523220"/>
          </a:xfrm>
          <a:prstGeom prst="rect">
            <a:avLst/>
          </a:prstGeom>
          <a:noFill/>
        </p:spPr>
        <p:txBody>
          <a:bodyPr wrap="square" rtlCol="0">
            <a:spAutoFit/>
          </a:bodyPr>
          <a:lstStyle/>
          <a:p>
            <a:r>
              <a:rPr lang="en-US" sz="2800" dirty="0">
                <a:solidFill>
                  <a:srgbClr val="00B0F0"/>
                </a:solidFill>
                <a:latin typeface="Times New Roman" panose="02020603050405020304" pitchFamily="18" charset="0"/>
                <a:cs typeface="Times New Roman" panose="02020603050405020304" pitchFamily="18" charset="0"/>
              </a:rPr>
              <a:t>Example Support for KERs</a:t>
            </a:r>
          </a:p>
        </p:txBody>
      </p:sp>
      <p:sp>
        <p:nvSpPr>
          <p:cNvPr id="8" name="TextBox 7"/>
          <p:cNvSpPr txBox="1"/>
          <p:nvPr/>
        </p:nvSpPr>
        <p:spPr>
          <a:xfrm>
            <a:off x="3583570" y="2434033"/>
            <a:ext cx="609600" cy="369332"/>
          </a:xfrm>
          <a:prstGeom prst="rect">
            <a:avLst/>
          </a:prstGeom>
          <a:noFill/>
        </p:spPr>
        <p:txBody>
          <a:bodyPr wrap="square" rtlCol="0">
            <a:spAutoFit/>
          </a:bodyPr>
          <a:lstStyle/>
          <a:p>
            <a:pPr fontAlgn="auto">
              <a:spcBef>
                <a:spcPts val="0"/>
              </a:spcBef>
              <a:spcAft>
                <a:spcPts val="0"/>
              </a:spcAft>
            </a:pPr>
            <a:r>
              <a:rPr lang="en-US" sz="1800" dirty="0">
                <a:solidFill>
                  <a:prstClr val="black"/>
                </a:solidFill>
                <a:latin typeface="Times New Roman" panose="02020603050405020304" pitchFamily="18" charset="0"/>
                <a:cs typeface="Times New Roman" panose="02020603050405020304" pitchFamily="18" charset="0"/>
              </a:rPr>
              <a:t>&lt;6h</a:t>
            </a:r>
          </a:p>
        </p:txBody>
      </p:sp>
      <p:sp>
        <p:nvSpPr>
          <p:cNvPr id="9" name="TextBox 8"/>
          <p:cNvSpPr txBox="1"/>
          <p:nvPr/>
        </p:nvSpPr>
        <p:spPr>
          <a:xfrm>
            <a:off x="4931765" y="2445104"/>
            <a:ext cx="609600" cy="369332"/>
          </a:xfrm>
          <a:prstGeom prst="rect">
            <a:avLst/>
          </a:prstGeom>
          <a:noFill/>
        </p:spPr>
        <p:txBody>
          <a:bodyPr wrap="square" rtlCol="0">
            <a:spAutoFit/>
          </a:bodyPr>
          <a:lstStyle/>
          <a:p>
            <a:pPr fontAlgn="auto">
              <a:spcBef>
                <a:spcPts val="0"/>
              </a:spcBef>
              <a:spcAft>
                <a:spcPts val="0"/>
              </a:spcAft>
            </a:pPr>
            <a:r>
              <a:rPr lang="en-US" sz="1800" dirty="0">
                <a:solidFill>
                  <a:prstClr val="black"/>
                </a:solidFill>
                <a:latin typeface="Times New Roman" panose="02020603050405020304" pitchFamily="18" charset="0"/>
                <a:cs typeface="Times New Roman" panose="02020603050405020304" pitchFamily="18" charset="0"/>
              </a:rPr>
              <a:t>12 h</a:t>
            </a:r>
          </a:p>
        </p:txBody>
      </p:sp>
      <p:sp>
        <p:nvSpPr>
          <p:cNvPr id="18" name="TextBox 17"/>
          <p:cNvSpPr txBox="1"/>
          <p:nvPr/>
        </p:nvSpPr>
        <p:spPr>
          <a:xfrm>
            <a:off x="6250570" y="2402821"/>
            <a:ext cx="609600" cy="369332"/>
          </a:xfrm>
          <a:prstGeom prst="rect">
            <a:avLst/>
          </a:prstGeom>
          <a:noFill/>
        </p:spPr>
        <p:txBody>
          <a:bodyPr wrap="square" rtlCol="0">
            <a:spAutoFit/>
          </a:bodyPr>
          <a:lstStyle/>
          <a:p>
            <a:pPr fontAlgn="auto">
              <a:spcBef>
                <a:spcPts val="0"/>
              </a:spcBef>
              <a:spcAft>
                <a:spcPts val="0"/>
              </a:spcAft>
            </a:pPr>
            <a:r>
              <a:rPr lang="en-US" sz="1800" dirty="0">
                <a:solidFill>
                  <a:prstClr val="black"/>
                </a:solidFill>
                <a:latin typeface="Times New Roman" panose="02020603050405020304" pitchFamily="18" charset="0"/>
                <a:cs typeface="Times New Roman" panose="02020603050405020304" pitchFamily="18" charset="0"/>
              </a:rPr>
              <a:t>24 h</a:t>
            </a:r>
          </a:p>
        </p:txBody>
      </p:sp>
      <p:sp>
        <p:nvSpPr>
          <p:cNvPr id="19" name="TextBox 18"/>
          <p:cNvSpPr txBox="1"/>
          <p:nvPr/>
        </p:nvSpPr>
        <p:spPr>
          <a:xfrm>
            <a:off x="7698370" y="2402821"/>
            <a:ext cx="609600" cy="369332"/>
          </a:xfrm>
          <a:prstGeom prst="rect">
            <a:avLst/>
          </a:prstGeom>
          <a:noFill/>
        </p:spPr>
        <p:txBody>
          <a:bodyPr wrap="square" rtlCol="0">
            <a:spAutoFit/>
          </a:bodyPr>
          <a:lstStyle/>
          <a:p>
            <a:pPr fontAlgn="auto">
              <a:spcBef>
                <a:spcPts val="0"/>
              </a:spcBef>
              <a:spcAft>
                <a:spcPts val="0"/>
              </a:spcAft>
            </a:pPr>
            <a:r>
              <a:rPr lang="en-US" sz="1800" dirty="0">
                <a:solidFill>
                  <a:prstClr val="black"/>
                </a:solidFill>
                <a:latin typeface="Times New Roman" panose="02020603050405020304" pitchFamily="18" charset="0"/>
                <a:cs typeface="Times New Roman" panose="02020603050405020304" pitchFamily="18" charset="0"/>
              </a:rPr>
              <a:t>days</a:t>
            </a:r>
          </a:p>
        </p:txBody>
      </p:sp>
      <p:sp>
        <p:nvSpPr>
          <p:cNvPr id="20" name="TextBox 19"/>
          <p:cNvSpPr txBox="1"/>
          <p:nvPr/>
        </p:nvSpPr>
        <p:spPr>
          <a:xfrm>
            <a:off x="8841370" y="2402821"/>
            <a:ext cx="838200" cy="369332"/>
          </a:xfrm>
          <a:prstGeom prst="rect">
            <a:avLst/>
          </a:prstGeom>
          <a:noFill/>
        </p:spPr>
        <p:txBody>
          <a:bodyPr wrap="square" rtlCol="0">
            <a:spAutoFit/>
          </a:bodyPr>
          <a:lstStyle/>
          <a:p>
            <a:pPr fontAlgn="auto">
              <a:spcBef>
                <a:spcPts val="0"/>
              </a:spcBef>
              <a:spcAft>
                <a:spcPts val="0"/>
              </a:spcAft>
            </a:pPr>
            <a:r>
              <a:rPr lang="en-US" sz="1800" dirty="0">
                <a:solidFill>
                  <a:prstClr val="black"/>
                </a:solidFill>
                <a:latin typeface="Times New Roman" panose="02020603050405020304" pitchFamily="18" charset="0"/>
                <a:cs typeface="Times New Roman" panose="02020603050405020304" pitchFamily="18" charset="0"/>
              </a:rPr>
              <a:t>weeks</a:t>
            </a:r>
          </a:p>
        </p:txBody>
      </p:sp>
      <p:sp>
        <p:nvSpPr>
          <p:cNvPr id="21" name="TextBox 20"/>
          <p:cNvSpPr txBox="1"/>
          <p:nvPr/>
        </p:nvSpPr>
        <p:spPr>
          <a:xfrm>
            <a:off x="10212970" y="2402821"/>
            <a:ext cx="838200" cy="369332"/>
          </a:xfrm>
          <a:prstGeom prst="rect">
            <a:avLst/>
          </a:prstGeom>
          <a:noFill/>
        </p:spPr>
        <p:txBody>
          <a:bodyPr wrap="square" rtlCol="0">
            <a:spAutoFit/>
          </a:bodyPr>
          <a:lstStyle/>
          <a:p>
            <a:pPr algn="ctr" fontAlgn="auto">
              <a:spcBef>
                <a:spcPts val="0"/>
              </a:spcBef>
              <a:spcAft>
                <a:spcPts val="0"/>
              </a:spcAft>
            </a:pPr>
            <a:r>
              <a:rPr lang="en-US" sz="1800" dirty="0">
                <a:solidFill>
                  <a:prstClr val="black"/>
                </a:solidFill>
                <a:latin typeface="Times New Roman" panose="02020603050405020304" pitchFamily="18" charset="0"/>
                <a:cs typeface="Times New Roman" panose="02020603050405020304" pitchFamily="18" charset="0"/>
              </a:rPr>
              <a:t>years</a:t>
            </a:r>
          </a:p>
        </p:txBody>
      </p:sp>
      <p:grpSp>
        <p:nvGrpSpPr>
          <p:cNvPr id="22" name="Group 21"/>
          <p:cNvGrpSpPr/>
          <p:nvPr/>
        </p:nvGrpSpPr>
        <p:grpSpPr>
          <a:xfrm>
            <a:off x="2404057" y="2768054"/>
            <a:ext cx="2642664" cy="1893205"/>
            <a:chOff x="444093" y="2696416"/>
            <a:chExt cx="2642664" cy="1893205"/>
          </a:xfrm>
        </p:grpSpPr>
        <p:sp>
          <p:nvSpPr>
            <p:cNvPr id="23" name="Rectangle 2954"/>
            <p:cNvSpPr>
              <a:spLocks noChangeArrowheads="1"/>
            </p:cNvSpPr>
            <p:nvPr/>
          </p:nvSpPr>
          <p:spPr bwMode="auto">
            <a:xfrm>
              <a:off x="702421" y="3634038"/>
              <a:ext cx="204259" cy="614303"/>
            </a:xfrm>
            <a:prstGeom prst="rect">
              <a:avLst/>
            </a:prstGeom>
            <a:solidFill>
              <a:srgbClr val="FFFFFF"/>
            </a:solidFill>
            <a:ln w="9525">
              <a:noFill/>
              <a:miter lim="800000"/>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24" name="Freeform 2955"/>
            <p:cNvSpPr>
              <a:spLocks/>
            </p:cNvSpPr>
            <p:nvPr/>
          </p:nvSpPr>
          <p:spPr bwMode="auto">
            <a:xfrm>
              <a:off x="702421" y="3634038"/>
              <a:ext cx="204259" cy="607837"/>
            </a:xfrm>
            <a:custGeom>
              <a:avLst/>
              <a:gdLst/>
              <a:ahLst/>
              <a:cxnLst>
                <a:cxn ang="0">
                  <a:pos x="0" y="120"/>
                </a:cxn>
                <a:cxn ang="0">
                  <a:pos x="0" y="120"/>
                </a:cxn>
                <a:cxn ang="0">
                  <a:pos x="0" y="0"/>
                </a:cxn>
                <a:cxn ang="0">
                  <a:pos x="51" y="0"/>
                </a:cxn>
                <a:cxn ang="0">
                  <a:pos x="51" y="120"/>
                </a:cxn>
              </a:cxnLst>
              <a:rect l="0" t="0" r="r" b="b"/>
              <a:pathLst>
                <a:path w="51" h="120">
                  <a:moveTo>
                    <a:pt x="0" y="120"/>
                  </a:moveTo>
                  <a:lnTo>
                    <a:pt x="0" y="120"/>
                  </a:lnTo>
                  <a:lnTo>
                    <a:pt x="0" y="0"/>
                  </a:lnTo>
                  <a:lnTo>
                    <a:pt x="51" y="0"/>
                  </a:lnTo>
                  <a:lnTo>
                    <a:pt x="51" y="120"/>
                  </a:lnTo>
                </a:path>
              </a:pathLst>
            </a:custGeom>
            <a:noFill/>
            <a:ln w="15875">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25" name="Freeform 2956"/>
            <p:cNvSpPr>
              <a:spLocks/>
            </p:cNvSpPr>
            <p:nvPr/>
          </p:nvSpPr>
          <p:spPr bwMode="auto">
            <a:xfrm>
              <a:off x="754988" y="3537042"/>
              <a:ext cx="100627"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26" name="Line 2957"/>
            <p:cNvSpPr>
              <a:spLocks noChangeShapeType="1"/>
            </p:cNvSpPr>
            <p:nvPr/>
          </p:nvSpPr>
          <p:spPr bwMode="auto">
            <a:xfrm>
              <a:off x="807554" y="3537042"/>
              <a:ext cx="0" cy="187524"/>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27" name="Freeform 2958"/>
            <p:cNvSpPr>
              <a:spLocks/>
            </p:cNvSpPr>
            <p:nvPr/>
          </p:nvSpPr>
          <p:spPr bwMode="auto">
            <a:xfrm>
              <a:off x="754988" y="3724567"/>
              <a:ext cx="100627"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28" name="Rectangle 2959"/>
            <p:cNvSpPr>
              <a:spLocks noChangeArrowheads="1"/>
            </p:cNvSpPr>
            <p:nvPr/>
          </p:nvSpPr>
          <p:spPr bwMode="auto">
            <a:xfrm>
              <a:off x="1510446" y="3543509"/>
              <a:ext cx="202757" cy="704832"/>
            </a:xfrm>
            <a:prstGeom prst="rect">
              <a:avLst/>
            </a:prstGeom>
            <a:solidFill>
              <a:srgbClr val="FFFFFF"/>
            </a:solidFill>
            <a:ln w="9525">
              <a:noFill/>
              <a:miter lim="800000"/>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29" name="Freeform 2960"/>
            <p:cNvSpPr>
              <a:spLocks/>
            </p:cNvSpPr>
            <p:nvPr/>
          </p:nvSpPr>
          <p:spPr bwMode="auto">
            <a:xfrm>
              <a:off x="1510446" y="3543509"/>
              <a:ext cx="199753" cy="698366"/>
            </a:xfrm>
            <a:custGeom>
              <a:avLst/>
              <a:gdLst/>
              <a:ahLst/>
              <a:cxnLst>
                <a:cxn ang="0">
                  <a:pos x="0" y="138"/>
                </a:cxn>
                <a:cxn ang="0">
                  <a:pos x="0" y="138"/>
                </a:cxn>
                <a:cxn ang="0">
                  <a:pos x="0" y="0"/>
                </a:cxn>
                <a:cxn ang="0">
                  <a:pos x="50" y="0"/>
                </a:cxn>
                <a:cxn ang="0">
                  <a:pos x="50" y="138"/>
                </a:cxn>
              </a:cxnLst>
              <a:rect l="0" t="0" r="r" b="b"/>
              <a:pathLst>
                <a:path w="50" h="138">
                  <a:moveTo>
                    <a:pt x="0" y="138"/>
                  </a:moveTo>
                  <a:lnTo>
                    <a:pt x="0" y="138"/>
                  </a:lnTo>
                  <a:lnTo>
                    <a:pt x="0" y="0"/>
                  </a:lnTo>
                  <a:lnTo>
                    <a:pt x="50" y="0"/>
                  </a:lnTo>
                  <a:lnTo>
                    <a:pt x="50" y="138"/>
                  </a:lnTo>
                </a:path>
              </a:pathLst>
            </a:custGeom>
            <a:noFill/>
            <a:ln w="15875">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30" name="Freeform 2961"/>
            <p:cNvSpPr>
              <a:spLocks/>
            </p:cNvSpPr>
            <p:nvPr/>
          </p:nvSpPr>
          <p:spPr bwMode="auto">
            <a:xfrm>
              <a:off x="1561511" y="3427115"/>
              <a:ext cx="100627"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31" name="Line 2962"/>
            <p:cNvSpPr>
              <a:spLocks noChangeShapeType="1"/>
            </p:cNvSpPr>
            <p:nvPr/>
          </p:nvSpPr>
          <p:spPr bwMode="auto">
            <a:xfrm>
              <a:off x="1609572" y="3427115"/>
              <a:ext cx="0" cy="232789"/>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32" name="Freeform 2963"/>
            <p:cNvSpPr>
              <a:spLocks/>
            </p:cNvSpPr>
            <p:nvPr/>
          </p:nvSpPr>
          <p:spPr bwMode="auto">
            <a:xfrm>
              <a:off x="1561511" y="3659903"/>
              <a:ext cx="100627"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33" name="Rectangle 2964"/>
            <p:cNvSpPr>
              <a:spLocks noChangeArrowheads="1"/>
            </p:cNvSpPr>
            <p:nvPr/>
          </p:nvSpPr>
          <p:spPr bwMode="auto">
            <a:xfrm>
              <a:off x="2316971" y="3364606"/>
              <a:ext cx="199753" cy="883735"/>
            </a:xfrm>
            <a:prstGeom prst="rect">
              <a:avLst/>
            </a:prstGeom>
            <a:solidFill>
              <a:srgbClr val="FFFFFF"/>
            </a:solidFill>
            <a:ln w="9525">
              <a:noFill/>
              <a:miter lim="800000"/>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34" name="Freeform 2965"/>
            <p:cNvSpPr>
              <a:spLocks/>
            </p:cNvSpPr>
            <p:nvPr/>
          </p:nvSpPr>
          <p:spPr bwMode="auto">
            <a:xfrm>
              <a:off x="2316971" y="3364606"/>
              <a:ext cx="199753" cy="877268"/>
            </a:xfrm>
            <a:custGeom>
              <a:avLst/>
              <a:gdLst/>
              <a:ahLst/>
              <a:cxnLst>
                <a:cxn ang="0">
                  <a:pos x="0" y="173"/>
                </a:cxn>
                <a:cxn ang="0">
                  <a:pos x="0" y="173"/>
                </a:cxn>
                <a:cxn ang="0">
                  <a:pos x="0" y="0"/>
                </a:cxn>
                <a:cxn ang="0">
                  <a:pos x="50" y="0"/>
                </a:cxn>
                <a:cxn ang="0">
                  <a:pos x="50" y="173"/>
                </a:cxn>
              </a:cxnLst>
              <a:rect l="0" t="0" r="r" b="b"/>
              <a:pathLst>
                <a:path w="50" h="173">
                  <a:moveTo>
                    <a:pt x="0" y="173"/>
                  </a:moveTo>
                  <a:lnTo>
                    <a:pt x="0" y="173"/>
                  </a:lnTo>
                  <a:lnTo>
                    <a:pt x="0" y="0"/>
                  </a:lnTo>
                  <a:lnTo>
                    <a:pt x="50" y="0"/>
                  </a:lnTo>
                  <a:lnTo>
                    <a:pt x="50" y="173"/>
                  </a:lnTo>
                </a:path>
              </a:pathLst>
            </a:custGeom>
            <a:noFill/>
            <a:ln w="15875">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35" name="Freeform 2966"/>
            <p:cNvSpPr>
              <a:spLocks/>
            </p:cNvSpPr>
            <p:nvPr/>
          </p:nvSpPr>
          <p:spPr bwMode="auto">
            <a:xfrm>
              <a:off x="2369537" y="2985247"/>
              <a:ext cx="99126"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36" name="Line 2967"/>
            <p:cNvSpPr>
              <a:spLocks noChangeShapeType="1"/>
            </p:cNvSpPr>
            <p:nvPr/>
          </p:nvSpPr>
          <p:spPr bwMode="auto">
            <a:xfrm>
              <a:off x="2416097" y="2985247"/>
              <a:ext cx="0" cy="756562"/>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37" name="Freeform 2968"/>
            <p:cNvSpPr>
              <a:spLocks/>
            </p:cNvSpPr>
            <p:nvPr/>
          </p:nvSpPr>
          <p:spPr bwMode="auto">
            <a:xfrm>
              <a:off x="2369537" y="3741811"/>
              <a:ext cx="99126"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38" name="Rectangle 2969"/>
            <p:cNvSpPr>
              <a:spLocks noChangeArrowheads="1"/>
            </p:cNvSpPr>
            <p:nvPr/>
          </p:nvSpPr>
          <p:spPr bwMode="auto">
            <a:xfrm>
              <a:off x="1007308" y="4000465"/>
              <a:ext cx="202757" cy="247876"/>
            </a:xfrm>
            <a:prstGeom prst="rect">
              <a:avLst/>
            </a:prstGeom>
            <a:solidFill>
              <a:srgbClr val="000000"/>
            </a:solidFill>
            <a:ln w="9525">
              <a:noFill/>
              <a:miter lim="800000"/>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39" name="Freeform 2970"/>
            <p:cNvSpPr>
              <a:spLocks/>
            </p:cNvSpPr>
            <p:nvPr/>
          </p:nvSpPr>
          <p:spPr bwMode="auto">
            <a:xfrm>
              <a:off x="1007308" y="4000465"/>
              <a:ext cx="199753" cy="241410"/>
            </a:xfrm>
            <a:custGeom>
              <a:avLst/>
              <a:gdLst/>
              <a:ahLst/>
              <a:cxnLst>
                <a:cxn ang="0">
                  <a:pos x="0" y="48"/>
                </a:cxn>
                <a:cxn ang="0">
                  <a:pos x="0" y="48"/>
                </a:cxn>
                <a:cxn ang="0">
                  <a:pos x="0" y="0"/>
                </a:cxn>
                <a:cxn ang="0">
                  <a:pos x="50" y="0"/>
                </a:cxn>
                <a:cxn ang="0">
                  <a:pos x="50" y="48"/>
                </a:cxn>
              </a:cxnLst>
              <a:rect l="0" t="0" r="r" b="b"/>
              <a:pathLst>
                <a:path w="50" h="48">
                  <a:moveTo>
                    <a:pt x="0" y="48"/>
                  </a:moveTo>
                  <a:lnTo>
                    <a:pt x="0" y="48"/>
                  </a:lnTo>
                  <a:lnTo>
                    <a:pt x="0" y="0"/>
                  </a:lnTo>
                  <a:lnTo>
                    <a:pt x="50" y="0"/>
                  </a:lnTo>
                  <a:lnTo>
                    <a:pt x="50" y="48"/>
                  </a:lnTo>
                </a:path>
              </a:pathLst>
            </a:custGeom>
            <a:noFill/>
            <a:ln w="15875">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40" name="Freeform 2971"/>
            <p:cNvSpPr>
              <a:spLocks/>
            </p:cNvSpPr>
            <p:nvPr/>
          </p:nvSpPr>
          <p:spPr bwMode="auto">
            <a:xfrm>
              <a:off x="1058373" y="3944423"/>
              <a:ext cx="100627"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41" name="Line 2972"/>
            <p:cNvSpPr>
              <a:spLocks noChangeShapeType="1"/>
            </p:cNvSpPr>
            <p:nvPr/>
          </p:nvSpPr>
          <p:spPr bwMode="auto">
            <a:xfrm>
              <a:off x="1106434" y="3944423"/>
              <a:ext cx="0" cy="56042"/>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42" name="Rectangle 2973"/>
            <p:cNvSpPr>
              <a:spLocks noChangeArrowheads="1"/>
            </p:cNvSpPr>
            <p:nvPr/>
          </p:nvSpPr>
          <p:spPr bwMode="auto">
            <a:xfrm>
              <a:off x="1813832" y="4015552"/>
              <a:ext cx="199753" cy="232789"/>
            </a:xfrm>
            <a:prstGeom prst="rect">
              <a:avLst/>
            </a:prstGeom>
            <a:solidFill>
              <a:srgbClr val="000000"/>
            </a:solidFill>
            <a:ln w="9525">
              <a:noFill/>
              <a:miter lim="800000"/>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43" name="Freeform 2974"/>
            <p:cNvSpPr>
              <a:spLocks/>
            </p:cNvSpPr>
            <p:nvPr/>
          </p:nvSpPr>
          <p:spPr bwMode="auto">
            <a:xfrm>
              <a:off x="1813832" y="4015552"/>
              <a:ext cx="199753" cy="226322"/>
            </a:xfrm>
            <a:custGeom>
              <a:avLst/>
              <a:gdLst/>
              <a:ahLst/>
              <a:cxnLst>
                <a:cxn ang="0">
                  <a:pos x="0" y="45"/>
                </a:cxn>
                <a:cxn ang="0">
                  <a:pos x="0" y="45"/>
                </a:cxn>
                <a:cxn ang="0">
                  <a:pos x="0" y="0"/>
                </a:cxn>
                <a:cxn ang="0">
                  <a:pos x="50" y="0"/>
                </a:cxn>
                <a:cxn ang="0">
                  <a:pos x="50" y="45"/>
                </a:cxn>
              </a:cxnLst>
              <a:rect l="0" t="0" r="r" b="b"/>
              <a:pathLst>
                <a:path w="50" h="45">
                  <a:moveTo>
                    <a:pt x="0" y="45"/>
                  </a:moveTo>
                  <a:lnTo>
                    <a:pt x="0" y="45"/>
                  </a:lnTo>
                  <a:lnTo>
                    <a:pt x="0" y="0"/>
                  </a:lnTo>
                  <a:lnTo>
                    <a:pt x="50" y="0"/>
                  </a:lnTo>
                  <a:lnTo>
                    <a:pt x="50" y="45"/>
                  </a:lnTo>
                </a:path>
              </a:pathLst>
            </a:custGeom>
            <a:noFill/>
            <a:ln w="15875">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44" name="Freeform 2975"/>
            <p:cNvSpPr>
              <a:spLocks/>
            </p:cNvSpPr>
            <p:nvPr/>
          </p:nvSpPr>
          <p:spPr bwMode="auto">
            <a:xfrm>
              <a:off x="1864896" y="3959510"/>
              <a:ext cx="100627"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45" name="Line 2976"/>
            <p:cNvSpPr>
              <a:spLocks noChangeShapeType="1"/>
            </p:cNvSpPr>
            <p:nvPr/>
          </p:nvSpPr>
          <p:spPr bwMode="auto">
            <a:xfrm>
              <a:off x="1912957" y="3959510"/>
              <a:ext cx="0" cy="56042"/>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46" name="Rectangle 2977"/>
            <p:cNvSpPr>
              <a:spLocks noChangeArrowheads="1"/>
            </p:cNvSpPr>
            <p:nvPr/>
          </p:nvSpPr>
          <p:spPr bwMode="auto">
            <a:xfrm>
              <a:off x="2620356" y="3968132"/>
              <a:ext cx="199753" cy="280209"/>
            </a:xfrm>
            <a:prstGeom prst="rect">
              <a:avLst/>
            </a:prstGeom>
            <a:solidFill>
              <a:srgbClr val="000000"/>
            </a:solidFill>
            <a:ln w="9525">
              <a:noFill/>
              <a:miter lim="800000"/>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47" name="Freeform 2978"/>
            <p:cNvSpPr>
              <a:spLocks/>
            </p:cNvSpPr>
            <p:nvPr/>
          </p:nvSpPr>
          <p:spPr bwMode="auto">
            <a:xfrm>
              <a:off x="2620356" y="3968132"/>
              <a:ext cx="199753" cy="273742"/>
            </a:xfrm>
            <a:custGeom>
              <a:avLst/>
              <a:gdLst/>
              <a:ahLst/>
              <a:cxnLst>
                <a:cxn ang="0">
                  <a:pos x="0" y="54"/>
                </a:cxn>
                <a:cxn ang="0">
                  <a:pos x="0" y="54"/>
                </a:cxn>
                <a:cxn ang="0">
                  <a:pos x="0" y="0"/>
                </a:cxn>
                <a:cxn ang="0">
                  <a:pos x="50" y="0"/>
                </a:cxn>
                <a:cxn ang="0">
                  <a:pos x="50" y="54"/>
                </a:cxn>
              </a:cxnLst>
              <a:rect l="0" t="0" r="r" b="b"/>
              <a:pathLst>
                <a:path w="50" h="54">
                  <a:moveTo>
                    <a:pt x="0" y="54"/>
                  </a:moveTo>
                  <a:lnTo>
                    <a:pt x="0" y="54"/>
                  </a:lnTo>
                  <a:lnTo>
                    <a:pt x="0" y="0"/>
                  </a:lnTo>
                  <a:lnTo>
                    <a:pt x="50" y="0"/>
                  </a:lnTo>
                  <a:lnTo>
                    <a:pt x="50" y="54"/>
                  </a:lnTo>
                </a:path>
              </a:pathLst>
            </a:custGeom>
            <a:noFill/>
            <a:ln w="15875">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48" name="Freeform 2979"/>
            <p:cNvSpPr>
              <a:spLocks/>
            </p:cNvSpPr>
            <p:nvPr/>
          </p:nvSpPr>
          <p:spPr bwMode="auto">
            <a:xfrm>
              <a:off x="2668417" y="3843116"/>
              <a:ext cx="99126"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49" name="Line 2980"/>
            <p:cNvSpPr>
              <a:spLocks noChangeShapeType="1"/>
            </p:cNvSpPr>
            <p:nvPr/>
          </p:nvSpPr>
          <p:spPr bwMode="auto">
            <a:xfrm>
              <a:off x="2720983" y="3843116"/>
              <a:ext cx="0" cy="125016"/>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50" name="Line 2981"/>
            <p:cNvSpPr>
              <a:spLocks noChangeShapeType="1"/>
            </p:cNvSpPr>
            <p:nvPr/>
          </p:nvSpPr>
          <p:spPr bwMode="auto">
            <a:xfrm>
              <a:off x="555234" y="4248341"/>
              <a:ext cx="2416567" cy="0"/>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51" name="Line 2982"/>
            <p:cNvSpPr>
              <a:spLocks noChangeShapeType="1"/>
            </p:cNvSpPr>
            <p:nvPr/>
          </p:nvSpPr>
          <p:spPr bwMode="auto">
            <a:xfrm>
              <a:off x="954741" y="4248341"/>
              <a:ext cx="0" cy="45264"/>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52" name="Line 2984"/>
            <p:cNvSpPr>
              <a:spLocks noChangeShapeType="1"/>
            </p:cNvSpPr>
            <p:nvPr/>
          </p:nvSpPr>
          <p:spPr bwMode="auto">
            <a:xfrm>
              <a:off x="1761265" y="4248341"/>
              <a:ext cx="0" cy="45264"/>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53" name="Line 2986"/>
            <p:cNvSpPr>
              <a:spLocks noChangeShapeType="1"/>
            </p:cNvSpPr>
            <p:nvPr/>
          </p:nvSpPr>
          <p:spPr bwMode="auto">
            <a:xfrm>
              <a:off x="2567789" y="4248341"/>
              <a:ext cx="0" cy="45264"/>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54" name="Line 2988"/>
            <p:cNvSpPr>
              <a:spLocks noChangeShapeType="1"/>
            </p:cNvSpPr>
            <p:nvPr/>
          </p:nvSpPr>
          <p:spPr bwMode="auto">
            <a:xfrm flipV="1">
              <a:off x="555234" y="2763236"/>
              <a:ext cx="0" cy="1485105"/>
            </a:xfrm>
            <a:prstGeom prst="line">
              <a:avLst/>
            </a:prstGeom>
            <a:noFill/>
            <a:ln w="7938">
              <a:solidFill>
                <a:srgbClr val="000000"/>
              </a:solidFill>
              <a:round/>
              <a:headEnd/>
              <a:tailEnd/>
            </a:ln>
          </p:spPr>
          <p:txBody>
            <a:bodyPr/>
            <a:lstStyle/>
            <a:p>
              <a:pPr fontAlgn="auto">
                <a:spcBef>
                  <a:spcPts val="0"/>
                </a:spcBef>
                <a:spcAft>
                  <a:spcPts val="0"/>
                </a:spcAft>
              </a:pPr>
              <a:endParaRPr lang="en-US" sz="1100" dirty="0">
                <a:solidFill>
                  <a:prstClr val="black"/>
                </a:solidFill>
                <a:latin typeface="Times New Roman" panose="02020603050405020304" pitchFamily="18" charset="0"/>
                <a:cs typeface="Times New Roman" panose="02020603050405020304" pitchFamily="18" charset="0"/>
              </a:endParaRPr>
            </a:p>
          </p:txBody>
        </p:sp>
        <p:sp>
          <p:nvSpPr>
            <p:cNvPr id="55" name="Line 2989"/>
            <p:cNvSpPr>
              <a:spLocks noChangeShapeType="1"/>
            </p:cNvSpPr>
            <p:nvPr/>
          </p:nvSpPr>
          <p:spPr bwMode="auto">
            <a:xfrm flipH="1">
              <a:off x="519188" y="4248341"/>
              <a:ext cx="36046" cy="0"/>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56" name="Rectangle 2990"/>
            <p:cNvSpPr>
              <a:spLocks noChangeArrowheads="1"/>
            </p:cNvSpPr>
            <p:nvPr/>
          </p:nvSpPr>
          <p:spPr bwMode="auto">
            <a:xfrm>
              <a:off x="444093" y="4181522"/>
              <a:ext cx="44884" cy="107722"/>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700" b="1">
                  <a:solidFill>
                    <a:srgbClr val="000000"/>
                  </a:solidFill>
                  <a:latin typeface="Times New Roman" panose="02020603050405020304" pitchFamily="18" charset="0"/>
                  <a:cs typeface="Times New Roman" panose="02020603050405020304" pitchFamily="18" charset="0"/>
                </a:rPr>
                <a:t>0</a:t>
              </a:r>
              <a:endParaRPr lang="en-US" sz="1800">
                <a:solidFill>
                  <a:prstClr val="black"/>
                </a:solidFill>
                <a:latin typeface="Times New Roman" panose="02020603050405020304" pitchFamily="18" charset="0"/>
                <a:cs typeface="Times New Roman" panose="02020603050405020304" pitchFamily="18" charset="0"/>
              </a:endParaRPr>
            </a:p>
          </p:txBody>
        </p:sp>
        <p:sp>
          <p:nvSpPr>
            <p:cNvPr id="57" name="Line 2991"/>
            <p:cNvSpPr>
              <a:spLocks noChangeShapeType="1"/>
            </p:cNvSpPr>
            <p:nvPr/>
          </p:nvSpPr>
          <p:spPr bwMode="auto">
            <a:xfrm flipH="1">
              <a:off x="519188" y="3877603"/>
              <a:ext cx="36046" cy="0"/>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58" name="Rectangle 2992"/>
            <p:cNvSpPr>
              <a:spLocks noChangeArrowheads="1"/>
            </p:cNvSpPr>
            <p:nvPr/>
          </p:nvSpPr>
          <p:spPr bwMode="auto">
            <a:xfrm>
              <a:off x="444093" y="3810785"/>
              <a:ext cx="44884" cy="107722"/>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700" b="1">
                  <a:solidFill>
                    <a:srgbClr val="000000"/>
                  </a:solidFill>
                  <a:latin typeface="Times New Roman" panose="02020603050405020304" pitchFamily="18" charset="0"/>
                  <a:cs typeface="Times New Roman" panose="02020603050405020304" pitchFamily="18" charset="0"/>
                </a:rPr>
                <a:t>1</a:t>
              </a:r>
              <a:endParaRPr lang="en-US" sz="1800">
                <a:solidFill>
                  <a:prstClr val="black"/>
                </a:solidFill>
                <a:latin typeface="Times New Roman" panose="02020603050405020304" pitchFamily="18" charset="0"/>
                <a:cs typeface="Times New Roman" panose="02020603050405020304" pitchFamily="18" charset="0"/>
              </a:endParaRPr>
            </a:p>
          </p:txBody>
        </p:sp>
        <p:sp>
          <p:nvSpPr>
            <p:cNvPr id="59" name="Line 2993"/>
            <p:cNvSpPr>
              <a:spLocks noChangeShapeType="1"/>
            </p:cNvSpPr>
            <p:nvPr/>
          </p:nvSpPr>
          <p:spPr bwMode="auto">
            <a:xfrm flipH="1">
              <a:off x="519188" y="3506866"/>
              <a:ext cx="36046" cy="0"/>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60" name="Rectangle 2994"/>
            <p:cNvSpPr>
              <a:spLocks noChangeArrowheads="1"/>
            </p:cNvSpPr>
            <p:nvPr/>
          </p:nvSpPr>
          <p:spPr bwMode="auto">
            <a:xfrm>
              <a:off x="444093" y="3435737"/>
              <a:ext cx="44884" cy="107722"/>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700" b="1">
                  <a:solidFill>
                    <a:srgbClr val="000000"/>
                  </a:solidFill>
                  <a:latin typeface="Times New Roman" panose="02020603050405020304" pitchFamily="18" charset="0"/>
                  <a:cs typeface="Times New Roman" panose="02020603050405020304" pitchFamily="18" charset="0"/>
                </a:rPr>
                <a:t>2</a:t>
              </a:r>
              <a:endParaRPr lang="en-US" sz="1800">
                <a:solidFill>
                  <a:prstClr val="black"/>
                </a:solidFill>
                <a:latin typeface="Times New Roman" panose="02020603050405020304" pitchFamily="18" charset="0"/>
                <a:cs typeface="Times New Roman" panose="02020603050405020304" pitchFamily="18" charset="0"/>
              </a:endParaRPr>
            </a:p>
          </p:txBody>
        </p:sp>
        <p:sp>
          <p:nvSpPr>
            <p:cNvPr id="61" name="Line 2995"/>
            <p:cNvSpPr>
              <a:spLocks noChangeShapeType="1"/>
            </p:cNvSpPr>
            <p:nvPr/>
          </p:nvSpPr>
          <p:spPr bwMode="auto">
            <a:xfrm flipH="1">
              <a:off x="519188" y="3131817"/>
              <a:ext cx="36046" cy="0"/>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62" name="Rectangle 2996"/>
            <p:cNvSpPr>
              <a:spLocks noChangeArrowheads="1"/>
            </p:cNvSpPr>
            <p:nvPr/>
          </p:nvSpPr>
          <p:spPr bwMode="auto">
            <a:xfrm>
              <a:off x="444093" y="3067154"/>
              <a:ext cx="44884" cy="107722"/>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700" b="1">
                  <a:solidFill>
                    <a:srgbClr val="000000"/>
                  </a:solidFill>
                  <a:latin typeface="Times New Roman" panose="02020603050405020304" pitchFamily="18" charset="0"/>
                  <a:cs typeface="Times New Roman" panose="02020603050405020304" pitchFamily="18" charset="0"/>
                </a:rPr>
                <a:t>3</a:t>
              </a:r>
              <a:endParaRPr lang="en-US" sz="1800">
                <a:solidFill>
                  <a:prstClr val="black"/>
                </a:solidFill>
                <a:latin typeface="Times New Roman" panose="02020603050405020304" pitchFamily="18" charset="0"/>
                <a:cs typeface="Times New Roman" panose="02020603050405020304" pitchFamily="18" charset="0"/>
              </a:endParaRPr>
            </a:p>
          </p:txBody>
        </p:sp>
        <p:sp>
          <p:nvSpPr>
            <p:cNvPr id="63" name="Rectangle 2998"/>
            <p:cNvSpPr>
              <a:spLocks noChangeArrowheads="1"/>
            </p:cNvSpPr>
            <p:nvPr/>
          </p:nvSpPr>
          <p:spPr bwMode="auto">
            <a:xfrm>
              <a:off x="444093" y="2696416"/>
              <a:ext cx="44884" cy="107722"/>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700" b="1" dirty="0">
                  <a:solidFill>
                    <a:srgbClr val="000000"/>
                  </a:solidFill>
                  <a:latin typeface="Times New Roman" panose="02020603050405020304" pitchFamily="18" charset="0"/>
                  <a:cs typeface="Times New Roman" panose="02020603050405020304" pitchFamily="18" charset="0"/>
                </a:rPr>
                <a:t>4</a:t>
              </a:r>
              <a:endParaRPr lang="en-US" sz="1800" dirty="0">
                <a:solidFill>
                  <a:prstClr val="black"/>
                </a:solidFill>
                <a:latin typeface="Times New Roman" panose="02020603050405020304" pitchFamily="18" charset="0"/>
                <a:cs typeface="Times New Roman" panose="02020603050405020304" pitchFamily="18" charset="0"/>
              </a:endParaRPr>
            </a:p>
          </p:txBody>
        </p:sp>
        <p:sp>
          <p:nvSpPr>
            <p:cNvPr id="64" name="Rectangle 3000"/>
            <p:cNvSpPr>
              <a:spLocks noChangeArrowheads="1"/>
            </p:cNvSpPr>
            <p:nvPr/>
          </p:nvSpPr>
          <p:spPr bwMode="auto">
            <a:xfrm>
              <a:off x="1834503" y="3625416"/>
              <a:ext cx="153888" cy="184666"/>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1200" dirty="0">
                  <a:solidFill>
                    <a:srgbClr val="000000"/>
                  </a:solidFill>
                  <a:latin typeface="Times New Roman" panose="02020603050405020304" pitchFamily="18" charset="0"/>
                  <a:cs typeface="Times New Roman" panose="02020603050405020304" pitchFamily="18" charset="0"/>
                </a:rPr>
                <a:t>**</a:t>
              </a:r>
              <a:endParaRPr lang="en-US" sz="1800" dirty="0">
                <a:solidFill>
                  <a:prstClr val="black"/>
                </a:solidFill>
                <a:latin typeface="Times New Roman" panose="02020603050405020304" pitchFamily="18" charset="0"/>
                <a:cs typeface="Times New Roman" panose="02020603050405020304" pitchFamily="18" charset="0"/>
              </a:endParaRPr>
            </a:p>
          </p:txBody>
        </p:sp>
        <p:sp>
          <p:nvSpPr>
            <p:cNvPr id="65" name="Rectangle 3000"/>
            <p:cNvSpPr>
              <a:spLocks noChangeArrowheads="1"/>
            </p:cNvSpPr>
            <p:nvPr/>
          </p:nvSpPr>
          <p:spPr bwMode="auto">
            <a:xfrm>
              <a:off x="1040020" y="3625416"/>
              <a:ext cx="153888" cy="184666"/>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1200" dirty="0">
                  <a:solidFill>
                    <a:srgbClr val="000000"/>
                  </a:solidFill>
                  <a:latin typeface="Times New Roman" panose="02020603050405020304" pitchFamily="18" charset="0"/>
                  <a:cs typeface="Times New Roman" panose="02020603050405020304" pitchFamily="18" charset="0"/>
                </a:rPr>
                <a:t>**</a:t>
              </a:r>
              <a:endParaRPr lang="en-US" sz="1800" dirty="0">
                <a:solidFill>
                  <a:prstClr val="black"/>
                </a:solidFill>
                <a:latin typeface="Times New Roman" panose="02020603050405020304" pitchFamily="18" charset="0"/>
                <a:cs typeface="Times New Roman" panose="02020603050405020304" pitchFamily="18" charset="0"/>
              </a:endParaRPr>
            </a:p>
          </p:txBody>
        </p:sp>
        <p:sp>
          <p:nvSpPr>
            <p:cNvPr id="66" name="Rectangle 2932"/>
            <p:cNvSpPr>
              <a:spLocks noChangeArrowheads="1"/>
            </p:cNvSpPr>
            <p:nvPr/>
          </p:nvSpPr>
          <p:spPr bwMode="auto">
            <a:xfrm>
              <a:off x="685800" y="4343400"/>
              <a:ext cx="621965" cy="246221"/>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1600" b="1" dirty="0">
                  <a:solidFill>
                    <a:srgbClr val="000000"/>
                  </a:solidFill>
                  <a:latin typeface="Times New Roman" panose="02020603050405020304" pitchFamily="18" charset="0"/>
                  <a:cs typeface="Times New Roman" panose="02020603050405020304" pitchFamily="18" charset="0"/>
                </a:rPr>
                <a:t>6 Hour</a:t>
              </a:r>
              <a:endParaRPr lang="en-US" sz="1600" dirty="0">
                <a:solidFill>
                  <a:prstClr val="black"/>
                </a:solidFill>
                <a:latin typeface="Times New Roman" panose="02020603050405020304" pitchFamily="18" charset="0"/>
                <a:cs typeface="Times New Roman" panose="02020603050405020304" pitchFamily="18" charset="0"/>
              </a:endParaRPr>
            </a:p>
          </p:txBody>
        </p:sp>
        <p:sp>
          <p:nvSpPr>
            <p:cNvPr id="67" name="Rectangle 2934"/>
            <p:cNvSpPr>
              <a:spLocks noChangeArrowheads="1"/>
            </p:cNvSpPr>
            <p:nvPr/>
          </p:nvSpPr>
          <p:spPr bwMode="auto">
            <a:xfrm>
              <a:off x="1509713" y="4343400"/>
              <a:ext cx="724557" cy="246221"/>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1600" b="1">
                  <a:solidFill>
                    <a:srgbClr val="000000"/>
                  </a:solidFill>
                  <a:latin typeface="Times New Roman" panose="02020603050405020304" pitchFamily="18" charset="0"/>
                  <a:cs typeface="Times New Roman" panose="02020603050405020304" pitchFamily="18" charset="0"/>
                </a:rPr>
                <a:t>12 Hour</a:t>
              </a:r>
              <a:endParaRPr lang="en-US" sz="1600">
                <a:solidFill>
                  <a:prstClr val="black"/>
                </a:solidFill>
                <a:latin typeface="Times New Roman" panose="02020603050405020304" pitchFamily="18" charset="0"/>
                <a:cs typeface="Times New Roman" panose="02020603050405020304" pitchFamily="18" charset="0"/>
              </a:endParaRPr>
            </a:p>
          </p:txBody>
        </p:sp>
        <p:sp>
          <p:nvSpPr>
            <p:cNvPr id="68" name="Rectangle 2936"/>
            <p:cNvSpPr>
              <a:spLocks noChangeArrowheads="1"/>
            </p:cNvSpPr>
            <p:nvPr/>
          </p:nvSpPr>
          <p:spPr bwMode="auto">
            <a:xfrm>
              <a:off x="2362200" y="4343400"/>
              <a:ext cx="724557" cy="246221"/>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1600" b="1">
                  <a:solidFill>
                    <a:srgbClr val="000000"/>
                  </a:solidFill>
                  <a:latin typeface="Times New Roman" panose="02020603050405020304" pitchFamily="18" charset="0"/>
                  <a:cs typeface="Times New Roman" panose="02020603050405020304" pitchFamily="18" charset="0"/>
                </a:rPr>
                <a:t>24 Hour</a:t>
              </a:r>
              <a:endParaRPr lang="en-US" sz="1600">
                <a:solidFill>
                  <a:prstClr val="black"/>
                </a:solidFill>
                <a:latin typeface="Times New Roman" panose="02020603050405020304" pitchFamily="18" charset="0"/>
                <a:cs typeface="Times New Roman" panose="02020603050405020304" pitchFamily="18" charset="0"/>
              </a:endParaRPr>
            </a:p>
          </p:txBody>
        </p:sp>
      </p:grpSp>
      <p:grpSp>
        <p:nvGrpSpPr>
          <p:cNvPr id="69" name="Group 208"/>
          <p:cNvGrpSpPr/>
          <p:nvPr/>
        </p:nvGrpSpPr>
        <p:grpSpPr>
          <a:xfrm>
            <a:off x="5299657" y="3987254"/>
            <a:ext cx="2671762" cy="1203097"/>
            <a:chOff x="3131343" y="1601787"/>
            <a:chExt cx="2671762" cy="1203097"/>
          </a:xfrm>
        </p:grpSpPr>
        <p:sp>
          <p:nvSpPr>
            <p:cNvPr id="70" name="Rectangle 2808"/>
            <p:cNvSpPr>
              <a:spLocks noChangeArrowheads="1"/>
            </p:cNvSpPr>
            <p:nvPr/>
          </p:nvSpPr>
          <p:spPr bwMode="auto">
            <a:xfrm>
              <a:off x="3404393" y="2311400"/>
              <a:ext cx="215900" cy="433387"/>
            </a:xfrm>
            <a:prstGeom prst="rect">
              <a:avLst/>
            </a:prstGeom>
            <a:solidFill>
              <a:srgbClr val="FFFFFF"/>
            </a:solidFill>
            <a:ln w="9525">
              <a:noFill/>
              <a:miter lim="800000"/>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71" name="Freeform 2809"/>
            <p:cNvSpPr>
              <a:spLocks/>
            </p:cNvSpPr>
            <p:nvPr/>
          </p:nvSpPr>
          <p:spPr bwMode="auto">
            <a:xfrm>
              <a:off x="3404393" y="2311400"/>
              <a:ext cx="215900" cy="430212"/>
            </a:xfrm>
            <a:custGeom>
              <a:avLst/>
              <a:gdLst/>
              <a:ahLst/>
              <a:cxnLst>
                <a:cxn ang="0">
                  <a:pos x="0" y="115"/>
                </a:cxn>
                <a:cxn ang="0">
                  <a:pos x="0" y="115"/>
                </a:cxn>
                <a:cxn ang="0">
                  <a:pos x="0" y="0"/>
                </a:cxn>
                <a:cxn ang="0">
                  <a:pos x="51" y="0"/>
                </a:cxn>
                <a:cxn ang="0">
                  <a:pos x="51" y="115"/>
                </a:cxn>
              </a:cxnLst>
              <a:rect l="0" t="0" r="r" b="b"/>
              <a:pathLst>
                <a:path w="51" h="115">
                  <a:moveTo>
                    <a:pt x="0" y="115"/>
                  </a:moveTo>
                  <a:lnTo>
                    <a:pt x="0" y="115"/>
                  </a:lnTo>
                  <a:lnTo>
                    <a:pt x="0" y="0"/>
                  </a:lnTo>
                  <a:lnTo>
                    <a:pt x="51" y="0"/>
                  </a:lnTo>
                  <a:lnTo>
                    <a:pt x="51" y="115"/>
                  </a:lnTo>
                </a:path>
              </a:pathLst>
            </a:custGeom>
            <a:noFill/>
            <a:ln w="15875">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72" name="Freeform 2810"/>
            <p:cNvSpPr>
              <a:spLocks/>
            </p:cNvSpPr>
            <p:nvPr/>
          </p:nvSpPr>
          <p:spPr bwMode="auto">
            <a:xfrm>
              <a:off x="3459956" y="2139950"/>
              <a:ext cx="106362"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73" name="Line 2811"/>
            <p:cNvSpPr>
              <a:spLocks noChangeShapeType="1"/>
            </p:cNvSpPr>
            <p:nvPr/>
          </p:nvSpPr>
          <p:spPr bwMode="auto">
            <a:xfrm>
              <a:off x="3515518" y="2139950"/>
              <a:ext cx="0" cy="347662"/>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74" name="Freeform 2812"/>
            <p:cNvSpPr>
              <a:spLocks/>
            </p:cNvSpPr>
            <p:nvPr/>
          </p:nvSpPr>
          <p:spPr bwMode="auto">
            <a:xfrm>
              <a:off x="3459956" y="2487612"/>
              <a:ext cx="106362"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75" name="Rectangle 2813"/>
            <p:cNvSpPr>
              <a:spLocks noChangeArrowheads="1"/>
            </p:cNvSpPr>
            <p:nvPr/>
          </p:nvSpPr>
          <p:spPr bwMode="auto">
            <a:xfrm>
              <a:off x="4258468" y="2173287"/>
              <a:ext cx="214312" cy="571500"/>
            </a:xfrm>
            <a:prstGeom prst="rect">
              <a:avLst/>
            </a:prstGeom>
            <a:solidFill>
              <a:srgbClr val="FFFFFF"/>
            </a:solidFill>
            <a:ln w="9525">
              <a:noFill/>
              <a:miter lim="800000"/>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76" name="Freeform 2814"/>
            <p:cNvSpPr>
              <a:spLocks/>
            </p:cNvSpPr>
            <p:nvPr/>
          </p:nvSpPr>
          <p:spPr bwMode="auto">
            <a:xfrm>
              <a:off x="4258468" y="2173287"/>
              <a:ext cx="211137" cy="568325"/>
            </a:xfrm>
            <a:custGeom>
              <a:avLst/>
              <a:gdLst/>
              <a:ahLst/>
              <a:cxnLst>
                <a:cxn ang="0">
                  <a:pos x="0" y="152"/>
                </a:cxn>
                <a:cxn ang="0">
                  <a:pos x="0" y="152"/>
                </a:cxn>
                <a:cxn ang="0">
                  <a:pos x="0" y="0"/>
                </a:cxn>
                <a:cxn ang="0">
                  <a:pos x="50" y="0"/>
                </a:cxn>
                <a:cxn ang="0">
                  <a:pos x="50" y="152"/>
                </a:cxn>
              </a:cxnLst>
              <a:rect l="0" t="0" r="r" b="b"/>
              <a:pathLst>
                <a:path w="50" h="152">
                  <a:moveTo>
                    <a:pt x="0" y="152"/>
                  </a:moveTo>
                  <a:lnTo>
                    <a:pt x="0" y="152"/>
                  </a:lnTo>
                  <a:lnTo>
                    <a:pt x="0" y="0"/>
                  </a:lnTo>
                  <a:lnTo>
                    <a:pt x="50" y="0"/>
                  </a:lnTo>
                  <a:lnTo>
                    <a:pt x="50" y="152"/>
                  </a:lnTo>
                </a:path>
              </a:pathLst>
            </a:custGeom>
            <a:noFill/>
            <a:ln w="15875">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77" name="Freeform 2815"/>
            <p:cNvSpPr>
              <a:spLocks/>
            </p:cNvSpPr>
            <p:nvPr/>
          </p:nvSpPr>
          <p:spPr bwMode="auto">
            <a:xfrm>
              <a:off x="4312443" y="2017712"/>
              <a:ext cx="106362"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78" name="Line 2816"/>
            <p:cNvSpPr>
              <a:spLocks noChangeShapeType="1"/>
            </p:cNvSpPr>
            <p:nvPr/>
          </p:nvSpPr>
          <p:spPr bwMode="auto">
            <a:xfrm>
              <a:off x="4363243" y="2017712"/>
              <a:ext cx="0" cy="312737"/>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79" name="Freeform 2817"/>
            <p:cNvSpPr>
              <a:spLocks/>
            </p:cNvSpPr>
            <p:nvPr/>
          </p:nvSpPr>
          <p:spPr bwMode="auto">
            <a:xfrm>
              <a:off x="4312443" y="2330450"/>
              <a:ext cx="106362"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80" name="Rectangle 2818"/>
            <p:cNvSpPr>
              <a:spLocks noChangeArrowheads="1"/>
            </p:cNvSpPr>
            <p:nvPr/>
          </p:nvSpPr>
          <p:spPr bwMode="auto">
            <a:xfrm>
              <a:off x="5110956" y="2012950"/>
              <a:ext cx="211137" cy="731837"/>
            </a:xfrm>
            <a:prstGeom prst="rect">
              <a:avLst/>
            </a:prstGeom>
            <a:solidFill>
              <a:srgbClr val="FFFFFF"/>
            </a:solidFill>
            <a:ln w="9525">
              <a:noFill/>
              <a:miter lim="800000"/>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81" name="Freeform 2819"/>
            <p:cNvSpPr>
              <a:spLocks/>
            </p:cNvSpPr>
            <p:nvPr/>
          </p:nvSpPr>
          <p:spPr bwMode="auto">
            <a:xfrm>
              <a:off x="5110956" y="2012950"/>
              <a:ext cx="211137" cy="728662"/>
            </a:xfrm>
            <a:custGeom>
              <a:avLst/>
              <a:gdLst/>
              <a:ahLst/>
              <a:cxnLst>
                <a:cxn ang="0">
                  <a:pos x="0" y="195"/>
                </a:cxn>
                <a:cxn ang="0">
                  <a:pos x="0" y="195"/>
                </a:cxn>
                <a:cxn ang="0">
                  <a:pos x="0" y="0"/>
                </a:cxn>
                <a:cxn ang="0">
                  <a:pos x="50" y="0"/>
                </a:cxn>
                <a:cxn ang="0">
                  <a:pos x="50" y="195"/>
                </a:cxn>
              </a:cxnLst>
              <a:rect l="0" t="0" r="r" b="b"/>
              <a:pathLst>
                <a:path w="50" h="195">
                  <a:moveTo>
                    <a:pt x="0" y="195"/>
                  </a:moveTo>
                  <a:lnTo>
                    <a:pt x="0" y="195"/>
                  </a:lnTo>
                  <a:lnTo>
                    <a:pt x="0" y="0"/>
                  </a:lnTo>
                  <a:lnTo>
                    <a:pt x="50" y="0"/>
                  </a:lnTo>
                  <a:lnTo>
                    <a:pt x="50" y="195"/>
                  </a:lnTo>
                </a:path>
              </a:pathLst>
            </a:custGeom>
            <a:noFill/>
            <a:ln w="15875">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82" name="Freeform 2820"/>
            <p:cNvSpPr>
              <a:spLocks/>
            </p:cNvSpPr>
            <p:nvPr/>
          </p:nvSpPr>
          <p:spPr bwMode="auto">
            <a:xfrm>
              <a:off x="5166518" y="1770062"/>
              <a:ext cx="104775"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83" name="Line 2821"/>
            <p:cNvSpPr>
              <a:spLocks noChangeShapeType="1"/>
            </p:cNvSpPr>
            <p:nvPr/>
          </p:nvSpPr>
          <p:spPr bwMode="auto">
            <a:xfrm>
              <a:off x="5215731" y="1770062"/>
              <a:ext cx="0" cy="482600"/>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84" name="Freeform 2822"/>
            <p:cNvSpPr>
              <a:spLocks/>
            </p:cNvSpPr>
            <p:nvPr/>
          </p:nvSpPr>
          <p:spPr bwMode="auto">
            <a:xfrm>
              <a:off x="5166518" y="2252662"/>
              <a:ext cx="104775"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85" name="Rectangle 2823"/>
            <p:cNvSpPr>
              <a:spLocks noChangeArrowheads="1"/>
            </p:cNvSpPr>
            <p:nvPr/>
          </p:nvSpPr>
          <p:spPr bwMode="auto">
            <a:xfrm>
              <a:off x="3726656" y="2674937"/>
              <a:ext cx="214312" cy="69850"/>
            </a:xfrm>
            <a:prstGeom prst="rect">
              <a:avLst/>
            </a:prstGeom>
            <a:solidFill>
              <a:srgbClr val="000000"/>
            </a:solidFill>
            <a:ln w="9525">
              <a:noFill/>
              <a:miter lim="800000"/>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86" name="Freeform 2824"/>
            <p:cNvSpPr>
              <a:spLocks/>
            </p:cNvSpPr>
            <p:nvPr/>
          </p:nvSpPr>
          <p:spPr bwMode="auto">
            <a:xfrm>
              <a:off x="3726656" y="2674937"/>
              <a:ext cx="211137" cy="66675"/>
            </a:xfrm>
            <a:custGeom>
              <a:avLst/>
              <a:gdLst/>
              <a:ahLst/>
              <a:cxnLst>
                <a:cxn ang="0">
                  <a:pos x="0" y="18"/>
                </a:cxn>
                <a:cxn ang="0">
                  <a:pos x="0" y="18"/>
                </a:cxn>
                <a:cxn ang="0">
                  <a:pos x="0" y="0"/>
                </a:cxn>
                <a:cxn ang="0">
                  <a:pos x="50" y="0"/>
                </a:cxn>
                <a:cxn ang="0">
                  <a:pos x="50" y="18"/>
                </a:cxn>
              </a:cxnLst>
              <a:rect l="0" t="0" r="r" b="b"/>
              <a:pathLst>
                <a:path w="50" h="18">
                  <a:moveTo>
                    <a:pt x="0" y="18"/>
                  </a:moveTo>
                  <a:lnTo>
                    <a:pt x="0" y="18"/>
                  </a:lnTo>
                  <a:lnTo>
                    <a:pt x="0" y="0"/>
                  </a:lnTo>
                  <a:lnTo>
                    <a:pt x="50" y="0"/>
                  </a:lnTo>
                  <a:lnTo>
                    <a:pt x="50" y="18"/>
                  </a:lnTo>
                </a:path>
              </a:pathLst>
            </a:custGeom>
            <a:noFill/>
            <a:ln w="15875">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87" name="Freeform 2825"/>
            <p:cNvSpPr>
              <a:spLocks/>
            </p:cNvSpPr>
            <p:nvPr/>
          </p:nvSpPr>
          <p:spPr bwMode="auto">
            <a:xfrm>
              <a:off x="3780631" y="2659062"/>
              <a:ext cx="106362"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88" name="Line 2826"/>
            <p:cNvSpPr>
              <a:spLocks noChangeShapeType="1"/>
            </p:cNvSpPr>
            <p:nvPr/>
          </p:nvSpPr>
          <p:spPr bwMode="auto">
            <a:xfrm>
              <a:off x="3831431" y="2659062"/>
              <a:ext cx="0" cy="15875"/>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89" name="Rectangle 2827"/>
            <p:cNvSpPr>
              <a:spLocks noChangeArrowheads="1"/>
            </p:cNvSpPr>
            <p:nvPr/>
          </p:nvSpPr>
          <p:spPr bwMode="auto">
            <a:xfrm>
              <a:off x="4579143" y="2659062"/>
              <a:ext cx="211137" cy="85725"/>
            </a:xfrm>
            <a:prstGeom prst="rect">
              <a:avLst/>
            </a:prstGeom>
            <a:solidFill>
              <a:srgbClr val="000000"/>
            </a:solidFill>
            <a:ln w="9525">
              <a:noFill/>
              <a:miter lim="800000"/>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90" name="Freeform 2828"/>
            <p:cNvSpPr>
              <a:spLocks/>
            </p:cNvSpPr>
            <p:nvPr/>
          </p:nvSpPr>
          <p:spPr bwMode="auto">
            <a:xfrm>
              <a:off x="4579143" y="2659062"/>
              <a:ext cx="211137" cy="82550"/>
            </a:xfrm>
            <a:custGeom>
              <a:avLst/>
              <a:gdLst/>
              <a:ahLst/>
              <a:cxnLst>
                <a:cxn ang="0">
                  <a:pos x="0" y="22"/>
                </a:cxn>
                <a:cxn ang="0">
                  <a:pos x="0" y="22"/>
                </a:cxn>
                <a:cxn ang="0">
                  <a:pos x="0" y="0"/>
                </a:cxn>
                <a:cxn ang="0">
                  <a:pos x="50" y="0"/>
                </a:cxn>
                <a:cxn ang="0">
                  <a:pos x="50" y="22"/>
                </a:cxn>
              </a:cxnLst>
              <a:rect l="0" t="0" r="r" b="b"/>
              <a:pathLst>
                <a:path w="50" h="22">
                  <a:moveTo>
                    <a:pt x="0" y="22"/>
                  </a:moveTo>
                  <a:lnTo>
                    <a:pt x="0" y="22"/>
                  </a:lnTo>
                  <a:lnTo>
                    <a:pt x="0" y="0"/>
                  </a:lnTo>
                  <a:lnTo>
                    <a:pt x="50" y="0"/>
                  </a:lnTo>
                  <a:lnTo>
                    <a:pt x="50" y="22"/>
                  </a:lnTo>
                </a:path>
              </a:pathLst>
            </a:custGeom>
            <a:noFill/>
            <a:ln w="15875">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91" name="Freeform 2829"/>
            <p:cNvSpPr>
              <a:spLocks/>
            </p:cNvSpPr>
            <p:nvPr/>
          </p:nvSpPr>
          <p:spPr bwMode="auto">
            <a:xfrm>
              <a:off x="4633118" y="2644775"/>
              <a:ext cx="106362"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92" name="Line 2830"/>
            <p:cNvSpPr>
              <a:spLocks noChangeShapeType="1"/>
            </p:cNvSpPr>
            <p:nvPr/>
          </p:nvSpPr>
          <p:spPr bwMode="auto">
            <a:xfrm>
              <a:off x="4683918" y="2644775"/>
              <a:ext cx="0" cy="14287"/>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93" name="Rectangle 2831"/>
            <p:cNvSpPr>
              <a:spLocks noChangeArrowheads="1"/>
            </p:cNvSpPr>
            <p:nvPr/>
          </p:nvSpPr>
          <p:spPr bwMode="auto">
            <a:xfrm>
              <a:off x="5431631" y="2625725"/>
              <a:ext cx="211137" cy="119062"/>
            </a:xfrm>
            <a:prstGeom prst="rect">
              <a:avLst/>
            </a:prstGeom>
            <a:solidFill>
              <a:srgbClr val="000000"/>
            </a:solidFill>
            <a:ln w="9525">
              <a:noFill/>
              <a:miter lim="800000"/>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94" name="Freeform 2832"/>
            <p:cNvSpPr>
              <a:spLocks/>
            </p:cNvSpPr>
            <p:nvPr/>
          </p:nvSpPr>
          <p:spPr bwMode="auto">
            <a:xfrm>
              <a:off x="5431631" y="2625725"/>
              <a:ext cx="211137" cy="115887"/>
            </a:xfrm>
            <a:custGeom>
              <a:avLst/>
              <a:gdLst/>
              <a:ahLst/>
              <a:cxnLst>
                <a:cxn ang="0">
                  <a:pos x="0" y="31"/>
                </a:cxn>
                <a:cxn ang="0">
                  <a:pos x="0" y="31"/>
                </a:cxn>
                <a:cxn ang="0">
                  <a:pos x="0" y="0"/>
                </a:cxn>
                <a:cxn ang="0">
                  <a:pos x="50" y="0"/>
                </a:cxn>
                <a:cxn ang="0">
                  <a:pos x="50" y="31"/>
                </a:cxn>
              </a:cxnLst>
              <a:rect l="0" t="0" r="r" b="b"/>
              <a:pathLst>
                <a:path w="50" h="31">
                  <a:moveTo>
                    <a:pt x="0" y="31"/>
                  </a:moveTo>
                  <a:lnTo>
                    <a:pt x="0" y="31"/>
                  </a:lnTo>
                  <a:lnTo>
                    <a:pt x="0" y="0"/>
                  </a:lnTo>
                  <a:lnTo>
                    <a:pt x="50" y="0"/>
                  </a:lnTo>
                  <a:lnTo>
                    <a:pt x="50" y="31"/>
                  </a:lnTo>
                </a:path>
              </a:pathLst>
            </a:custGeom>
            <a:noFill/>
            <a:ln w="15875">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95" name="Freeform 2833"/>
            <p:cNvSpPr>
              <a:spLocks/>
            </p:cNvSpPr>
            <p:nvPr/>
          </p:nvSpPr>
          <p:spPr bwMode="auto">
            <a:xfrm>
              <a:off x="5482431" y="2617787"/>
              <a:ext cx="104775"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96" name="Line 2834"/>
            <p:cNvSpPr>
              <a:spLocks noChangeShapeType="1"/>
            </p:cNvSpPr>
            <p:nvPr/>
          </p:nvSpPr>
          <p:spPr bwMode="auto">
            <a:xfrm>
              <a:off x="5537993" y="2617787"/>
              <a:ext cx="0" cy="7937"/>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97" name="Line 2835"/>
            <p:cNvSpPr>
              <a:spLocks noChangeShapeType="1"/>
            </p:cNvSpPr>
            <p:nvPr/>
          </p:nvSpPr>
          <p:spPr bwMode="auto">
            <a:xfrm>
              <a:off x="3248818" y="2744787"/>
              <a:ext cx="2554287" cy="0"/>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98" name="Line 2836"/>
            <p:cNvSpPr>
              <a:spLocks noChangeShapeType="1"/>
            </p:cNvSpPr>
            <p:nvPr/>
          </p:nvSpPr>
          <p:spPr bwMode="auto">
            <a:xfrm>
              <a:off x="3671093" y="2744787"/>
              <a:ext cx="0" cy="33337"/>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99" name="Line 2838"/>
            <p:cNvSpPr>
              <a:spLocks noChangeShapeType="1"/>
            </p:cNvSpPr>
            <p:nvPr/>
          </p:nvSpPr>
          <p:spPr bwMode="auto">
            <a:xfrm>
              <a:off x="4523581" y="2744787"/>
              <a:ext cx="0" cy="33337"/>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00" name="Line 2840"/>
            <p:cNvSpPr>
              <a:spLocks noChangeShapeType="1"/>
            </p:cNvSpPr>
            <p:nvPr/>
          </p:nvSpPr>
          <p:spPr bwMode="auto">
            <a:xfrm>
              <a:off x="5376068" y="2744787"/>
              <a:ext cx="0" cy="33337"/>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01" name="Line 2842"/>
            <p:cNvSpPr>
              <a:spLocks noChangeShapeType="1"/>
            </p:cNvSpPr>
            <p:nvPr/>
          </p:nvSpPr>
          <p:spPr bwMode="auto">
            <a:xfrm flipV="1">
              <a:off x="3248818" y="1651000"/>
              <a:ext cx="0" cy="1093787"/>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02" name="Line 2843"/>
            <p:cNvSpPr>
              <a:spLocks noChangeShapeType="1"/>
            </p:cNvSpPr>
            <p:nvPr/>
          </p:nvSpPr>
          <p:spPr bwMode="auto">
            <a:xfrm flipH="1">
              <a:off x="3210718" y="2744787"/>
              <a:ext cx="38100" cy="0"/>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03" name="Rectangle 2844"/>
            <p:cNvSpPr>
              <a:spLocks noChangeArrowheads="1"/>
            </p:cNvSpPr>
            <p:nvPr/>
          </p:nvSpPr>
          <p:spPr bwMode="auto">
            <a:xfrm>
              <a:off x="3131343" y="2697162"/>
              <a:ext cx="44884" cy="107722"/>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700" b="1">
                  <a:solidFill>
                    <a:srgbClr val="000000"/>
                  </a:solidFill>
                  <a:latin typeface="Times New Roman" panose="02020603050405020304" pitchFamily="18" charset="0"/>
                  <a:cs typeface="Times New Roman" panose="02020603050405020304" pitchFamily="18" charset="0"/>
                </a:rPr>
                <a:t>0</a:t>
              </a:r>
              <a:endParaRPr lang="en-US" sz="1800">
                <a:solidFill>
                  <a:prstClr val="black"/>
                </a:solidFill>
                <a:latin typeface="Times New Roman" panose="02020603050405020304" pitchFamily="18" charset="0"/>
                <a:cs typeface="Times New Roman" panose="02020603050405020304" pitchFamily="18" charset="0"/>
              </a:endParaRPr>
            </a:p>
          </p:txBody>
        </p:sp>
        <p:sp>
          <p:nvSpPr>
            <p:cNvPr id="104" name="Line 2845"/>
            <p:cNvSpPr>
              <a:spLocks noChangeShapeType="1"/>
            </p:cNvSpPr>
            <p:nvPr/>
          </p:nvSpPr>
          <p:spPr bwMode="auto">
            <a:xfrm flipH="1">
              <a:off x="3210718" y="2473325"/>
              <a:ext cx="38100" cy="0"/>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05" name="Rectangle 2846"/>
            <p:cNvSpPr>
              <a:spLocks noChangeArrowheads="1"/>
            </p:cNvSpPr>
            <p:nvPr/>
          </p:nvSpPr>
          <p:spPr bwMode="auto">
            <a:xfrm>
              <a:off x="3131343" y="2424112"/>
              <a:ext cx="44884" cy="107722"/>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700" b="1">
                  <a:solidFill>
                    <a:srgbClr val="000000"/>
                  </a:solidFill>
                  <a:latin typeface="Times New Roman" panose="02020603050405020304" pitchFamily="18" charset="0"/>
                  <a:cs typeface="Times New Roman" panose="02020603050405020304" pitchFamily="18" charset="0"/>
                </a:rPr>
                <a:t>2</a:t>
              </a:r>
              <a:endParaRPr lang="en-US" sz="1800">
                <a:solidFill>
                  <a:prstClr val="black"/>
                </a:solidFill>
                <a:latin typeface="Times New Roman" panose="02020603050405020304" pitchFamily="18" charset="0"/>
                <a:cs typeface="Times New Roman" panose="02020603050405020304" pitchFamily="18" charset="0"/>
              </a:endParaRPr>
            </a:p>
          </p:txBody>
        </p:sp>
        <p:sp>
          <p:nvSpPr>
            <p:cNvPr id="106" name="Line 2847"/>
            <p:cNvSpPr>
              <a:spLocks noChangeShapeType="1"/>
            </p:cNvSpPr>
            <p:nvPr/>
          </p:nvSpPr>
          <p:spPr bwMode="auto">
            <a:xfrm flipH="1">
              <a:off x="3210718" y="2200275"/>
              <a:ext cx="38100" cy="0"/>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07" name="Rectangle 2848"/>
            <p:cNvSpPr>
              <a:spLocks noChangeArrowheads="1"/>
            </p:cNvSpPr>
            <p:nvPr/>
          </p:nvSpPr>
          <p:spPr bwMode="auto">
            <a:xfrm>
              <a:off x="3131343" y="2147887"/>
              <a:ext cx="44884" cy="107722"/>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700" b="1">
                  <a:solidFill>
                    <a:srgbClr val="000000"/>
                  </a:solidFill>
                  <a:latin typeface="Times New Roman" panose="02020603050405020304" pitchFamily="18" charset="0"/>
                  <a:cs typeface="Times New Roman" panose="02020603050405020304" pitchFamily="18" charset="0"/>
                </a:rPr>
                <a:t>4</a:t>
              </a:r>
              <a:endParaRPr lang="en-US" sz="1800">
                <a:solidFill>
                  <a:prstClr val="black"/>
                </a:solidFill>
                <a:latin typeface="Times New Roman" panose="02020603050405020304" pitchFamily="18" charset="0"/>
                <a:cs typeface="Times New Roman" panose="02020603050405020304" pitchFamily="18" charset="0"/>
              </a:endParaRPr>
            </a:p>
          </p:txBody>
        </p:sp>
        <p:sp>
          <p:nvSpPr>
            <p:cNvPr id="108" name="Line 2849"/>
            <p:cNvSpPr>
              <a:spLocks noChangeShapeType="1"/>
            </p:cNvSpPr>
            <p:nvPr/>
          </p:nvSpPr>
          <p:spPr bwMode="auto">
            <a:xfrm flipH="1">
              <a:off x="3210718" y="1924050"/>
              <a:ext cx="38100" cy="0"/>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09" name="Rectangle 2850"/>
            <p:cNvSpPr>
              <a:spLocks noChangeArrowheads="1"/>
            </p:cNvSpPr>
            <p:nvPr/>
          </p:nvSpPr>
          <p:spPr bwMode="auto">
            <a:xfrm>
              <a:off x="3131343" y="1874837"/>
              <a:ext cx="44884" cy="107722"/>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700" b="1">
                  <a:solidFill>
                    <a:srgbClr val="000000"/>
                  </a:solidFill>
                  <a:latin typeface="Times New Roman" panose="02020603050405020304" pitchFamily="18" charset="0"/>
                  <a:cs typeface="Times New Roman" panose="02020603050405020304" pitchFamily="18" charset="0"/>
                </a:rPr>
                <a:t>6</a:t>
              </a:r>
              <a:endParaRPr lang="en-US" sz="1800">
                <a:solidFill>
                  <a:prstClr val="black"/>
                </a:solidFill>
                <a:latin typeface="Times New Roman" panose="02020603050405020304" pitchFamily="18" charset="0"/>
                <a:cs typeface="Times New Roman" panose="02020603050405020304" pitchFamily="18" charset="0"/>
              </a:endParaRPr>
            </a:p>
          </p:txBody>
        </p:sp>
        <p:sp>
          <p:nvSpPr>
            <p:cNvPr id="110" name="Line 2851"/>
            <p:cNvSpPr>
              <a:spLocks noChangeShapeType="1"/>
            </p:cNvSpPr>
            <p:nvPr/>
          </p:nvSpPr>
          <p:spPr bwMode="auto">
            <a:xfrm flipH="1">
              <a:off x="3210718" y="1651000"/>
              <a:ext cx="38100" cy="0"/>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11" name="Rectangle 2852"/>
            <p:cNvSpPr>
              <a:spLocks noChangeArrowheads="1"/>
            </p:cNvSpPr>
            <p:nvPr/>
          </p:nvSpPr>
          <p:spPr bwMode="auto">
            <a:xfrm>
              <a:off x="3131343" y="1601787"/>
              <a:ext cx="44884" cy="107722"/>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700" b="1">
                  <a:solidFill>
                    <a:srgbClr val="000000"/>
                  </a:solidFill>
                  <a:latin typeface="Times New Roman" panose="02020603050405020304" pitchFamily="18" charset="0"/>
                  <a:cs typeface="Times New Roman" panose="02020603050405020304" pitchFamily="18" charset="0"/>
                </a:rPr>
                <a:t>8</a:t>
              </a:r>
              <a:endParaRPr lang="en-US" sz="1800">
                <a:solidFill>
                  <a:prstClr val="black"/>
                </a:solidFill>
                <a:latin typeface="Times New Roman" panose="02020603050405020304" pitchFamily="18" charset="0"/>
                <a:cs typeface="Times New Roman" panose="02020603050405020304" pitchFamily="18" charset="0"/>
              </a:endParaRPr>
            </a:p>
          </p:txBody>
        </p:sp>
        <p:sp>
          <p:nvSpPr>
            <p:cNvPr id="112" name="Rectangle 2853"/>
            <p:cNvSpPr>
              <a:spLocks noChangeArrowheads="1"/>
            </p:cNvSpPr>
            <p:nvPr/>
          </p:nvSpPr>
          <p:spPr bwMode="auto">
            <a:xfrm>
              <a:off x="5488019" y="2386012"/>
              <a:ext cx="76944" cy="184666"/>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1200" dirty="0">
                  <a:solidFill>
                    <a:srgbClr val="000000"/>
                  </a:solidFill>
                  <a:latin typeface="Times New Roman" panose="02020603050405020304" pitchFamily="18" charset="0"/>
                  <a:cs typeface="Times New Roman" panose="02020603050405020304" pitchFamily="18" charset="0"/>
                </a:rPr>
                <a:t>*</a:t>
              </a:r>
              <a:endParaRPr lang="en-US" sz="1800" dirty="0">
                <a:solidFill>
                  <a:prstClr val="black"/>
                </a:solidFill>
                <a:latin typeface="Times New Roman" panose="02020603050405020304" pitchFamily="18" charset="0"/>
                <a:cs typeface="Times New Roman" panose="02020603050405020304" pitchFamily="18" charset="0"/>
              </a:endParaRPr>
            </a:p>
          </p:txBody>
        </p:sp>
        <p:sp>
          <p:nvSpPr>
            <p:cNvPr id="113" name="Rectangle 2854"/>
            <p:cNvSpPr>
              <a:spLocks noChangeArrowheads="1"/>
            </p:cNvSpPr>
            <p:nvPr/>
          </p:nvSpPr>
          <p:spPr bwMode="auto">
            <a:xfrm>
              <a:off x="4572000" y="2413000"/>
              <a:ext cx="192360" cy="184666"/>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1200" dirty="0">
                  <a:solidFill>
                    <a:srgbClr val="000000"/>
                  </a:solidFill>
                  <a:latin typeface="Times New Roman" panose="02020603050405020304" pitchFamily="18" charset="0"/>
                  <a:cs typeface="Times New Roman" panose="02020603050405020304" pitchFamily="18" charset="0"/>
                </a:rPr>
                <a:t> **</a:t>
              </a:r>
              <a:endParaRPr lang="en-US" sz="1800" dirty="0">
                <a:solidFill>
                  <a:prstClr val="black"/>
                </a:solidFill>
                <a:latin typeface="Times New Roman" panose="02020603050405020304" pitchFamily="18" charset="0"/>
                <a:cs typeface="Times New Roman" panose="02020603050405020304" pitchFamily="18" charset="0"/>
              </a:endParaRPr>
            </a:p>
          </p:txBody>
        </p:sp>
      </p:grpSp>
      <p:sp>
        <p:nvSpPr>
          <p:cNvPr id="114" name="Rectangle 2932"/>
          <p:cNvSpPr>
            <a:spLocks noChangeArrowheads="1"/>
          </p:cNvSpPr>
          <p:nvPr/>
        </p:nvSpPr>
        <p:spPr bwMode="auto">
          <a:xfrm>
            <a:off x="5556038" y="5223043"/>
            <a:ext cx="621965" cy="246221"/>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1600" b="1" dirty="0">
                <a:solidFill>
                  <a:srgbClr val="000000"/>
                </a:solidFill>
                <a:latin typeface="Times New Roman" panose="02020603050405020304" pitchFamily="18" charset="0"/>
                <a:cs typeface="Times New Roman" panose="02020603050405020304" pitchFamily="18" charset="0"/>
              </a:rPr>
              <a:t>6 Hour</a:t>
            </a:r>
            <a:endParaRPr lang="en-US" sz="1600" dirty="0">
              <a:solidFill>
                <a:prstClr val="black"/>
              </a:solidFill>
              <a:latin typeface="Times New Roman" panose="02020603050405020304" pitchFamily="18" charset="0"/>
              <a:cs typeface="Times New Roman" panose="02020603050405020304" pitchFamily="18" charset="0"/>
            </a:endParaRPr>
          </a:p>
        </p:txBody>
      </p:sp>
      <p:sp>
        <p:nvSpPr>
          <p:cNvPr id="115" name="Rectangle 2934"/>
          <p:cNvSpPr>
            <a:spLocks noChangeArrowheads="1"/>
          </p:cNvSpPr>
          <p:nvPr/>
        </p:nvSpPr>
        <p:spPr bwMode="auto">
          <a:xfrm>
            <a:off x="6366953" y="5188833"/>
            <a:ext cx="724557" cy="246221"/>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1600" b="1" dirty="0">
                <a:solidFill>
                  <a:srgbClr val="000000"/>
                </a:solidFill>
                <a:latin typeface="Times New Roman" panose="02020603050405020304" pitchFamily="18" charset="0"/>
                <a:cs typeface="Times New Roman" panose="02020603050405020304" pitchFamily="18" charset="0"/>
              </a:rPr>
              <a:t>12 Hour</a:t>
            </a:r>
            <a:endParaRPr lang="en-US" sz="1600" dirty="0">
              <a:solidFill>
                <a:prstClr val="black"/>
              </a:solidFill>
              <a:latin typeface="Times New Roman" panose="02020603050405020304" pitchFamily="18" charset="0"/>
              <a:cs typeface="Times New Roman" panose="02020603050405020304" pitchFamily="18" charset="0"/>
            </a:endParaRPr>
          </a:p>
        </p:txBody>
      </p:sp>
      <p:sp>
        <p:nvSpPr>
          <p:cNvPr id="116" name="Rectangle 2936"/>
          <p:cNvSpPr>
            <a:spLocks noChangeArrowheads="1"/>
          </p:cNvSpPr>
          <p:nvPr/>
        </p:nvSpPr>
        <p:spPr bwMode="auto">
          <a:xfrm>
            <a:off x="7220720" y="5188833"/>
            <a:ext cx="724557" cy="246221"/>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1600" b="1" dirty="0">
                <a:solidFill>
                  <a:srgbClr val="000000"/>
                </a:solidFill>
                <a:latin typeface="Times New Roman" panose="02020603050405020304" pitchFamily="18" charset="0"/>
                <a:cs typeface="Times New Roman" panose="02020603050405020304" pitchFamily="18" charset="0"/>
              </a:rPr>
              <a:t>24 Hour</a:t>
            </a:r>
            <a:endParaRPr lang="en-US" sz="1600" dirty="0">
              <a:solidFill>
                <a:prstClr val="black"/>
              </a:solidFill>
              <a:latin typeface="Times New Roman" panose="02020603050405020304" pitchFamily="18" charset="0"/>
              <a:cs typeface="Times New Roman" panose="02020603050405020304" pitchFamily="18" charset="0"/>
            </a:endParaRPr>
          </a:p>
        </p:txBody>
      </p:sp>
      <p:sp>
        <p:nvSpPr>
          <p:cNvPr id="117" name="Oval 116"/>
          <p:cNvSpPr/>
          <p:nvPr/>
        </p:nvSpPr>
        <p:spPr>
          <a:xfrm>
            <a:off x="2480256" y="2920454"/>
            <a:ext cx="884645" cy="23780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panose="02020603050405020304" pitchFamily="18" charset="0"/>
              <a:cs typeface="Times New Roman" panose="02020603050405020304" pitchFamily="18" charset="0"/>
            </a:endParaRPr>
          </a:p>
        </p:txBody>
      </p:sp>
      <p:sp>
        <p:nvSpPr>
          <p:cNvPr id="118" name="Oval 117"/>
          <p:cNvSpPr/>
          <p:nvPr/>
        </p:nvSpPr>
        <p:spPr>
          <a:xfrm>
            <a:off x="6239456" y="3600947"/>
            <a:ext cx="914400" cy="25147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panose="02020603050405020304" pitchFamily="18" charset="0"/>
              <a:cs typeface="Times New Roman" panose="02020603050405020304" pitchFamily="18" charset="0"/>
            </a:endParaRPr>
          </a:p>
        </p:txBody>
      </p:sp>
      <p:grpSp>
        <p:nvGrpSpPr>
          <p:cNvPr id="119" name="Group 206"/>
          <p:cNvGrpSpPr/>
          <p:nvPr/>
        </p:nvGrpSpPr>
        <p:grpSpPr>
          <a:xfrm>
            <a:off x="8496338" y="4596854"/>
            <a:ext cx="2727325" cy="1279297"/>
            <a:chOff x="3078162" y="4648200"/>
            <a:chExt cx="2727325" cy="1279297"/>
          </a:xfrm>
        </p:grpSpPr>
        <p:sp>
          <p:nvSpPr>
            <p:cNvPr id="120" name="Rectangle 2903"/>
            <p:cNvSpPr>
              <a:spLocks noChangeArrowheads="1"/>
            </p:cNvSpPr>
            <p:nvPr/>
          </p:nvSpPr>
          <p:spPr bwMode="auto">
            <a:xfrm>
              <a:off x="3406775" y="5218112"/>
              <a:ext cx="215900" cy="650875"/>
            </a:xfrm>
            <a:prstGeom prst="rect">
              <a:avLst/>
            </a:prstGeom>
            <a:solidFill>
              <a:srgbClr val="FFFFFF"/>
            </a:solidFill>
            <a:ln w="9525">
              <a:noFill/>
              <a:miter lim="800000"/>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21" name="Freeform 2904"/>
            <p:cNvSpPr>
              <a:spLocks/>
            </p:cNvSpPr>
            <p:nvPr/>
          </p:nvSpPr>
          <p:spPr bwMode="auto">
            <a:xfrm>
              <a:off x="3406775" y="5218112"/>
              <a:ext cx="215900" cy="646112"/>
            </a:xfrm>
            <a:custGeom>
              <a:avLst/>
              <a:gdLst/>
              <a:ahLst/>
              <a:cxnLst>
                <a:cxn ang="0">
                  <a:pos x="0" y="173"/>
                </a:cxn>
                <a:cxn ang="0">
                  <a:pos x="0" y="173"/>
                </a:cxn>
                <a:cxn ang="0">
                  <a:pos x="0" y="0"/>
                </a:cxn>
                <a:cxn ang="0">
                  <a:pos x="51" y="0"/>
                </a:cxn>
                <a:cxn ang="0">
                  <a:pos x="51" y="173"/>
                </a:cxn>
              </a:cxnLst>
              <a:rect l="0" t="0" r="r" b="b"/>
              <a:pathLst>
                <a:path w="51" h="173">
                  <a:moveTo>
                    <a:pt x="0" y="173"/>
                  </a:moveTo>
                  <a:lnTo>
                    <a:pt x="0" y="173"/>
                  </a:lnTo>
                  <a:lnTo>
                    <a:pt x="0" y="0"/>
                  </a:lnTo>
                  <a:lnTo>
                    <a:pt x="51" y="0"/>
                  </a:lnTo>
                  <a:lnTo>
                    <a:pt x="51" y="173"/>
                  </a:lnTo>
                </a:path>
              </a:pathLst>
            </a:custGeom>
            <a:noFill/>
            <a:ln w="15875">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22" name="Freeform 2905"/>
            <p:cNvSpPr>
              <a:spLocks/>
            </p:cNvSpPr>
            <p:nvPr/>
          </p:nvSpPr>
          <p:spPr bwMode="auto">
            <a:xfrm>
              <a:off x="3462337" y="5087937"/>
              <a:ext cx="104775"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23" name="Line 2906"/>
            <p:cNvSpPr>
              <a:spLocks noChangeShapeType="1"/>
            </p:cNvSpPr>
            <p:nvPr/>
          </p:nvSpPr>
          <p:spPr bwMode="auto">
            <a:xfrm>
              <a:off x="3516312" y="5087937"/>
              <a:ext cx="0" cy="261937"/>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24" name="Freeform 2907"/>
            <p:cNvSpPr>
              <a:spLocks/>
            </p:cNvSpPr>
            <p:nvPr/>
          </p:nvSpPr>
          <p:spPr bwMode="auto">
            <a:xfrm>
              <a:off x="3462337" y="5349875"/>
              <a:ext cx="104775"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25" name="Rectangle 2908"/>
            <p:cNvSpPr>
              <a:spLocks noChangeArrowheads="1"/>
            </p:cNvSpPr>
            <p:nvPr/>
          </p:nvSpPr>
          <p:spPr bwMode="auto">
            <a:xfrm>
              <a:off x="4260850" y="5154612"/>
              <a:ext cx="214312" cy="714375"/>
            </a:xfrm>
            <a:prstGeom prst="rect">
              <a:avLst/>
            </a:prstGeom>
            <a:solidFill>
              <a:srgbClr val="FFFFFF"/>
            </a:solidFill>
            <a:ln w="9525">
              <a:noFill/>
              <a:miter lim="800000"/>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26" name="Freeform 2909"/>
            <p:cNvSpPr>
              <a:spLocks/>
            </p:cNvSpPr>
            <p:nvPr/>
          </p:nvSpPr>
          <p:spPr bwMode="auto">
            <a:xfrm>
              <a:off x="4260850" y="5154612"/>
              <a:ext cx="211137" cy="709612"/>
            </a:xfrm>
            <a:custGeom>
              <a:avLst/>
              <a:gdLst/>
              <a:ahLst/>
              <a:cxnLst>
                <a:cxn ang="0">
                  <a:pos x="0" y="190"/>
                </a:cxn>
                <a:cxn ang="0">
                  <a:pos x="0" y="190"/>
                </a:cxn>
                <a:cxn ang="0">
                  <a:pos x="0" y="0"/>
                </a:cxn>
                <a:cxn ang="0">
                  <a:pos x="50" y="0"/>
                </a:cxn>
                <a:cxn ang="0">
                  <a:pos x="50" y="190"/>
                </a:cxn>
              </a:cxnLst>
              <a:rect l="0" t="0" r="r" b="b"/>
              <a:pathLst>
                <a:path w="50" h="190">
                  <a:moveTo>
                    <a:pt x="0" y="190"/>
                  </a:moveTo>
                  <a:lnTo>
                    <a:pt x="0" y="190"/>
                  </a:lnTo>
                  <a:lnTo>
                    <a:pt x="0" y="0"/>
                  </a:lnTo>
                  <a:lnTo>
                    <a:pt x="50" y="0"/>
                  </a:lnTo>
                  <a:lnTo>
                    <a:pt x="50" y="190"/>
                  </a:lnTo>
                </a:path>
              </a:pathLst>
            </a:custGeom>
            <a:noFill/>
            <a:ln w="15875">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27" name="Freeform 2910"/>
            <p:cNvSpPr>
              <a:spLocks/>
            </p:cNvSpPr>
            <p:nvPr/>
          </p:nvSpPr>
          <p:spPr bwMode="auto">
            <a:xfrm>
              <a:off x="4314825" y="5092700"/>
              <a:ext cx="106362"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28" name="Line 2911"/>
            <p:cNvSpPr>
              <a:spLocks noChangeShapeType="1"/>
            </p:cNvSpPr>
            <p:nvPr/>
          </p:nvSpPr>
          <p:spPr bwMode="auto">
            <a:xfrm>
              <a:off x="4365625" y="5092700"/>
              <a:ext cx="0" cy="125412"/>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29" name="Freeform 2912"/>
            <p:cNvSpPr>
              <a:spLocks/>
            </p:cNvSpPr>
            <p:nvPr/>
          </p:nvSpPr>
          <p:spPr bwMode="auto">
            <a:xfrm>
              <a:off x="4314825" y="5218112"/>
              <a:ext cx="106362"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30" name="Rectangle 2913"/>
            <p:cNvSpPr>
              <a:spLocks noChangeArrowheads="1"/>
            </p:cNvSpPr>
            <p:nvPr/>
          </p:nvSpPr>
          <p:spPr bwMode="auto">
            <a:xfrm>
              <a:off x="5113337" y="5065712"/>
              <a:ext cx="211137" cy="803275"/>
            </a:xfrm>
            <a:prstGeom prst="rect">
              <a:avLst/>
            </a:prstGeom>
            <a:solidFill>
              <a:srgbClr val="FFFFFF"/>
            </a:solidFill>
            <a:ln w="9525">
              <a:noFill/>
              <a:miter lim="800000"/>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31" name="Freeform 2914"/>
            <p:cNvSpPr>
              <a:spLocks/>
            </p:cNvSpPr>
            <p:nvPr/>
          </p:nvSpPr>
          <p:spPr bwMode="auto">
            <a:xfrm>
              <a:off x="5113337" y="5065712"/>
              <a:ext cx="211137" cy="798512"/>
            </a:xfrm>
            <a:custGeom>
              <a:avLst/>
              <a:gdLst/>
              <a:ahLst/>
              <a:cxnLst>
                <a:cxn ang="0">
                  <a:pos x="0" y="214"/>
                </a:cxn>
                <a:cxn ang="0">
                  <a:pos x="0" y="214"/>
                </a:cxn>
                <a:cxn ang="0">
                  <a:pos x="0" y="0"/>
                </a:cxn>
                <a:cxn ang="0">
                  <a:pos x="50" y="0"/>
                </a:cxn>
                <a:cxn ang="0">
                  <a:pos x="50" y="214"/>
                </a:cxn>
              </a:cxnLst>
              <a:rect l="0" t="0" r="r" b="b"/>
              <a:pathLst>
                <a:path w="50" h="214">
                  <a:moveTo>
                    <a:pt x="0" y="214"/>
                  </a:moveTo>
                  <a:lnTo>
                    <a:pt x="0" y="214"/>
                  </a:lnTo>
                  <a:lnTo>
                    <a:pt x="0" y="0"/>
                  </a:lnTo>
                  <a:lnTo>
                    <a:pt x="50" y="0"/>
                  </a:lnTo>
                  <a:lnTo>
                    <a:pt x="50" y="214"/>
                  </a:lnTo>
                </a:path>
              </a:pathLst>
            </a:custGeom>
            <a:noFill/>
            <a:ln w="15875">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32" name="Freeform 2915"/>
            <p:cNvSpPr>
              <a:spLocks/>
            </p:cNvSpPr>
            <p:nvPr/>
          </p:nvSpPr>
          <p:spPr bwMode="auto">
            <a:xfrm>
              <a:off x="5167312" y="4913312"/>
              <a:ext cx="106362"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33" name="Line 2916"/>
            <p:cNvSpPr>
              <a:spLocks noChangeShapeType="1"/>
            </p:cNvSpPr>
            <p:nvPr/>
          </p:nvSpPr>
          <p:spPr bwMode="auto">
            <a:xfrm>
              <a:off x="5218112" y="4913312"/>
              <a:ext cx="0" cy="304800"/>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34" name="Freeform 2917"/>
            <p:cNvSpPr>
              <a:spLocks/>
            </p:cNvSpPr>
            <p:nvPr/>
          </p:nvSpPr>
          <p:spPr bwMode="auto">
            <a:xfrm>
              <a:off x="5167312" y="5218112"/>
              <a:ext cx="106362"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35" name="Rectangle 2918"/>
            <p:cNvSpPr>
              <a:spLocks noChangeArrowheads="1"/>
            </p:cNvSpPr>
            <p:nvPr/>
          </p:nvSpPr>
          <p:spPr bwMode="auto">
            <a:xfrm>
              <a:off x="3727450" y="5065712"/>
              <a:ext cx="215900" cy="803275"/>
            </a:xfrm>
            <a:prstGeom prst="rect">
              <a:avLst/>
            </a:prstGeom>
            <a:solidFill>
              <a:srgbClr val="000000"/>
            </a:solidFill>
            <a:ln w="9525">
              <a:noFill/>
              <a:miter lim="800000"/>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36" name="Freeform 2919"/>
            <p:cNvSpPr>
              <a:spLocks/>
            </p:cNvSpPr>
            <p:nvPr/>
          </p:nvSpPr>
          <p:spPr bwMode="auto">
            <a:xfrm>
              <a:off x="3727450" y="5065712"/>
              <a:ext cx="211137" cy="798512"/>
            </a:xfrm>
            <a:custGeom>
              <a:avLst/>
              <a:gdLst/>
              <a:ahLst/>
              <a:cxnLst>
                <a:cxn ang="0">
                  <a:pos x="0" y="214"/>
                </a:cxn>
                <a:cxn ang="0">
                  <a:pos x="0" y="214"/>
                </a:cxn>
                <a:cxn ang="0">
                  <a:pos x="0" y="0"/>
                </a:cxn>
                <a:cxn ang="0">
                  <a:pos x="50" y="0"/>
                </a:cxn>
                <a:cxn ang="0">
                  <a:pos x="50" y="214"/>
                </a:cxn>
              </a:cxnLst>
              <a:rect l="0" t="0" r="r" b="b"/>
              <a:pathLst>
                <a:path w="50" h="214">
                  <a:moveTo>
                    <a:pt x="0" y="214"/>
                  </a:moveTo>
                  <a:lnTo>
                    <a:pt x="0" y="214"/>
                  </a:lnTo>
                  <a:lnTo>
                    <a:pt x="0" y="0"/>
                  </a:lnTo>
                  <a:lnTo>
                    <a:pt x="50" y="0"/>
                  </a:lnTo>
                  <a:lnTo>
                    <a:pt x="50" y="214"/>
                  </a:lnTo>
                </a:path>
              </a:pathLst>
            </a:custGeom>
            <a:noFill/>
            <a:ln w="15875">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37" name="Freeform 2920"/>
            <p:cNvSpPr>
              <a:spLocks/>
            </p:cNvSpPr>
            <p:nvPr/>
          </p:nvSpPr>
          <p:spPr bwMode="auto">
            <a:xfrm>
              <a:off x="3783012" y="4972050"/>
              <a:ext cx="106362"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38" name="Line 2921"/>
            <p:cNvSpPr>
              <a:spLocks noChangeShapeType="1"/>
            </p:cNvSpPr>
            <p:nvPr/>
          </p:nvSpPr>
          <p:spPr bwMode="auto">
            <a:xfrm>
              <a:off x="3833812" y="4972050"/>
              <a:ext cx="0" cy="93662"/>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39" name="Rectangle 2922"/>
            <p:cNvSpPr>
              <a:spLocks noChangeArrowheads="1"/>
            </p:cNvSpPr>
            <p:nvPr/>
          </p:nvSpPr>
          <p:spPr bwMode="auto">
            <a:xfrm>
              <a:off x="4581525" y="5226050"/>
              <a:ext cx="211137" cy="642937"/>
            </a:xfrm>
            <a:prstGeom prst="rect">
              <a:avLst/>
            </a:prstGeom>
            <a:solidFill>
              <a:srgbClr val="000000"/>
            </a:solidFill>
            <a:ln w="9525">
              <a:noFill/>
              <a:miter lim="800000"/>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40" name="Freeform 2923"/>
            <p:cNvSpPr>
              <a:spLocks/>
            </p:cNvSpPr>
            <p:nvPr/>
          </p:nvSpPr>
          <p:spPr bwMode="auto">
            <a:xfrm>
              <a:off x="4581525" y="5226050"/>
              <a:ext cx="211137" cy="638175"/>
            </a:xfrm>
            <a:custGeom>
              <a:avLst/>
              <a:gdLst/>
              <a:ahLst/>
              <a:cxnLst>
                <a:cxn ang="0">
                  <a:pos x="0" y="171"/>
                </a:cxn>
                <a:cxn ang="0">
                  <a:pos x="0" y="171"/>
                </a:cxn>
                <a:cxn ang="0">
                  <a:pos x="0" y="0"/>
                </a:cxn>
                <a:cxn ang="0">
                  <a:pos x="50" y="0"/>
                </a:cxn>
                <a:cxn ang="0">
                  <a:pos x="50" y="171"/>
                </a:cxn>
              </a:cxnLst>
              <a:rect l="0" t="0" r="r" b="b"/>
              <a:pathLst>
                <a:path w="50" h="171">
                  <a:moveTo>
                    <a:pt x="0" y="171"/>
                  </a:moveTo>
                  <a:lnTo>
                    <a:pt x="0" y="171"/>
                  </a:lnTo>
                  <a:lnTo>
                    <a:pt x="0" y="0"/>
                  </a:lnTo>
                  <a:lnTo>
                    <a:pt x="50" y="0"/>
                  </a:lnTo>
                  <a:lnTo>
                    <a:pt x="50" y="171"/>
                  </a:lnTo>
                </a:path>
              </a:pathLst>
            </a:custGeom>
            <a:noFill/>
            <a:ln w="15875">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41" name="Freeform 2924"/>
            <p:cNvSpPr>
              <a:spLocks/>
            </p:cNvSpPr>
            <p:nvPr/>
          </p:nvSpPr>
          <p:spPr bwMode="auto">
            <a:xfrm>
              <a:off x="4635500" y="5084762"/>
              <a:ext cx="106362"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42" name="Line 2925"/>
            <p:cNvSpPr>
              <a:spLocks noChangeShapeType="1"/>
            </p:cNvSpPr>
            <p:nvPr/>
          </p:nvSpPr>
          <p:spPr bwMode="auto">
            <a:xfrm>
              <a:off x="4686300" y="5084762"/>
              <a:ext cx="0" cy="141287"/>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43" name="Rectangle 2926"/>
            <p:cNvSpPr>
              <a:spLocks noChangeArrowheads="1"/>
            </p:cNvSpPr>
            <p:nvPr/>
          </p:nvSpPr>
          <p:spPr bwMode="auto">
            <a:xfrm>
              <a:off x="5434012" y="5461000"/>
              <a:ext cx="211137" cy="407987"/>
            </a:xfrm>
            <a:prstGeom prst="rect">
              <a:avLst/>
            </a:prstGeom>
            <a:solidFill>
              <a:srgbClr val="000000"/>
            </a:solidFill>
            <a:ln w="9525">
              <a:noFill/>
              <a:miter lim="800000"/>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44" name="Freeform 2927"/>
            <p:cNvSpPr>
              <a:spLocks/>
            </p:cNvSpPr>
            <p:nvPr/>
          </p:nvSpPr>
          <p:spPr bwMode="auto">
            <a:xfrm>
              <a:off x="5434012" y="5461000"/>
              <a:ext cx="211137" cy="403225"/>
            </a:xfrm>
            <a:custGeom>
              <a:avLst/>
              <a:gdLst/>
              <a:ahLst/>
              <a:cxnLst>
                <a:cxn ang="0">
                  <a:pos x="0" y="108"/>
                </a:cxn>
                <a:cxn ang="0">
                  <a:pos x="0" y="108"/>
                </a:cxn>
                <a:cxn ang="0">
                  <a:pos x="0" y="0"/>
                </a:cxn>
                <a:cxn ang="0">
                  <a:pos x="50" y="0"/>
                </a:cxn>
                <a:cxn ang="0">
                  <a:pos x="50" y="108"/>
                </a:cxn>
              </a:cxnLst>
              <a:rect l="0" t="0" r="r" b="b"/>
              <a:pathLst>
                <a:path w="50" h="108">
                  <a:moveTo>
                    <a:pt x="0" y="108"/>
                  </a:moveTo>
                  <a:lnTo>
                    <a:pt x="0" y="108"/>
                  </a:lnTo>
                  <a:lnTo>
                    <a:pt x="0" y="0"/>
                  </a:lnTo>
                  <a:lnTo>
                    <a:pt x="50" y="0"/>
                  </a:lnTo>
                  <a:lnTo>
                    <a:pt x="50" y="108"/>
                  </a:lnTo>
                </a:path>
              </a:pathLst>
            </a:custGeom>
            <a:noFill/>
            <a:ln w="15875">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45" name="Freeform 2928"/>
            <p:cNvSpPr>
              <a:spLocks/>
            </p:cNvSpPr>
            <p:nvPr/>
          </p:nvSpPr>
          <p:spPr bwMode="auto">
            <a:xfrm>
              <a:off x="5484812" y="5360987"/>
              <a:ext cx="104775" cy="0"/>
            </a:xfrm>
            <a:custGeom>
              <a:avLst/>
              <a:gdLst/>
              <a:ahLst/>
              <a:cxnLst>
                <a:cxn ang="0">
                  <a:pos x="0" y="0"/>
                </a:cxn>
                <a:cxn ang="0">
                  <a:pos x="25" y="0"/>
                </a:cxn>
                <a:cxn ang="0">
                  <a:pos x="0" y="0"/>
                </a:cxn>
              </a:cxnLst>
              <a:rect l="0" t="0" r="r" b="b"/>
              <a:pathLst>
                <a:path w="25">
                  <a:moveTo>
                    <a:pt x="0" y="0"/>
                  </a:moveTo>
                  <a:lnTo>
                    <a:pt x="25" y="0"/>
                  </a:lnTo>
                  <a:lnTo>
                    <a:pt x="0" y="0"/>
                  </a:lnTo>
                </a:path>
              </a:pathLst>
            </a:custGeom>
            <a:noFill/>
            <a:ln w="7938">
              <a:solidFill>
                <a:srgbClr val="000000"/>
              </a:solidFill>
              <a:prstDash val="solid"/>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46" name="Line 2929"/>
            <p:cNvSpPr>
              <a:spLocks noChangeShapeType="1"/>
            </p:cNvSpPr>
            <p:nvPr/>
          </p:nvSpPr>
          <p:spPr bwMode="auto">
            <a:xfrm>
              <a:off x="5538787" y="5360987"/>
              <a:ext cx="0" cy="100012"/>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47" name="Line 2930"/>
            <p:cNvSpPr>
              <a:spLocks noChangeShapeType="1"/>
            </p:cNvSpPr>
            <p:nvPr/>
          </p:nvSpPr>
          <p:spPr bwMode="auto">
            <a:xfrm>
              <a:off x="3251200" y="5868987"/>
              <a:ext cx="2554287" cy="0"/>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48" name="Line 2931"/>
            <p:cNvSpPr>
              <a:spLocks noChangeShapeType="1"/>
            </p:cNvSpPr>
            <p:nvPr/>
          </p:nvSpPr>
          <p:spPr bwMode="auto">
            <a:xfrm>
              <a:off x="3673475" y="5868987"/>
              <a:ext cx="0" cy="33337"/>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49" name="Line 2933"/>
            <p:cNvSpPr>
              <a:spLocks noChangeShapeType="1"/>
            </p:cNvSpPr>
            <p:nvPr/>
          </p:nvSpPr>
          <p:spPr bwMode="auto">
            <a:xfrm>
              <a:off x="4525962" y="5868987"/>
              <a:ext cx="0" cy="33337"/>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50" name="Line 2935"/>
            <p:cNvSpPr>
              <a:spLocks noChangeShapeType="1"/>
            </p:cNvSpPr>
            <p:nvPr/>
          </p:nvSpPr>
          <p:spPr bwMode="auto">
            <a:xfrm>
              <a:off x="5378450" y="5868987"/>
              <a:ext cx="0" cy="33337"/>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51" name="Line 2937"/>
            <p:cNvSpPr>
              <a:spLocks noChangeShapeType="1"/>
            </p:cNvSpPr>
            <p:nvPr/>
          </p:nvSpPr>
          <p:spPr bwMode="auto">
            <a:xfrm flipV="1">
              <a:off x="3251200" y="4775200"/>
              <a:ext cx="0" cy="1093787"/>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52" name="Line 2938"/>
            <p:cNvSpPr>
              <a:spLocks noChangeShapeType="1"/>
            </p:cNvSpPr>
            <p:nvPr/>
          </p:nvSpPr>
          <p:spPr bwMode="auto">
            <a:xfrm flipH="1">
              <a:off x="3213100" y="5868987"/>
              <a:ext cx="38100" cy="0"/>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53" name="Rectangle 2939"/>
            <p:cNvSpPr>
              <a:spLocks noChangeArrowheads="1"/>
            </p:cNvSpPr>
            <p:nvPr/>
          </p:nvSpPr>
          <p:spPr bwMode="auto">
            <a:xfrm>
              <a:off x="3133725" y="5819775"/>
              <a:ext cx="44884" cy="107722"/>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700" b="1">
                  <a:solidFill>
                    <a:srgbClr val="000000"/>
                  </a:solidFill>
                  <a:latin typeface="Times New Roman" panose="02020603050405020304" pitchFamily="18" charset="0"/>
                  <a:cs typeface="Times New Roman" panose="02020603050405020304" pitchFamily="18" charset="0"/>
                </a:rPr>
                <a:t>0</a:t>
              </a:r>
              <a:endParaRPr lang="en-US" sz="1800">
                <a:solidFill>
                  <a:prstClr val="black"/>
                </a:solidFill>
                <a:latin typeface="Times New Roman" panose="02020603050405020304" pitchFamily="18" charset="0"/>
                <a:cs typeface="Times New Roman" panose="02020603050405020304" pitchFamily="18" charset="0"/>
              </a:endParaRPr>
            </a:p>
          </p:txBody>
        </p:sp>
        <p:sp>
          <p:nvSpPr>
            <p:cNvPr id="154" name="Line 2940"/>
            <p:cNvSpPr>
              <a:spLocks noChangeShapeType="1"/>
            </p:cNvSpPr>
            <p:nvPr/>
          </p:nvSpPr>
          <p:spPr bwMode="auto">
            <a:xfrm flipH="1">
              <a:off x="3213100" y="5651500"/>
              <a:ext cx="38100" cy="0"/>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55" name="Rectangle 2941"/>
            <p:cNvSpPr>
              <a:spLocks noChangeArrowheads="1"/>
            </p:cNvSpPr>
            <p:nvPr/>
          </p:nvSpPr>
          <p:spPr bwMode="auto">
            <a:xfrm>
              <a:off x="3078162" y="5603875"/>
              <a:ext cx="89768" cy="107722"/>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700" b="1">
                  <a:solidFill>
                    <a:srgbClr val="000000"/>
                  </a:solidFill>
                  <a:latin typeface="Times New Roman" panose="02020603050405020304" pitchFamily="18" charset="0"/>
                  <a:cs typeface="Times New Roman" panose="02020603050405020304" pitchFamily="18" charset="0"/>
                </a:rPr>
                <a:t>10</a:t>
              </a:r>
              <a:endParaRPr lang="en-US" sz="1800">
                <a:solidFill>
                  <a:prstClr val="black"/>
                </a:solidFill>
                <a:latin typeface="Times New Roman" panose="02020603050405020304" pitchFamily="18" charset="0"/>
                <a:cs typeface="Times New Roman" panose="02020603050405020304" pitchFamily="18" charset="0"/>
              </a:endParaRPr>
            </a:p>
          </p:txBody>
        </p:sp>
        <p:sp>
          <p:nvSpPr>
            <p:cNvPr id="156" name="Line 2942"/>
            <p:cNvSpPr>
              <a:spLocks noChangeShapeType="1"/>
            </p:cNvSpPr>
            <p:nvPr/>
          </p:nvSpPr>
          <p:spPr bwMode="auto">
            <a:xfrm flipH="1">
              <a:off x="3213100" y="5432425"/>
              <a:ext cx="38100" cy="0"/>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57" name="Rectangle 2943"/>
            <p:cNvSpPr>
              <a:spLocks noChangeArrowheads="1"/>
            </p:cNvSpPr>
            <p:nvPr/>
          </p:nvSpPr>
          <p:spPr bwMode="auto">
            <a:xfrm>
              <a:off x="3078162" y="5383212"/>
              <a:ext cx="89768" cy="107722"/>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700" b="1">
                  <a:solidFill>
                    <a:srgbClr val="000000"/>
                  </a:solidFill>
                  <a:latin typeface="Times New Roman" panose="02020603050405020304" pitchFamily="18" charset="0"/>
                  <a:cs typeface="Times New Roman" panose="02020603050405020304" pitchFamily="18" charset="0"/>
                </a:rPr>
                <a:t>20</a:t>
              </a:r>
              <a:endParaRPr lang="en-US" sz="1800">
                <a:solidFill>
                  <a:prstClr val="black"/>
                </a:solidFill>
                <a:latin typeface="Times New Roman" panose="02020603050405020304" pitchFamily="18" charset="0"/>
                <a:cs typeface="Times New Roman" panose="02020603050405020304" pitchFamily="18" charset="0"/>
              </a:endParaRPr>
            </a:p>
          </p:txBody>
        </p:sp>
        <p:sp>
          <p:nvSpPr>
            <p:cNvPr id="158" name="Line 2944"/>
            <p:cNvSpPr>
              <a:spLocks noChangeShapeType="1"/>
            </p:cNvSpPr>
            <p:nvPr/>
          </p:nvSpPr>
          <p:spPr bwMode="auto">
            <a:xfrm flipH="1">
              <a:off x="3213100" y="5211762"/>
              <a:ext cx="38100" cy="0"/>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59" name="Rectangle 2945"/>
            <p:cNvSpPr>
              <a:spLocks noChangeArrowheads="1"/>
            </p:cNvSpPr>
            <p:nvPr/>
          </p:nvSpPr>
          <p:spPr bwMode="auto">
            <a:xfrm>
              <a:off x="3078162" y="5162550"/>
              <a:ext cx="89768" cy="107722"/>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700" b="1">
                  <a:solidFill>
                    <a:srgbClr val="000000"/>
                  </a:solidFill>
                  <a:latin typeface="Times New Roman" panose="02020603050405020304" pitchFamily="18" charset="0"/>
                  <a:cs typeface="Times New Roman" panose="02020603050405020304" pitchFamily="18" charset="0"/>
                </a:rPr>
                <a:t>30</a:t>
              </a:r>
              <a:endParaRPr lang="en-US" sz="1800">
                <a:solidFill>
                  <a:prstClr val="black"/>
                </a:solidFill>
                <a:latin typeface="Times New Roman" panose="02020603050405020304" pitchFamily="18" charset="0"/>
                <a:cs typeface="Times New Roman" panose="02020603050405020304" pitchFamily="18" charset="0"/>
              </a:endParaRPr>
            </a:p>
          </p:txBody>
        </p:sp>
        <p:sp>
          <p:nvSpPr>
            <p:cNvPr id="160" name="Line 2946"/>
            <p:cNvSpPr>
              <a:spLocks noChangeShapeType="1"/>
            </p:cNvSpPr>
            <p:nvPr/>
          </p:nvSpPr>
          <p:spPr bwMode="auto">
            <a:xfrm flipH="1">
              <a:off x="3213100" y="4994275"/>
              <a:ext cx="38100" cy="0"/>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61" name="Rectangle 2947"/>
            <p:cNvSpPr>
              <a:spLocks noChangeArrowheads="1"/>
            </p:cNvSpPr>
            <p:nvPr/>
          </p:nvSpPr>
          <p:spPr bwMode="auto">
            <a:xfrm>
              <a:off x="3078162" y="4941887"/>
              <a:ext cx="89768" cy="107722"/>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700" b="1">
                  <a:solidFill>
                    <a:srgbClr val="000000"/>
                  </a:solidFill>
                  <a:latin typeface="Times New Roman" panose="02020603050405020304" pitchFamily="18" charset="0"/>
                  <a:cs typeface="Times New Roman" panose="02020603050405020304" pitchFamily="18" charset="0"/>
                </a:rPr>
                <a:t>40</a:t>
              </a:r>
              <a:endParaRPr lang="en-US" sz="1800">
                <a:solidFill>
                  <a:prstClr val="black"/>
                </a:solidFill>
                <a:latin typeface="Times New Roman" panose="02020603050405020304" pitchFamily="18" charset="0"/>
                <a:cs typeface="Times New Roman" panose="02020603050405020304" pitchFamily="18" charset="0"/>
              </a:endParaRPr>
            </a:p>
          </p:txBody>
        </p:sp>
        <p:sp>
          <p:nvSpPr>
            <p:cNvPr id="162" name="Line 2948"/>
            <p:cNvSpPr>
              <a:spLocks noChangeShapeType="1"/>
            </p:cNvSpPr>
            <p:nvPr/>
          </p:nvSpPr>
          <p:spPr bwMode="auto">
            <a:xfrm flipH="1">
              <a:off x="3213100" y="4775200"/>
              <a:ext cx="38100" cy="0"/>
            </a:xfrm>
            <a:prstGeom prst="line">
              <a:avLst/>
            </a:prstGeom>
            <a:noFill/>
            <a:ln w="7938">
              <a:solidFill>
                <a:srgbClr val="000000"/>
              </a:solidFill>
              <a:round/>
              <a:headEnd/>
              <a:tailEnd/>
            </a:ln>
          </p:spPr>
          <p:txBody>
            <a:bodyPr/>
            <a:lstStyle/>
            <a:p>
              <a:pPr fontAlgn="auto">
                <a:spcBef>
                  <a:spcPts val="0"/>
                </a:spcBef>
                <a:spcAft>
                  <a:spcPts val="0"/>
                </a:spcAft>
              </a:pPr>
              <a:endParaRPr lang="en-US" sz="1800">
                <a:solidFill>
                  <a:prstClr val="black"/>
                </a:solidFill>
                <a:latin typeface="Times New Roman" panose="02020603050405020304" pitchFamily="18" charset="0"/>
                <a:cs typeface="Times New Roman" panose="02020603050405020304" pitchFamily="18" charset="0"/>
              </a:endParaRPr>
            </a:p>
          </p:txBody>
        </p:sp>
        <p:sp>
          <p:nvSpPr>
            <p:cNvPr id="163" name="Rectangle 2949"/>
            <p:cNvSpPr>
              <a:spLocks noChangeArrowheads="1"/>
            </p:cNvSpPr>
            <p:nvPr/>
          </p:nvSpPr>
          <p:spPr bwMode="auto">
            <a:xfrm>
              <a:off x="3078162" y="4725987"/>
              <a:ext cx="89768" cy="107722"/>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700" b="1">
                  <a:solidFill>
                    <a:srgbClr val="000000"/>
                  </a:solidFill>
                  <a:latin typeface="Times New Roman" panose="02020603050405020304" pitchFamily="18" charset="0"/>
                  <a:cs typeface="Times New Roman" panose="02020603050405020304" pitchFamily="18" charset="0"/>
                </a:rPr>
                <a:t>50</a:t>
              </a:r>
              <a:endParaRPr lang="en-US" sz="1800">
                <a:solidFill>
                  <a:prstClr val="black"/>
                </a:solidFill>
                <a:latin typeface="Times New Roman" panose="02020603050405020304" pitchFamily="18" charset="0"/>
                <a:cs typeface="Times New Roman" panose="02020603050405020304" pitchFamily="18" charset="0"/>
              </a:endParaRPr>
            </a:p>
          </p:txBody>
        </p:sp>
        <p:sp>
          <p:nvSpPr>
            <p:cNvPr id="164" name="Rectangle 2950"/>
            <p:cNvSpPr>
              <a:spLocks noChangeArrowheads="1"/>
            </p:cNvSpPr>
            <p:nvPr/>
          </p:nvSpPr>
          <p:spPr bwMode="auto">
            <a:xfrm>
              <a:off x="5505450" y="5132387"/>
              <a:ext cx="76944" cy="184666"/>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1200">
                  <a:solidFill>
                    <a:srgbClr val="000000"/>
                  </a:solidFill>
                  <a:latin typeface="Times New Roman" panose="02020603050405020304" pitchFamily="18" charset="0"/>
                  <a:cs typeface="Times New Roman" panose="02020603050405020304" pitchFamily="18" charset="0"/>
                </a:rPr>
                <a:t>*</a:t>
              </a:r>
              <a:endParaRPr lang="en-US" sz="1800">
                <a:solidFill>
                  <a:prstClr val="black"/>
                </a:solidFill>
                <a:latin typeface="Times New Roman" panose="02020603050405020304" pitchFamily="18" charset="0"/>
                <a:cs typeface="Times New Roman" panose="02020603050405020304" pitchFamily="18" charset="0"/>
              </a:endParaRPr>
            </a:p>
          </p:txBody>
        </p:sp>
        <p:sp>
          <p:nvSpPr>
            <p:cNvPr id="165" name="Rectangle 2951"/>
            <p:cNvSpPr>
              <a:spLocks noChangeArrowheads="1"/>
            </p:cNvSpPr>
            <p:nvPr/>
          </p:nvSpPr>
          <p:spPr bwMode="auto">
            <a:xfrm>
              <a:off x="3317875" y="4648200"/>
              <a:ext cx="112210" cy="123111"/>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800" dirty="0">
                  <a:solidFill>
                    <a:srgbClr val="000000"/>
                  </a:solidFill>
                  <a:latin typeface="Times New Roman" panose="02020603050405020304" pitchFamily="18" charset="0"/>
                  <a:cs typeface="Times New Roman" panose="02020603050405020304" pitchFamily="18" charset="0"/>
                </a:rPr>
                <a:t>(c)</a:t>
              </a:r>
            </a:p>
          </p:txBody>
        </p:sp>
      </p:grpSp>
      <p:sp>
        <p:nvSpPr>
          <p:cNvPr id="166" name="Rectangle 2932"/>
          <p:cNvSpPr>
            <a:spLocks noChangeArrowheads="1"/>
          </p:cNvSpPr>
          <p:nvPr/>
        </p:nvSpPr>
        <p:spPr bwMode="auto">
          <a:xfrm>
            <a:off x="8645160" y="5874791"/>
            <a:ext cx="621965" cy="246221"/>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1600" b="1" dirty="0">
                <a:solidFill>
                  <a:srgbClr val="000000"/>
                </a:solidFill>
                <a:latin typeface="Times New Roman" panose="02020603050405020304" pitchFamily="18" charset="0"/>
                <a:cs typeface="Times New Roman" panose="02020603050405020304" pitchFamily="18" charset="0"/>
              </a:rPr>
              <a:t>6 Hour</a:t>
            </a:r>
            <a:endParaRPr lang="en-US" sz="1600" dirty="0">
              <a:solidFill>
                <a:prstClr val="black"/>
              </a:solidFill>
              <a:latin typeface="Times New Roman" panose="02020603050405020304" pitchFamily="18" charset="0"/>
              <a:cs typeface="Times New Roman" panose="02020603050405020304" pitchFamily="18" charset="0"/>
            </a:endParaRPr>
          </a:p>
        </p:txBody>
      </p:sp>
      <p:sp>
        <p:nvSpPr>
          <p:cNvPr id="167" name="Rectangle 2934"/>
          <p:cNvSpPr>
            <a:spLocks noChangeArrowheads="1"/>
          </p:cNvSpPr>
          <p:nvPr/>
        </p:nvSpPr>
        <p:spPr bwMode="auto">
          <a:xfrm>
            <a:off x="9581345" y="5874791"/>
            <a:ext cx="724557" cy="246221"/>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1600" b="1" dirty="0">
                <a:solidFill>
                  <a:srgbClr val="000000"/>
                </a:solidFill>
                <a:latin typeface="Times New Roman" panose="02020603050405020304" pitchFamily="18" charset="0"/>
                <a:cs typeface="Times New Roman" panose="02020603050405020304" pitchFamily="18" charset="0"/>
              </a:rPr>
              <a:t>12 Hour</a:t>
            </a:r>
            <a:endParaRPr lang="en-US" sz="1600" dirty="0">
              <a:solidFill>
                <a:prstClr val="black"/>
              </a:solidFill>
              <a:latin typeface="Times New Roman" panose="02020603050405020304" pitchFamily="18" charset="0"/>
              <a:cs typeface="Times New Roman" panose="02020603050405020304" pitchFamily="18" charset="0"/>
            </a:endParaRPr>
          </a:p>
        </p:txBody>
      </p:sp>
      <p:sp>
        <p:nvSpPr>
          <p:cNvPr id="168" name="Rectangle 2936"/>
          <p:cNvSpPr>
            <a:spLocks noChangeArrowheads="1"/>
          </p:cNvSpPr>
          <p:nvPr/>
        </p:nvSpPr>
        <p:spPr bwMode="auto">
          <a:xfrm>
            <a:off x="10411295" y="5850742"/>
            <a:ext cx="724557" cy="246221"/>
          </a:xfrm>
          <a:prstGeom prst="rect">
            <a:avLst/>
          </a:prstGeom>
          <a:noFill/>
          <a:ln w="9525">
            <a:noFill/>
            <a:miter lim="800000"/>
            <a:headEnd/>
            <a:tailEnd/>
          </a:ln>
        </p:spPr>
        <p:txBody>
          <a:bodyPr wrap="none" lIns="0" tIns="0" rIns="0" bIns="0">
            <a:spAutoFit/>
          </a:bodyPr>
          <a:lstStyle/>
          <a:p>
            <a:pPr defTabSz="3133725" fontAlgn="auto">
              <a:spcBef>
                <a:spcPts val="0"/>
              </a:spcBef>
              <a:spcAft>
                <a:spcPts val="0"/>
              </a:spcAft>
            </a:pPr>
            <a:r>
              <a:rPr lang="en-US" sz="1600" b="1" dirty="0">
                <a:solidFill>
                  <a:srgbClr val="000000"/>
                </a:solidFill>
                <a:latin typeface="Times New Roman" panose="02020603050405020304" pitchFamily="18" charset="0"/>
                <a:cs typeface="Times New Roman" panose="02020603050405020304" pitchFamily="18" charset="0"/>
              </a:rPr>
              <a:t>24 Hour</a:t>
            </a:r>
            <a:endParaRPr lang="en-US" sz="1600" dirty="0">
              <a:solidFill>
                <a:prstClr val="black"/>
              </a:solidFill>
              <a:latin typeface="Times New Roman" panose="02020603050405020304" pitchFamily="18" charset="0"/>
              <a:cs typeface="Times New Roman" panose="02020603050405020304" pitchFamily="18" charset="0"/>
            </a:endParaRPr>
          </a:p>
        </p:txBody>
      </p:sp>
      <p:sp>
        <p:nvSpPr>
          <p:cNvPr id="169" name="Oval 168"/>
          <p:cNvSpPr/>
          <p:nvPr/>
        </p:nvSpPr>
        <p:spPr>
          <a:xfrm>
            <a:off x="10305902" y="4368253"/>
            <a:ext cx="937355" cy="22103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latin typeface="Times New Roman" panose="02020603050405020304" pitchFamily="18" charset="0"/>
              <a:cs typeface="Times New Roman" panose="02020603050405020304" pitchFamily="18" charset="0"/>
            </a:endParaRPr>
          </a:p>
        </p:txBody>
      </p:sp>
      <p:sp>
        <p:nvSpPr>
          <p:cNvPr id="170" name="TextBox 169"/>
          <p:cNvSpPr txBox="1"/>
          <p:nvPr/>
        </p:nvSpPr>
        <p:spPr>
          <a:xfrm>
            <a:off x="3381055" y="4810521"/>
            <a:ext cx="806524"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KE1</a:t>
            </a:r>
          </a:p>
        </p:txBody>
      </p:sp>
      <p:sp>
        <p:nvSpPr>
          <p:cNvPr id="171" name="TextBox 170"/>
          <p:cNvSpPr txBox="1"/>
          <p:nvPr/>
        </p:nvSpPr>
        <p:spPr>
          <a:xfrm>
            <a:off x="6289917" y="5567015"/>
            <a:ext cx="806524"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KE2</a:t>
            </a:r>
          </a:p>
        </p:txBody>
      </p:sp>
      <p:sp>
        <p:nvSpPr>
          <p:cNvPr id="172" name="TextBox 171"/>
          <p:cNvSpPr txBox="1"/>
          <p:nvPr/>
        </p:nvSpPr>
        <p:spPr>
          <a:xfrm>
            <a:off x="9306993" y="6091534"/>
            <a:ext cx="806524"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KE3</a:t>
            </a:r>
          </a:p>
        </p:txBody>
      </p:sp>
      <p:sp>
        <p:nvSpPr>
          <p:cNvPr id="179" name="Title 172"/>
          <p:cNvSpPr txBox="1">
            <a:spLocks/>
          </p:cNvSpPr>
          <p:nvPr/>
        </p:nvSpPr>
        <p:spPr>
          <a:xfrm>
            <a:off x="1362417" y="1041757"/>
            <a:ext cx="4864100" cy="54279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Times New Roman" panose="02020603050405020304" pitchFamily="18" charset="0"/>
                <a:cs typeface="Times New Roman" panose="02020603050405020304" pitchFamily="18" charset="0"/>
              </a:rPr>
              <a:t>Temporal concordance</a:t>
            </a:r>
          </a:p>
        </p:txBody>
      </p:sp>
      <p:grpSp>
        <p:nvGrpSpPr>
          <p:cNvPr id="180" name="Group 179"/>
          <p:cNvGrpSpPr/>
          <p:nvPr/>
        </p:nvGrpSpPr>
        <p:grpSpPr>
          <a:xfrm>
            <a:off x="2224127" y="1688827"/>
            <a:ext cx="8839198" cy="685800"/>
            <a:chOff x="1752601" y="1143000"/>
            <a:chExt cx="8839198" cy="685800"/>
          </a:xfrm>
        </p:grpSpPr>
        <p:sp>
          <p:nvSpPr>
            <p:cNvPr id="181" name="Rounded Rectangle 180"/>
            <p:cNvSpPr/>
            <p:nvPr/>
          </p:nvSpPr>
          <p:spPr bwMode="auto">
            <a:xfrm>
              <a:off x="5486400" y="1143000"/>
              <a:ext cx="1032005" cy="685800"/>
            </a:xfrm>
            <a:prstGeom prst="roundRect">
              <a:avLst/>
            </a:prstGeom>
            <a:solidFill>
              <a:srgbClr val="FFFF00"/>
            </a:solidFill>
            <a:ln w="28575" cap="flat" cmpd="sng" algn="ctr">
              <a:solidFill>
                <a:schemeClr val="tx1"/>
              </a:solidFill>
              <a:prstDash val="solid"/>
              <a:round/>
              <a:headEnd type="none" w="med" len="med"/>
              <a:tailEnd type="none" w="med" len="med"/>
            </a:ln>
            <a:effectLst/>
            <a:scene3d>
              <a:camera prst="orthographicFront"/>
              <a:lightRig rig="threePt" dir="t"/>
            </a:scene3d>
            <a:sp3d>
              <a:bevelT w="114300" prst="hardEdge"/>
            </a:sp3d>
          </p:spPr>
          <p:txBody>
            <a:bodyPr vert="horz" wrap="square" lIns="17008" tIns="8504" rIns="17008" bIns="8504" numCol="1" rtlCol="0" anchor="t" anchorCtr="0" compatLnSpc="1">
              <a:prstTxWarp prst="textNoShape">
                <a:avLst/>
              </a:prstTxWarp>
            </a:bodyPr>
            <a:lstStyle/>
            <a:p>
              <a:pPr algn="ctr" defTabSz="170078"/>
              <a:r>
                <a:rPr lang="en-US" sz="1200" u="sng" dirty="0" err="1">
                  <a:latin typeface="Times New Roman" panose="02020603050405020304" pitchFamily="18" charset="0"/>
                  <a:cs typeface="Times New Roman" panose="02020603050405020304" pitchFamily="18" charset="0"/>
                </a:rPr>
                <a:t>Hepatocyte</a:t>
              </a:r>
              <a:endParaRPr lang="en-US" sz="1200" u="sng" dirty="0">
                <a:latin typeface="Times New Roman" panose="02020603050405020304" pitchFamily="18" charset="0"/>
                <a:cs typeface="Times New Roman" panose="02020603050405020304" pitchFamily="18" charset="0"/>
              </a:endParaRPr>
            </a:p>
            <a:p>
              <a:pPr algn="ctr" defTabSz="170078"/>
              <a:r>
                <a:rPr lang="en-US" sz="1200" dirty="0">
                  <a:latin typeface="Times New Roman" panose="02020603050405020304" pitchFamily="18" charset="0"/>
                  <a:cs typeface="Times New Roman" panose="02020603050405020304" pitchFamily="18" charset="0"/>
                </a:rPr>
                <a:t>Reduced VTG production</a:t>
              </a:r>
            </a:p>
          </p:txBody>
        </p:sp>
        <p:sp>
          <p:nvSpPr>
            <p:cNvPr id="182" name="Rounded Rectangle 181"/>
            <p:cNvSpPr/>
            <p:nvPr/>
          </p:nvSpPr>
          <p:spPr bwMode="auto">
            <a:xfrm>
              <a:off x="6858000" y="1143000"/>
              <a:ext cx="1095375"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Ovary</a:t>
              </a:r>
            </a:p>
            <a:p>
              <a:pPr algn="ctr" defTabSz="170078"/>
              <a:r>
                <a:rPr lang="en-US" sz="1200" dirty="0">
                  <a:latin typeface="Times New Roman" panose="02020603050405020304" pitchFamily="18" charset="0"/>
                  <a:cs typeface="Times New Roman" panose="02020603050405020304" pitchFamily="18" charset="0"/>
                </a:rPr>
                <a:t>Impaired </a:t>
              </a:r>
              <a:r>
                <a:rPr lang="en-US" sz="1200" dirty="0" err="1">
                  <a:latin typeface="Times New Roman" panose="02020603050405020304" pitchFamily="18" charset="0"/>
                  <a:cs typeface="Times New Roman" panose="02020603050405020304" pitchFamily="18" charset="0"/>
                </a:rPr>
                <a:t>Oocyte</a:t>
              </a:r>
              <a:r>
                <a:rPr lang="en-US" sz="1200" dirty="0">
                  <a:latin typeface="Times New Roman" panose="02020603050405020304" pitchFamily="18" charset="0"/>
                  <a:cs typeface="Times New Roman" panose="02020603050405020304" pitchFamily="18" charset="0"/>
                </a:rPr>
                <a:t> Dev.</a:t>
              </a:r>
            </a:p>
          </p:txBody>
        </p:sp>
        <p:sp>
          <p:nvSpPr>
            <p:cNvPr id="183" name="Rounded Rectangle 182"/>
            <p:cNvSpPr/>
            <p:nvPr/>
          </p:nvSpPr>
          <p:spPr bwMode="auto">
            <a:xfrm>
              <a:off x="8153400" y="1143000"/>
              <a:ext cx="1147409"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Female</a:t>
              </a:r>
            </a:p>
            <a:p>
              <a:pPr algn="ctr" defTabSz="170078"/>
              <a:r>
                <a:rPr lang="en-US" sz="1200" dirty="0">
                  <a:latin typeface="Times New Roman" panose="02020603050405020304" pitchFamily="18" charset="0"/>
                  <a:cs typeface="Times New Roman" panose="02020603050405020304" pitchFamily="18" charset="0"/>
                </a:rPr>
                <a:t>Decreased ovulation/spawn</a:t>
              </a:r>
            </a:p>
          </p:txBody>
        </p:sp>
        <p:sp>
          <p:nvSpPr>
            <p:cNvPr id="184" name="Rounded Rectangle 183"/>
            <p:cNvSpPr/>
            <p:nvPr/>
          </p:nvSpPr>
          <p:spPr bwMode="auto">
            <a:xfrm>
              <a:off x="9524999" y="1143000"/>
              <a:ext cx="1066800" cy="685800"/>
            </a:xfrm>
            <a:prstGeom prst="roundRect">
              <a:avLst/>
            </a:prstGeom>
            <a:solidFill>
              <a:srgbClr val="FF00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Population</a:t>
              </a:r>
            </a:p>
            <a:p>
              <a:pPr algn="ctr" defTabSz="170078"/>
              <a:r>
                <a:rPr lang="en-US" sz="1200" dirty="0">
                  <a:latin typeface="Times New Roman" panose="02020603050405020304" pitchFamily="18" charset="0"/>
                  <a:cs typeface="Times New Roman" panose="02020603050405020304" pitchFamily="18" charset="0"/>
                </a:rPr>
                <a:t>Declining Trajectory</a:t>
              </a:r>
            </a:p>
          </p:txBody>
        </p:sp>
        <p:cxnSp>
          <p:nvCxnSpPr>
            <p:cNvPr id="185" name="Straight Arrow Connector 184"/>
            <p:cNvCxnSpPr>
              <a:stCxn id="181" idx="3"/>
              <a:endCxn id="182" idx="1"/>
            </p:cNvCxnSpPr>
            <p:nvPr/>
          </p:nvCxnSpPr>
          <p:spPr bwMode="auto">
            <a:xfrm>
              <a:off x="6518405" y="1485900"/>
              <a:ext cx="339595"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cxnSp>
          <p:nvCxnSpPr>
            <p:cNvPr id="186" name="Straight Arrow Connector 185"/>
            <p:cNvCxnSpPr>
              <a:stCxn id="182" idx="3"/>
              <a:endCxn id="183" idx="1"/>
            </p:cNvCxnSpPr>
            <p:nvPr/>
          </p:nvCxnSpPr>
          <p:spPr bwMode="auto">
            <a:xfrm>
              <a:off x="7953375" y="1485900"/>
              <a:ext cx="200025"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cxnSp>
          <p:nvCxnSpPr>
            <p:cNvPr id="187" name="Straight Arrow Connector 186"/>
            <p:cNvCxnSpPr>
              <a:stCxn id="183" idx="3"/>
              <a:endCxn id="184" idx="1"/>
            </p:cNvCxnSpPr>
            <p:nvPr/>
          </p:nvCxnSpPr>
          <p:spPr bwMode="auto">
            <a:xfrm>
              <a:off x="9300809" y="1485900"/>
              <a:ext cx="224191"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sp>
          <p:nvSpPr>
            <p:cNvPr id="188" name="Rounded Rectangle 187"/>
            <p:cNvSpPr/>
            <p:nvPr/>
          </p:nvSpPr>
          <p:spPr bwMode="auto">
            <a:xfrm>
              <a:off x="1752601" y="1143000"/>
              <a:ext cx="914399" cy="685800"/>
            </a:xfrm>
            <a:prstGeom prst="roundRect">
              <a:avLst/>
            </a:prstGeom>
            <a:solidFill>
              <a:srgbClr val="33CC33"/>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Aromatase</a:t>
              </a:r>
            </a:p>
            <a:p>
              <a:pPr algn="ctr" defTabSz="170078"/>
              <a:r>
                <a:rPr lang="en-US" sz="1200" dirty="0">
                  <a:latin typeface="Times New Roman" panose="02020603050405020304" pitchFamily="18" charset="0"/>
                  <a:cs typeface="Times New Roman" panose="02020603050405020304" pitchFamily="18" charset="0"/>
                </a:rPr>
                <a:t>Inhibition</a:t>
              </a:r>
            </a:p>
          </p:txBody>
        </p:sp>
        <p:sp>
          <p:nvSpPr>
            <p:cNvPr id="189" name="Rounded Rectangle 188"/>
            <p:cNvSpPr/>
            <p:nvPr/>
          </p:nvSpPr>
          <p:spPr bwMode="auto">
            <a:xfrm>
              <a:off x="2895599" y="1143000"/>
              <a:ext cx="914400"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err="1">
                  <a:latin typeface="Times New Roman" panose="02020603050405020304" pitchFamily="18" charset="0"/>
                  <a:cs typeface="Times New Roman" panose="02020603050405020304" pitchFamily="18" charset="0"/>
                </a:rPr>
                <a:t>Granulosa</a:t>
              </a:r>
              <a:endParaRPr lang="en-US" sz="1200" dirty="0">
                <a:latin typeface="Times New Roman" panose="02020603050405020304" pitchFamily="18" charset="0"/>
                <a:cs typeface="Times New Roman" panose="02020603050405020304" pitchFamily="18" charset="0"/>
              </a:endParaRPr>
            </a:p>
            <a:p>
              <a:pPr algn="ctr" defTabSz="170078"/>
              <a:r>
                <a:rPr lang="en-US" sz="1200" dirty="0">
                  <a:latin typeface="Times New Roman" panose="02020603050405020304" pitchFamily="18" charset="0"/>
                  <a:cs typeface="Times New Roman" panose="02020603050405020304" pitchFamily="18" charset="0"/>
                </a:rPr>
                <a:t>Reduced E2 synthesis</a:t>
              </a:r>
            </a:p>
          </p:txBody>
        </p:sp>
        <p:cxnSp>
          <p:nvCxnSpPr>
            <p:cNvPr id="190" name="Straight Arrow Connector 189"/>
            <p:cNvCxnSpPr>
              <a:stCxn id="188" idx="3"/>
              <a:endCxn id="189" idx="1"/>
            </p:cNvCxnSpPr>
            <p:nvPr/>
          </p:nvCxnSpPr>
          <p:spPr bwMode="auto">
            <a:xfrm>
              <a:off x="2666999" y="1485900"/>
              <a:ext cx="228600"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cxnSp>
          <p:nvCxnSpPr>
            <p:cNvPr id="191" name="Straight Arrow Connector 190"/>
            <p:cNvCxnSpPr>
              <a:stCxn id="189" idx="3"/>
              <a:endCxn id="192" idx="1"/>
            </p:cNvCxnSpPr>
            <p:nvPr/>
          </p:nvCxnSpPr>
          <p:spPr bwMode="auto">
            <a:xfrm>
              <a:off x="3809999" y="1485900"/>
              <a:ext cx="381000"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sp>
          <p:nvSpPr>
            <p:cNvPr id="192" name="Rounded Rectangle 191"/>
            <p:cNvSpPr/>
            <p:nvPr/>
          </p:nvSpPr>
          <p:spPr bwMode="auto">
            <a:xfrm>
              <a:off x="4190999" y="1143000"/>
              <a:ext cx="990600"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Plasma</a:t>
              </a:r>
              <a:endParaRPr lang="en-US" sz="1200" dirty="0">
                <a:latin typeface="Times New Roman" panose="02020603050405020304" pitchFamily="18" charset="0"/>
                <a:cs typeface="Times New Roman" panose="02020603050405020304" pitchFamily="18" charset="0"/>
              </a:endParaRPr>
            </a:p>
            <a:p>
              <a:pPr algn="ctr" defTabSz="170078"/>
              <a:r>
                <a:rPr lang="en-US" sz="1200" dirty="0">
                  <a:latin typeface="Times New Roman" panose="02020603050405020304" pitchFamily="18" charset="0"/>
                  <a:cs typeface="Times New Roman" panose="02020603050405020304" pitchFamily="18" charset="0"/>
                </a:rPr>
                <a:t>Reduced  circulating E2</a:t>
              </a:r>
            </a:p>
          </p:txBody>
        </p:sp>
        <p:cxnSp>
          <p:nvCxnSpPr>
            <p:cNvPr id="193" name="Straight Arrow Connector 192"/>
            <p:cNvCxnSpPr>
              <a:stCxn id="192" idx="3"/>
              <a:endCxn id="181" idx="1"/>
            </p:cNvCxnSpPr>
            <p:nvPr/>
          </p:nvCxnSpPr>
          <p:spPr bwMode="auto">
            <a:xfrm>
              <a:off x="5181599" y="1485900"/>
              <a:ext cx="304800"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438753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191001" y="1471613"/>
            <a:ext cx="4264025" cy="41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bwMode="auto">
          <a:xfrm>
            <a:off x="6650342" y="1628800"/>
            <a:ext cx="669795" cy="36004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lIns="17008" tIns="8504" rIns="17008" bIns="8504"/>
          <a:lstStyle/>
          <a:p>
            <a:pPr algn="ctr" defTabSz="170078">
              <a:defRPr/>
            </a:pPr>
            <a:r>
              <a:rPr lang="en-US" sz="2000" dirty="0">
                <a:latin typeface="Times New Roman" panose="02020603050405020304" pitchFamily="18" charset="0"/>
                <a:cs typeface="Times New Roman" panose="02020603050405020304" pitchFamily="18" charset="0"/>
              </a:rPr>
              <a:t>KE1</a:t>
            </a:r>
          </a:p>
        </p:txBody>
      </p:sp>
      <p:sp>
        <p:nvSpPr>
          <p:cNvPr id="6" name="Rounded Rectangle 5"/>
          <p:cNvSpPr/>
          <p:nvPr/>
        </p:nvSpPr>
        <p:spPr bwMode="auto">
          <a:xfrm>
            <a:off x="7685125" y="4482766"/>
            <a:ext cx="669795" cy="36004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lIns="17008" tIns="8504" rIns="17008" bIns="8504"/>
          <a:lstStyle/>
          <a:p>
            <a:pPr algn="ctr" defTabSz="170078">
              <a:defRPr/>
            </a:pPr>
            <a:r>
              <a:rPr lang="en-US" sz="2000" dirty="0">
                <a:latin typeface="Times New Roman" panose="02020603050405020304" pitchFamily="18" charset="0"/>
                <a:cs typeface="Times New Roman" panose="02020603050405020304" pitchFamily="18" charset="0"/>
              </a:rPr>
              <a:t>KE2</a:t>
            </a:r>
          </a:p>
        </p:txBody>
      </p:sp>
      <p:sp>
        <p:nvSpPr>
          <p:cNvPr id="7" name="Rounded Rectangle 6"/>
          <p:cNvSpPr/>
          <p:nvPr/>
        </p:nvSpPr>
        <p:spPr bwMode="auto">
          <a:xfrm>
            <a:off x="6539405" y="4980678"/>
            <a:ext cx="669795" cy="36004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lIns="17008" tIns="8504" rIns="17008" bIns="8504"/>
          <a:lstStyle/>
          <a:p>
            <a:pPr algn="ctr" defTabSz="170078">
              <a:defRPr/>
            </a:pPr>
            <a:r>
              <a:rPr lang="en-US" sz="2000" dirty="0">
                <a:latin typeface="Times New Roman" panose="02020603050405020304" pitchFamily="18" charset="0"/>
                <a:cs typeface="Times New Roman" panose="02020603050405020304" pitchFamily="18" charset="0"/>
              </a:rPr>
              <a:t>KE3</a:t>
            </a:r>
          </a:p>
        </p:txBody>
      </p:sp>
      <p:sp>
        <p:nvSpPr>
          <p:cNvPr id="22540" name="TextBox 2"/>
          <p:cNvSpPr txBox="1">
            <a:spLocks noChangeArrowheads="1"/>
          </p:cNvSpPr>
          <p:nvPr/>
        </p:nvSpPr>
        <p:spPr bwMode="auto">
          <a:xfrm rot="-5400000">
            <a:off x="1525951" y="3044279"/>
            <a:ext cx="44082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algn="ctr" eaLnBrk="1" hangingPunct="1">
              <a:spcBef>
                <a:spcPct val="0"/>
              </a:spcBef>
              <a:buClrTx/>
              <a:buSzTx/>
              <a:buFontTx/>
              <a:buNone/>
            </a:pPr>
            <a:r>
              <a:rPr lang="en-CA" altLang="en-US" sz="2200" dirty="0">
                <a:latin typeface="Times New Roman" panose="02020603050405020304" pitchFamily="18" charset="0"/>
                <a:cs typeface="Times New Roman" panose="02020603050405020304" pitchFamily="18" charset="0"/>
              </a:rPr>
              <a:t>Number of individuals in population for which effect is observed</a:t>
            </a:r>
          </a:p>
        </p:txBody>
      </p:sp>
      <p:sp>
        <p:nvSpPr>
          <p:cNvPr id="22541" name="TextBox 7"/>
          <p:cNvSpPr txBox="1">
            <a:spLocks noChangeArrowheads="1"/>
          </p:cNvSpPr>
          <p:nvPr/>
        </p:nvSpPr>
        <p:spPr bwMode="auto">
          <a:xfrm>
            <a:off x="4114800" y="5486401"/>
            <a:ext cx="4495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algn="ctr" eaLnBrk="1" hangingPunct="1">
              <a:spcBef>
                <a:spcPct val="0"/>
              </a:spcBef>
              <a:buClrTx/>
              <a:buSzTx/>
              <a:buFontTx/>
              <a:buNone/>
            </a:pPr>
            <a:r>
              <a:rPr lang="en-CA" altLang="en-US" sz="2200" dirty="0">
                <a:latin typeface="Times New Roman" panose="02020603050405020304" pitchFamily="18" charset="0"/>
                <a:cs typeface="Times New Roman" panose="02020603050405020304" pitchFamily="18" charset="0"/>
              </a:rPr>
              <a:t>Dose of Administered Stressor</a:t>
            </a:r>
          </a:p>
        </p:txBody>
      </p:sp>
      <p:sp>
        <p:nvSpPr>
          <p:cNvPr id="22542" name="Title 1"/>
          <p:cNvSpPr>
            <a:spLocks noGrp="1"/>
          </p:cNvSpPr>
          <p:nvPr>
            <p:ph type="title"/>
          </p:nvPr>
        </p:nvSpPr>
        <p:spPr>
          <a:xfrm>
            <a:off x="2743200" y="131761"/>
            <a:ext cx="8686800" cy="755650"/>
          </a:xfrm>
        </p:spPr>
        <p:txBody>
          <a:bodyPr/>
          <a:lstStyle/>
          <a:p>
            <a:r>
              <a:rPr lang="en-US" altLang="en-US" sz="2800" dirty="0">
                <a:latin typeface="Times New Roman" panose="02020603050405020304" pitchFamily="18" charset="0"/>
                <a:cs typeface="Times New Roman" panose="02020603050405020304" pitchFamily="18" charset="0"/>
              </a:rPr>
              <a:t>Empirical Evidence: Incidence concordance</a:t>
            </a:r>
          </a:p>
        </p:txBody>
      </p:sp>
      <p:sp>
        <p:nvSpPr>
          <p:cNvPr id="22544" name="TextBox 11"/>
          <p:cNvSpPr txBox="1">
            <a:spLocks noChangeArrowheads="1"/>
          </p:cNvSpPr>
          <p:nvPr/>
        </p:nvSpPr>
        <p:spPr bwMode="auto">
          <a:xfrm>
            <a:off x="2068513" y="765175"/>
            <a:ext cx="8412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rgbClr val="FF0000"/>
              </a:buClr>
              <a:buSzPct val="120000"/>
              <a:buChar char="•"/>
              <a:defRPr kumimoji="1" sz="2400">
                <a:solidFill>
                  <a:schemeClr val="tx1"/>
                </a:solidFill>
                <a:latin typeface="Arial" pitchFamily="34" charset="0"/>
                <a:ea typeface="Arial Unicode MS" pitchFamily="34" charset="-128"/>
                <a:cs typeface="Arial Unicode MS" pitchFamily="34" charset="-128"/>
              </a:defRPr>
            </a:lvl1pPr>
            <a:lvl2pPr eaLnBrk="0" hangingPunct="0">
              <a:spcBef>
                <a:spcPct val="20000"/>
              </a:spcBef>
              <a:buClr>
                <a:srgbClr val="3A601B"/>
              </a:buClr>
              <a:buFont typeface="Arial" pitchFamily="34" charset="0"/>
              <a:buChar char="–"/>
              <a:defRPr kumimoji="1"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pitchFamily="34" charset="0"/>
              <a:buChar char="▪"/>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pitchFamily="34" charset="0"/>
                <a:ea typeface="Arial Unicode MS" pitchFamily="34" charset="-128"/>
                <a:cs typeface="Arial Unicode MS" pitchFamily="34" charset="-128"/>
              </a:defRPr>
            </a:lvl9pPr>
          </a:lstStyle>
          <a:p>
            <a:pPr marL="0" lvl="1" algn="ctr" eaLnBrk="1" hangingPunct="1">
              <a:spcBef>
                <a:spcPct val="0"/>
              </a:spcBef>
              <a:buClrTx/>
              <a:buNone/>
            </a:pPr>
            <a:r>
              <a:rPr lang="en-GB" altLang="en-US" dirty="0">
                <a:solidFill>
                  <a:srgbClr val="000000"/>
                </a:solidFill>
                <a:latin typeface="Times New Roman" panose="02020603050405020304" pitchFamily="18" charset="0"/>
                <a:cs typeface="Times New Roman" panose="02020603050405020304" pitchFamily="18" charset="0"/>
              </a:rPr>
              <a:t>Does </a:t>
            </a:r>
            <a:r>
              <a:rPr lang="en-GB" altLang="en-US" dirty="0" err="1">
                <a:solidFill>
                  <a:srgbClr val="00B050"/>
                </a:solidFill>
                <a:latin typeface="Times New Roman" panose="02020603050405020304" pitchFamily="18" charset="0"/>
                <a:cs typeface="Times New Roman" panose="02020603050405020304" pitchFamily="18" charset="0"/>
              </a:rPr>
              <a:t>KE</a:t>
            </a:r>
            <a:r>
              <a:rPr lang="en-GB" altLang="en-US" baseline="-25000" dirty="0" err="1">
                <a:solidFill>
                  <a:srgbClr val="00B050"/>
                </a:solidFill>
                <a:latin typeface="Times New Roman" panose="02020603050405020304" pitchFamily="18" charset="0"/>
                <a:cs typeface="Times New Roman" panose="02020603050405020304" pitchFamily="18" charset="0"/>
              </a:rPr>
              <a:t>up</a:t>
            </a:r>
            <a:r>
              <a:rPr lang="en-GB" altLang="en-US" dirty="0">
                <a:solidFill>
                  <a:srgbClr val="00B050"/>
                </a:solidFill>
                <a:latin typeface="Times New Roman" panose="02020603050405020304" pitchFamily="18" charset="0"/>
                <a:cs typeface="Times New Roman" panose="02020603050405020304" pitchFamily="18" charset="0"/>
              </a:rPr>
              <a:t> occur </a:t>
            </a:r>
            <a:r>
              <a:rPr lang="en-GB" altLang="en-US" dirty="0">
                <a:latin typeface="Times New Roman" panose="02020603050405020304" pitchFamily="18" charset="0"/>
                <a:cs typeface="Times New Roman" panose="02020603050405020304" pitchFamily="18" charset="0"/>
              </a:rPr>
              <a:t>as or </a:t>
            </a:r>
            <a:r>
              <a:rPr lang="en-GB" altLang="en-US" dirty="0">
                <a:solidFill>
                  <a:srgbClr val="00B050"/>
                </a:solidFill>
                <a:latin typeface="Times New Roman" panose="02020603050405020304" pitchFamily="18" charset="0"/>
                <a:cs typeface="Times New Roman" panose="02020603050405020304" pitchFamily="18" charset="0"/>
              </a:rPr>
              <a:t>more frequently than </a:t>
            </a:r>
            <a:r>
              <a:rPr lang="en-GB" altLang="en-US" dirty="0" err="1">
                <a:solidFill>
                  <a:srgbClr val="00B050"/>
                </a:solidFill>
                <a:latin typeface="Times New Roman" panose="02020603050405020304" pitchFamily="18" charset="0"/>
                <a:cs typeface="Times New Roman" panose="02020603050405020304" pitchFamily="18" charset="0"/>
              </a:rPr>
              <a:t>KE</a:t>
            </a:r>
            <a:r>
              <a:rPr lang="en-GB" altLang="en-US" baseline="-25000" dirty="0" err="1">
                <a:solidFill>
                  <a:srgbClr val="00B050"/>
                </a:solidFill>
                <a:latin typeface="Times New Roman" panose="02020603050405020304" pitchFamily="18" charset="0"/>
                <a:cs typeface="Times New Roman" panose="02020603050405020304" pitchFamily="18" charset="0"/>
              </a:rPr>
              <a:t>down</a:t>
            </a:r>
            <a:r>
              <a:rPr lang="en-GB" altLang="en-US" dirty="0">
                <a:solidFill>
                  <a:srgbClr val="000000"/>
                </a:solidFill>
                <a:latin typeface="Times New Roman" panose="02020603050405020304" pitchFamily="18" charset="0"/>
                <a:cs typeface="Times New Roman" panose="02020603050405020304" pitchFamily="18" charset="0"/>
              </a:rPr>
              <a:t>?</a:t>
            </a:r>
            <a:endParaRPr lang="en-GB" alt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45ADDB8-3C70-456B-863F-E1FD9D99CC1D}"/>
              </a:ext>
            </a:extLst>
          </p:cNvPr>
          <p:cNvSpPr txBox="1"/>
          <p:nvPr/>
        </p:nvSpPr>
        <p:spPr>
          <a:xfrm>
            <a:off x="1862020" y="5856058"/>
            <a:ext cx="8467959" cy="584775"/>
          </a:xfrm>
          <a:prstGeom prst="rect">
            <a:avLst/>
          </a:prstGeom>
          <a:noFill/>
        </p:spPr>
        <p:txBody>
          <a:bodyPr wrap="none" rtlCol="0">
            <a:spAutoFit/>
          </a:bodyPr>
          <a:lstStyle/>
          <a:p>
            <a:r>
              <a:rPr lang="en-US" sz="3200" b="1" dirty="0">
                <a:solidFill>
                  <a:srgbClr val="00B050"/>
                </a:solidFill>
                <a:latin typeface="Times New Roman" panose="02020603050405020304" pitchFamily="18" charset="0"/>
                <a:cs typeface="Times New Roman" panose="02020603050405020304" pitchFamily="18" charset="0"/>
              </a:rPr>
              <a:t>ESTABLISHES SUPPORT FOR CAUSALITY</a:t>
            </a:r>
          </a:p>
        </p:txBody>
      </p:sp>
    </p:spTree>
    <p:extLst>
      <p:ext uri="{BB962C8B-B14F-4D97-AF65-F5344CB8AC3E}">
        <p14:creationId xmlns:p14="http://schemas.microsoft.com/office/powerpoint/2010/main" val="2485387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998" y="64085"/>
            <a:ext cx="8686800" cy="1143000"/>
          </a:xfrm>
        </p:spPr>
        <p:txBody>
          <a:bodyPr>
            <a:normAutofit fontScale="90000"/>
          </a:bodyPr>
          <a:lstStyle/>
          <a:p>
            <a:r>
              <a:rPr lang="en-US" dirty="0">
                <a:latin typeface="Times New Roman" panose="02020603050405020304" pitchFamily="18" charset="0"/>
                <a:cs typeface="Times New Roman" panose="02020603050405020304" pitchFamily="18" charset="0"/>
              </a:rPr>
              <a:t>Weight of Evidence (</a:t>
            </a:r>
            <a:r>
              <a:rPr lang="en-US" dirty="0" err="1">
                <a:latin typeface="Times New Roman" panose="02020603050405020304" pitchFamily="18" charset="0"/>
                <a:cs typeface="Times New Roman" panose="02020603050405020304" pitchFamily="18" charset="0"/>
              </a:rPr>
              <a:t>WoE</a:t>
            </a:r>
            <a:r>
              <a:rPr lang="en-US" dirty="0">
                <a:latin typeface="Times New Roman" panose="02020603050405020304" pitchFamily="18" charset="0"/>
                <a:cs typeface="Times New Roman" panose="02020603050405020304" pitchFamily="18" charset="0"/>
              </a:rPr>
              <a:t>) Evaluation</a:t>
            </a:r>
          </a:p>
        </p:txBody>
      </p:sp>
      <p:graphicFrame>
        <p:nvGraphicFramePr>
          <p:cNvPr id="7" name="Table 6">
            <a:extLst>
              <a:ext uri="{FF2B5EF4-FFF2-40B4-BE49-F238E27FC236}">
                <a16:creationId xmlns:a16="http://schemas.microsoft.com/office/drawing/2014/main" id="{82293EF4-9364-48A9-9BE6-BD82D7E0854C}"/>
              </a:ext>
            </a:extLst>
          </p:cNvPr>
          <p:cNvGraphicFramePr>
            <a:graphicFrameLocks noGrp="1"/>
          </p:cNvGraphicFramePr>
          <p:nvPr>
            <p:extLst>
              <p:ext uri="{D42A27DB-BD31-4B8C-83A1-F6EECF244321}">
                <p14:modId xmlns:p14="http://schemas.microsoft.com/office/powerpoint/2010/main" val="1911152929"/>
              </p:ext>
            </p:extLst>
          </p:nvPr>
        </p:nvGraphicFramePr>
        <p:xfrm>
          <a:off x="1417996" y="938090"/>
          <a:ext cx="9245600" cy="1709652"/>
        </p:xfrm>
        <a:graphic>
          <a:graphicData uri="http://schemas.openxmlformats.org/drawingml/2006/table">
            <a:tbl>
              <a:tblPr firstRow="1" firstCol="1" lastRow="1" lastCol="1" bandRow="1" bandCol="1">
                <a:tableStyleId>{F5AB1C69-6EDB-4FF4-983F-18BD219EF322}</a:tableStyleId>
              </a:tblPr>
              <a:tblGrid>
                <a:gridCol w="2482615">
                  <a:extLst>
                    <a:ext uri="{9D8B030D-6E8A-4147-A177-3AD203B41FA5}">
                      <a16:colId xmlns:a16="http://schemas.microsoft.com/office/drawing/2014/main" val="20000"/>
                    </a:ext>
                  </a:extLst>
                </a:gridCol>
                <a:gridCol w="2311400">
                  <a:extLst>
                    <a:ext uri="{9D8B030D-6E8A-4147-A177-3AD203B41FA5}">
                      <a16:colId xmlns:a16="http://schemas.microsoft.com/office/drawing/2014/main" val="20002"/>
                    </a:ext>
                  </a:extLst>
                </a:gridCol>
                <a:gridCol w="2311400">
                  <a:extLst>
                    <a:ext uri="{9D8B030D-6E8A-4147-A177-3AD203B41FA5}">
                      <a16:colId xmlns:a16="http://schemas.microsoft.com/office/drawing/2014/main" val="20003"/>
                    </a:ext>
                  </a:extLst>
                </a:gridCol>
                <a:gridCol w="2140185">
                  <a:extLst>
                    <a:ext uri="{9D8B030D-6E8A-4147-A177-3AD203B41FA5}">
                      <a16:colId xmlns:a16="http://schemas.microsoft.com/office/drawing/2014/main" val="20004"/>
                    </a:ext>
                  </a:extLst>
                </a:gridCol>
              </a:tblGrid>
              <a:tr h="258166">
                <a:tc rowSpan="2">
                  <a:txBody>
                    <a:bodyPr/>
                    <a:lstStyle/>
                    <a:p>
                      <a:pPr marL="0" marR="0" algn="ctr">
                        <a:spcBef>
                          <a:spcPts val="0"/>
                        </a:spcBef>
                        <a:spcAft>
                          <a:spcPts val="0"/>
                        </a:spcAft>
                      </a:pPr>
                      <a:r>
                        <a:rPr lang="en-GB" sz="1400" dirty="0">
                          <a:solidFill>
                            <a:schemeClr val="tx1"/>
                          </a:solidFill>
                          <a:effectLst/>
                          <a:latin typeface="Times New Roman" panose="02020603050405020304" pitchFamily="18" charset="0"/>
                          <a:cs typeface="Times New Roman" panose="02020603050405020304" pitchFamily="18" charset="0"/>
                        </a:rPr>
                        <a:t>Support for Biological Plausibility of KERs</a:t>
                      </a:r>
                      <a:endParaRPr lang="en-US" sz="1400" dirty="0">
                        <a:solidFill>
                          <a:schemeClr val="tx1"/>
                        </a:solidFill>
                        <a:effectLst/>
                        <a:latin typeface="Times New Roman" panose="02020603050405020304" pitchFamily="18" charset="0"/>
                        <a:ea typeface="Calibri"/>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tx1"/>
                          </a:solidFill>
                          <a:effectLst/>
                          <a:latin typeface="Times New Roman" panose="02020603050405020304" pitchFamily="18" charset="0"/>
                          <a:cs typeface="Times New Roman" panose="02020603050405020304" pitchFamily="18" charset="0"/>
                        </a:rPr>
                        <a:t>High</a:t>
                      </a:r>
                      <a:endParaRPr lang="en-US" sz="1400" dirty="0">
                        <a:solidFill>
                          <a:schemeClr val="tx1"/>
                        </a:solidFill>
                        <a:effectLst/>
                        <a:latin typeface="Times New Roman" panose="02020603050405020304" pitchFamily="18" charset="0"/>
                        <a:ea typeface="Calibri"/>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tx1"/>
                          </a:solidFill>
                          <a:effectLst/>
                          <a:latin typeface="Times New Roman" panose="02020603050405020304" pitchFamily="18" charset="0"/>
                          <a:cs typeface="Times New Roman" panose="02020603050405020304" pitchFamily="18" charset="0"/>
                        </a:rPr>
                        <a:t>Moderate</a:t>
                      </a:r>
                      <a:endParaRPr lang="en-US" sz="1400">
                        <a:solidFill>
                          <a:schemeClr val="tx1"/>
                        </a:solidFill>
                        <a:effectLst/>
                        <a:latin typeface="Times New Roman" panose="02020603050405020304" pitchFamily="18" charset="0"/>
                        <a:ea typeface="Calibri"/>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GB" sz="1400" dirty="0">
                          <a:solidFill>
                            <a:schemeClr val="tx1"/>
                          </a:solidFill>
                          <a:effectLst/>
                          <a:latin typeface="Times New Roman" panose="02020603050405020304" pitchFamily="18" charset="0"/>
                          <a:cs typeface="Times New Roman" panose="02020603050405020304" pitchFamily="18" charset="0"/>
                        </a:rPr>
                        <a:t>Low </a:t>
                      </a:r>
                      <a:endParaRPr lang="en-US" sz="1400" dirty="0">
                        <a:solidFill>
                          <a:schemeClr val="tx1"/>
                        </a:solidFill>
                        <a:effectLst/>
                        <a:latin typeface="Times New Roman" panose="02020603050405020304" pitchFamily="18" charset="0"/>
                        <a:ea typeface="Calibri"/>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51486">
                <a:tc vMerge="1">
                  <a:txBody>
                    <a:bodyPr/>
                    <a:lstStyle/>
                    <a:p>
                      <a:endParaRPr lang="en-US"/>
                    </a:p>
                  </a:txBody>
                  <a:tcPr/>
                </a:tc>
                <a:tc>
                  <a:txBody>
                    <a:bodyPr/>
                    <a:lstStyle/>
                    <a:p>
                      <a:pPr marL="0" marR="0" algn="ctr">
                        <a:spcBef>
                          <a:spcPts val="0"/>
                        </a:spcBef>
                        <a:spcAft>
                          <a:spcPts val="0"/>
                        </a:spcAft>
                      </a:pPr>
                      <a:r>
                        <a:rPr lang="en-GB" sz="1200" b="0" dirty="0">
                          <a:solidFill>
                            <a:schemeClr val="tx1"/>
                          </a:solidFill>
                          <a:effectLst/>
                          <a:latin typeface="Times New Roman" panose="02020603050405020304" pitchFamily="18" charset="0"/>
                          <a:cs typeface="Times New Roman" panose="02020603050405020304" pitchFamily="18" charset="0"/>
                        </a:rPr>
                        <a:t>Extensive understanding based on extensive previous documentation and broad acceptance</a:t>
                      </a:r>
                      <a:endParaRPr lang="en-US" sz="1200" b="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GB" sz="1200" b="0" dirty="0">
                          <a:solidFill>
                            <a:schemeClr val="tx1"/>
                          </a:solidFill>
                          <a:effectLst/>
                          <a:latin typeface="Times New Roman" panose="02020603050405020304" pitchFamily="18" charset="0"/>
                          <a:cs typeface="Times New Roman" panose="02020603050405020304" pitchFamily="18" charset="0"/>
                        </a:rPr>
                        <a:t>-Established mechanistic basis.</a:t>
                      </a:r>
                      <a:endParaRPr lang="en-US" sz="1200" b="0" dirty="0">
                        <a:solidFill>
                          <a:schemeClr val="tx1"/>
                        </a:solidFill>
                        <a:effectLst/>
                        <a:latin typeface="Times New Roman" panose="02020603050405020304" pitchFamily="18" charset="0"/>
                        <a:ea typeface="Calibri"/>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GB" sz="1200" b="0" dirty="0">
                          <a:solidFill>
                            <a:schemeClr val="tx1"/>
                          </a:solidFill>
                          <a:effectLst/>
                          <a:latin typeface="Times New Roman" panose="02020603050405020304" pitchFamily="18" charset="0"/>
                          <a:cs typeface="Times New Roman" panose="02020603050405020304" pitchFamily="18" charset="0"/>
                        </a:rPr>
                        <a:t>The KER is plausible based on analogy to accepted biological relationships but scientific understanding is not completely established.</a:t>
                      </a:r>
                      <a:endParaRPr lang="en-US" sz="1200" b="0" dirty="0">
                        <a:solidFill>
                          <a:schemeClr val="tx1"/>
                        </a:solidFill>
                        <a:effectLst/>
                        <a:latin typeface="Times New Roman" panose="02020603050405020304" pitchFamily="18" charset="0"/>
                        <a:ea typeface="Calibri"/>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GB" sz="1200" b="0" dirty="0">
                          <a:solidFill>
                            <a:schemeClr val="tx1"/>
                          </a:solidFill>
                          <a:effectLst/>
                          <a:latin typeface="Times New Roman" panose="02020603050405020304" pitchFamily="18" charset="0"/>
                          <a:cs typeface="Times New Roman" panose="02020603050405020304" pitchFamily="18" charset="0"/>
                        </a:rPr>
                        <a:t>There is empirical</a:t>
                      </a:r>
                      <a:endParaRPr lang="en-US" sz="1200" b="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GB" sz="1200" b="0" dirty="0">
                          <a:solidFill>
                            <a:schemeClr val="tx1"/>
                          </a:solidFill>
                          <a:effectLst/>
                          <a:latin typeface="Times New Roman" panose="02020603050405020304" pitchFamily="18" charset="0"/>
                          <a:cs typeface="Times New Roman" panose="02020603050405020304" pitchFamily="18" charset="0"/>
                        </a:rPr>
                        <a:t>support for a statistical association between</a:t>
                      </a:r>
                      <a:endParaRPr lang="en-US" sz="1200" b="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GB" sz="1200" b="0" dirty="0">
                          <a:solidFill>
                            <a:schemeClr val="tx1"/>
                          </a:solidFill>
                          <a:effectLst/>
                          <a:latin typeface="Times New Roman" panose="02020603050405020304" pitchFamily="18" charset="0"/>
                          <a:cs typeface="Times New Roman" panose="02020603050405020304" pitchFamily="18" charset="0"/>
                        </a:rPr>
                        <a:t>KEs, but the</a:t>
                      </a:r>
                      <a:endParaRPr lang="en-US" sz="1200" b="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GB" sz="1200" b="0" dirty="0">
                          <a:solidFill>
                            <a:schemeClr val="tx1"/>
                          </a:solidFill>
                          <a:effectLst/>
                          <a:latin typeface="Times New Roman" panose="02020603050405020304" pitchFamily="18" charset="0"/>
                          <a:cs typeface="Times New Roman" panose="02020603050405020304" pitchFamily="18" charset="0"/>
                        </a:rPr>
                        <a:t>structural or functional relationship between</a:t>
                      </a:r>
                      <a:endParaRPr lang="en-US" sz="1200" b="0" dirty="0">
                        <a:solidFill>
                          <a:schemeClr val="tx1"/>
                        </a:solidFill>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GB" sz="1200" b="0" dirty="0">
                          <a:solidFill>
                            <a:schemeClr val="tx1"/>
                          </a:solidFill>
                          <a:effectLst/>
                          <a:latin typeface="Times New Roman" panose="02020603050405020304" pitchFamily="18" charset="0"/>
                          <a:cs typeface="Times New Roman" panose="02020603050405020304" pitchFamily="18" charset="0"/>
                        </a:rPr>
                        <a:t>them is not understood.</a:t>
                      </a:r>
                      <a:endParaRPr lang="en-US" sz="1200" b="0" dirty="0">
                        <a:solidFill>
                          <a:schemeClr val="tx1"/>
                        </a:solidFill>
                        <a:effectLst/>
                        <a:latin typeface="Times New Roman" panose="02020603050405020304" pitchFamily="18" charset="0"/>
                        <a:ea typeface="Calibri"/>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8" name="Table 7">
            <a:extLst>
              <a:ext uri="{FF2B5EF4-FFF2-40B4-BE49-F238E27FC236}">
                <a16:creationId xmlns:a16="http://schemas.microsoft.com/office/drawing/2014/main" id="{A8417C7D-C436-4BC2-9609-DC7C6F6D8022}"/>
              </a:ext>
            </a:extLst>
          </p:cNvPr>
          <p:cNvGraphicFramePr>
            <a:graphicFrameLocks noGrp="1"/>
          </p:cNvGraphicFramePr>
          <p:nvPr>
            <p:extLst>
              <p:ext uri="{D42A27DB-BD31-4B8C-83A1-F6EECF244321}">
                <p14:modId xmlns:p14="http://schemas.microsoft.com/office/powerpoint/2010/main" val="1395659319"/>
              </p:ext>
            </p:extLst>
          </p:nvPr>
        </p:nvGraphicFramePr>
        <p:xfrm>
          <a:off x="1420198" y="2752538"/>
          <a:ext cx="9245600" cy="1848774"/>
        </p:xfrm>
        <a:graphic>
          <a:graphicData uri="http://schemas.openxmlformats.org/drawingml/2006/table">
            <a:tbl>
              <a:tblPr firstRow="1" firstCol="1" lastRow="1" lastCol="1" bandRow="1" bandCol="1"/>
              <a:tblGrid>
                <a:gridCol w="2510036">
                  <a:extLst>
                    <a:ext uri="{9D8B030D-6E8A-4147-A177-3AD203B41FA5}">
                      <a16:colId xmlns:a16="http://schemas.microsoft.com/office/drawing/2014/main" val="20000"/>
                    </a:ext>
                  </a:extLst>
                </a:gridCol>
                <a:gridCol w="2283979">
                  <a:extLst>
                    <a:ext uri="{9D8B030D-6E8A-4147-A177-3AD203B41FA5}">
                      <a16:colId xmlns:a16="http://schemas.microsoft.com/office/drawing/2014/main" val="20002"/>
                    </a:ext>
                  </a:extLst>
                </a:gridCol>
                <a:gridCol w="2311400">
                  <a:extLst>
                    <a:ext uri="{9D8B030D-6E8A-4147-A177-3AD203B41FA5}">
                      <a16:colId xmlns:a16="http://schemas.microsoft.com/office/drawing/2014/main" val="20003"/>
                    </a:ext>
                  </a:extLst>
                </a:gridCol>
                <a:gridCol w="2140185">
                  <a:extLst>
                    <a:ext uri="{9D8B030D-6E8A-4147-A177-3AD203B41FA5}">
                      <a16:colId xmlns:a16="http://schemas.microsoft.com/office/drawing/2014/main" val="20004"/>
                    </a:ext>
                  </a:extLst>
                </a:gridCol>
              </a:tblGrid>
              <a:tr h="258166">
                <a:tc rowSpan="2">
                  <a:txBody>
                    <a:bodyPr/>
                    <a:lstStyle/>
                    <a:p>
                      <a:pPr marL="0" marR="0" algn="ctr">
                        <a:spcBef>
                          <a:spcPts val="0"/>
                        </a:spcBef>
                        <a:spcAft>
                          <a:spcPts val="0"/>
                        </a:spcAft>
                      </a:pPr>
                      <a:r>
                        <a:rPr lang="en-GB" sz="1400" b="1" dirty="0">
                          <a:effectLst/>
                          <a:latin typeface="Times New Roman" panose="02020603050405020304" pitchFamily="18" charset="0"/>
                          <a:ea typeface="Calibri"/>
                          <a:cs typeface="Times New Roman" panose="02020603050405020304" pitchFamily="18" charset="0"/>
                        </a:rPr>
                        <a:t>Empirical Support  for KERs</a:t>
                      </a:r>
                      <a:endParaRPr lang="en-US" sz="1400" b="1" dirty="0">
                        <a:effectLst/>
                        <a:latin typeface="Times New Roman" panose="02020603050405020304" pitchFamily="18" charset="0"/>
                        <a:ea typeface="Calibri"/>
                        <a:cs typeface="Times New Roman" panose="02020603050405020304" pitchFamily="18" charset="0"/>
                      </a:endParaRPr>
                    </a:p>
                  </a:txBody>
                  <a:tcPr marL="0" marR="0" marT="0" marB="0" anchor="ctr">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spcBef>
                          <a:spcPts val="0"/>
                        </a:spcBef>
                        <a:spcAft>
                          <a:spcPts val="0"/>
                        </a:spcAft>
                      </a:pPr>
                      <a:r>
                        <a:rPr lang="en-GB" sz="1400" b="1">
                          <a:effectLst/>
                          <a:latin typeface="Times New Roman" panose="02020603050405020304" pitchFamily="18" charset="0"/>
                          <a:ea typeface="Calibri"/>
                          <a:cs typeface="Times New Roman" panose="02020603050405020304" pitchFamily="18" charset="0"/>
                        </a:rPr>
                        <a:t>High  </a:t>
                      </a:r>
                      <a:endParaRPr lang="en-US" sz="1400" b="1">
                        <a:effectLst/>
                        <a:latin typeface="Times New Roman" panose="02020603050405020304" pitchFamily="18" charset="0"/>
                        <a:ea typeface="Calibri"/>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spcBef>
                          <a:spcPts val="0"/>
                        </a:spcBef>
                        <a:spcAft>
                          <a:spcPts val="0"/>
                        </a:spcAft>
                      </a:pPr>
                      <a:r>
                        <a:rPr lang="en-GB" sz="1400" b="1">
                          <a:effectLst/>
                          <a:latin typeface="Times New Roman" panose="02020603050405020304" pitchFamily="18" charset="0"/>
                          <a:ea typeface="Calibri"/>
                          <a:cs typeface="Times New Roman" panose="02020603050405020304" pitchFamily="18" charset="0"/>
                        </a:rPr>
                        <a:t>Moderate</a:t>
                      </a:r>
                      <a:endParaRPr lang="en-US" sz="1400" b="1">
                        <a:effectLst/>
                        <a:latin typeface="Times New Roman" panose="02020603050405020304" pitchFamily="18" charset="0"/>
                        <a:ea typeface="Calibri"/>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spcBef>
                          <a:spcPts val="0"/>
                        </a:spcBef>
                        <a:spcAft>
                          <a:spcPts val="0"/>
                        </a:spcAft>
                      </a:pPr>
                      <a:r>
                        <a:rPr lang="en-GB" sz="1400" b="1" dirty="0">
                          <a:effectLst/>
                          <a:latin typeface="Times New Roman" panose="02020603050405020304" pitchFamily="18" charset="0"/>
                          <a:ea typeface="Calibri"/>
                          <a:cs typeface="Times New Roman" panose="02020603050405020304" pitchFamily="18" charset="0"/>
                        </a:rPr>
                        <a:t>Low  </a:t>
                      </a:r>
                      <a:endParaRPr lang="en-US" sz="1400" b="1" dirty="0">
                        <a:effectLst/>
                        <a:latin typeface="Times New Roman" panose="02020603050405020304" pitchFamily="18" charset="0"/>
                        <a:ea typeface="Calibri"/>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0000"/>
                  </a:ext>
                </a:extLst>
              </a:tr>
              <a:tr h="1590608">
                <a:tc vMerge="1">
                  <a:txBody>
                    <a:bodyPr/>
                    <a:lstStyle/>
                    <a:p>
                      <a:endParaRPr lang="en-US"/>
                    </a:p>
                  </a:txBody>
                  <a:tcPr/>
                </a:tc>
                <a:tc>
                  <a:txBody>
                    <a:bodyPr/>
                    <a:lstStyle/>
                    <a:p>
                      <a:pPr marL="0" marR="0" algn="ctr">
                        <a:spcBef>
                          <a:spcPts val="0"/>
                        </a:spcBef>
                        <a:spcAft>
                          <a:spcPts val="0"/>
                        </a:spcAft>
                      </a:pPr>
                      <a:r>
                        <a:rPr lang="en-GB" sz="1200" dirty="0">
                          <a:effectLst/>
                          <a:latin typeface="Times New Roman" panose="02020603050405020304" pitchFamily="18" charset="0"/>
                          <a:ea typeface="Calibri"/>
                          <a:cs typeface="Times New Roman" panose="02020603050405020304" pitchFamily="18" charset="0"/>
                        </a:rPr>
                        <a:t>Multiple studies showing dependent change in both events following exposure to a wide range of specific stressors.</a:t>
                      </a:r>
                      <a:endParaRPr lang="en-US" sz="1200" dirty="0">
                        <a:effectLst/>
                        <a:latin typeface="Times New Roman" panose="02020603050405020304" pitchFamily="18" charset="0"/>
                        <a:ea typeface="Calibri"/>
                        <a:cs typeface="Times New Roman" panose="02020603050405020304" pitchFamily="18" charset="0"/>
                      </a:endParaRPr>
                    </a:p>
                  </a:txBody>
                  <a:tcPr marL="0" marR="0" marT="0" marB="0" anchor="ctr">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spcBef>
                          <a:spcPts val="0"/>
                        </a:spcBef>
                        <a:spcAft>
                          <a:spcPts val="0"/>
                        </a:spcAft>
                      </a:pPr>
                      <a:r>
                        <a:rPr lang="en-GB" sz="1200" dirty="0">
                          <a:effectLst/>
                          <a:latin typeface="Times New Roman" panose="02020603050405020304" pitchFamily="18" charset="0"/>
                          <a:ea typeface="Calibri"/>
                          <a:cs typeface="Times New Roman" panose="02020603050405020304" pitchFamily="18" charset="0"/>
                        </a:rPr>
                        <a:t>Demonstrated dependent change in both events following exposure to a small number of specific stressors and some evidence consistent with expected pattern that can be</a:t>
                      </a:r>
                      <a:endParaRPr lang="en-US" sz="1200" dirty="0">
                        <a:effectLst/>
                        <a:latin typeface="Times New Roman" panose="02020603050405020304" pitchFamily="18" charset="0"/>
                        <a:ea typeface="Calibri"/>
                        <a:cs typeface="Times New Roman" panose="02020603050405020304" pitchFamily="18" charset="0"/>
                      </a:endParaRPr>
                    </a:p>
                    <a:p>
                      <a:pPr marL="0" marR="0" algn="ctr">
                        <a:spcBef>
                          <a:spcPts val="0"/>
                        </a:spcBef>
                        <a:spcAft>
                          <a:spcPts val="0"/>
                        </a:spcAft>
                      </a:pPr>
                      <a:r>
                        <a:rPr lang="en-GB" sz="1200" dirty="0">
                          <a:effectLst/>
                          <a:latin typeface="Times New Roman" panose="02020603050405020304" pitchFamily="18" charset="0"/>
                          <a:ea typeface="Calibri"/>
                          <a:cs typeface="Times New Roman" panose="02020603050405020304" pitchFamily="18" charset="0"/>
                        </a:rPr>
                        <a:t>explained</a:t>
                      </a:r>
                      <a:endParaRPr lang="en-US" sz="1200" dirty="0">
                        <a:effectLst/>
                        <a:latin typeface="Times New Roman" panose="02020603050405020304" pitchFamily="18" charset="0"/>
                        <a:ea typeface="Calibri"/>
                        <a:cs typeface="Times New Roman" panose="02020603050405020304" pitchFamily="18" charset="0"/>
                      </a:endParaRPr>
                    </a:p>
                  </a:txBody>
                  <a:tcPr marL="0" marR="0" marT="0" marB="0" anchor="ctr">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spcBef>
                          <a:spcPts val="0"/>
                        </a:spcBef>
                        <a:spcAft>
                          <a:spcPts val="0"/>
                        </a:spcAft>
                      </a:pPr>
                      <a:r>
                        <a:rPr lang="en-GB" sz="1200" dirty="0">
                          <a:effectLst/>
                          <a:latin typeface="Times New Roman" panose="02020603050405020304" pitchFamily="18" charset="0"/>
                          <a:ea typeface="Calibri"/>
                          <a:cs typeface="Times New Roman" panose="02020603050405020304" pitchFamily="18" charset="0"/>
                        </a:rPr>
                        <a:t>Limited or no studies reporting dependent change in both events</a:t>
                      </a:r>
                      <a:endParaRPr lang="en-US" sz="1200" dirty="0">
                        <a:effectLst/>
                        <a:latin typeface="Times New Roman" panose="02020603050405020304" pitchFamily="18" charset="0"/>
                        <a:ea typeface="Calibri"/>
                        <a:cs typeface="Times New Roman" panose="02020603050405020304" pitchFamily="18" charset="0"/>
                      </a:endParaRPr>
                    </a:p>
                    <a:p>
                      <a:pPr marL="0" marR="0" algn="ctr">
                        <a:spcBef>
                          <a:spcPts val="0"/>
                        </a:spcBef>
                        <a:spcAft>
                          <a:spcPts val="0"/>
                        </a:spcAft>
                      </a:pPr>
                      <a:r>
                        <a:rPr lang="en-GB" sz="1200" dirty="0">
                          <a:effectLst/>
                          <a:latin typeface="Times New Roman" panose="02020603050405020304" pitchFamily="18" charset="0"/>
                          <a:ea typeface="Calibri"/>
                          <a:cs typeface="Times New Roman" panose="02020603050405020304" pitchFamily="18" charset="0"/>
                        </a:rPr>
                        <a:t>following exposure to a specific stressor  and/or</a:t>
                      </a:r>
                      <a:endParaRPr lang="en-US" sz="1200" dirty="0">
                        <a:effectLst/>
                        <a:latin typeface="Times New Roman" panose="02020603050405020304" pitchFamily="18" charset="0"/>
                        <a:ea typeface="Calibri"/>
                        <a:cs typeface="Times New Roman" panose="02020603050405020304" pitchFamily="18" charset="0"/>
                      </a:endParaRPr>
                    </a:p>
                    <a:p>
                      <a:pPr marL="0" marR="0" algn="ctr">
                        <a:spcBef>
                          <a:spcPts val="0"/>
                        </a:spcBef>
                        <a:spcAft>
                          <a:spcPts val="0"/>
                        </a:spcAft>
                      </a:pPr>
                      <a:r>
                        <a:rPr lang="en-GB" sz="1200" dirty="0">
                          <a:effectLst/>
                          <a:latin typeface="Times New Roman" panose="02020603050405020304" pitchFamily="18" charset="0"/>
                          <a:ea typeface="Calibri"/>
                          <a:cs typeface="Times New Roman" panose="02020603050405020304" pitchFamily="18" charset="0"/>
                        </a:rPr>
                        <a:t>significant inconsistencies in empirical support</a:t>
                      </a:r>
                      <a:endParaRPr lang="en-US" sz="1200" dirty="0">
                        <a:effectLst/>
                        <a:latin typeface="Times New Roman" panose="02020603050405020304" pitchFamily="18" charset="0"/>
                        <a:ea typeface="Calibri"/>
                        <a:cs typeface="Times New Roman" panose="02020603050405020304" pitchFamily="18" charset="0"/>
                      </a:endParaRPr>
                    </a:p>
                    <a:p>
                      <a:pPr marL="0" marR="0" algn="ctr">
                        <a:spcBef>
                          <a:spcPts val="0"/>
                        </a:spcBef>
                        <a:spcAft>
                          <a:spcPts val="0"/>
                        </a:spcAft>
                      </a:pPr>
                      <a:r>
                        <a:rPr lang="en-GB" sz="1200" dirty="0">
                          <a:effectLst/>
                          <a:latin typeface="Times New Roman" panose="02020603050405020304" pitchFamily="18" charset="0"/>
                          <a:ea typeface="Calibri"/>
                          <a:cs typeface="Times New Roman" panose="02020603050405020304" pitchFamily="18" charset="0"/>
                        </a:rPr>
                        <a:t>across taxa and species </a:t>
                      </a:r>
                      <a:endParaRPr lang="en-US" sz="1200" dirty="0">
                        <a:effectLst/>
                        <a:latin typeface="Times New Roman" panose="02020603050405020304" pitchFamily="18" charset="0"/>
                        <a:ea typeface="Calibri"/>
                        <a:cs typeface="Times New Roman" panose="02020603050405020304" pitchFamily="18" charset="0"/>
                      </a:endParaRPr>
                    </a:p>
                  </a:txBody>
                  <a:tcPr marL="0" marR="0" marT="0" marB="0" anchor="ctr">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9" name="Table 8">
            <a:extLst>
              <a:ext uri="{FF2B5EF4-FFF2-40B4-BE49-F238E27FC236}">
                <a16:creationId xmlns:a16="http://schemas.microsoft.com/office/drawing/2014/main" id="{7AF26C9E-D272-4F2B-9851-B512953FBD04}"/>
              </a:ext>
            </a:extLst>
          </p:cNvPr>
          <p:cNvGraphicFramePr>
            <a:graphicFrameLocks noGrp="1"/>
          </p:cNvGraphicFramePr>
          <p:nvPr>
            <p:extLst>
              <p:ext uri="{D42A27DB-BD31-4B8C-83A1-F6EECF244321}">
                <p14:modId xmlns:p14="http://schemas.microsoft.com/office/powerpoint/2010/main" val="2794105140"/>
              </p:ext>
            </p:extLst>
          </p:nvPr>
        </p:nvGraphicFramePr>
        <p:xfrm>
          <a:off x="1420198" y="4706108"/>
          <a:ext cx="9247802" cy="1847057"/>
        </p:xfrm>
        <a:graphic>
          <a:graphicData uri="http://schemas.openxmlformats.org/drawingml/2006/table">
            <a:tbl>
              <a:tblPr/>
              <a:tblGrid>
                <a:gridCol w="2510036">
                  <a:extLst>
                    <a:ext uri="{9D8B030D-6E8A-4147-A177-3AD203B41FA5}">
                      <a16:colId xmlns:a16="http://schemas.microsoft.com/office/drawing/2014/main" val="20000"/>
                    </a:ext>
                  </a:extLst>
                </a:gridCol>
                <a:gridCol w="2283979">
                  <a:extLst>
                    <a:ext uri="{9D8B030D-6E8A-4147-A177-3AD203B41FA5}">
                      <a16:colId xmlns:a16="http://schemas.microsoft.com/office/drawing/2014/main" val="20001"/>
                    </a:ext>
                  </a:extLst>
                </a:gridCol>
                <a:gridCol w="2311593">
                  <a:extLst>
                    <a:ext uri="{9D8B030D-6E8A-4147-A177-3AD203B41FA5}">
                      <a16:colId xmlns:a16="http://schemas.microsoft.com/office/drawing/2014/main" val="20002"/>
                    </a:ext>
                  </a:extLst>
                </a:gridCol>
                <a:gridCol w="2142194">
                  <a:extLst>
                    <a:ext uri="{9D8B030D-6E8A-4147-A177-3AD203B41FA5}">
                      <a16:colId xmlns:a16="http://schemas.microsoft.com/office/drawing/2014/main" val="20003"/>
                    </a:ext>
                  </a:extLst>
                </a:gridCol>
              </a:tblGrid>
              <a:tr h="304585">
                <a:tc rowSpan="2">
                  <a:txBody>
                    <a:bodyPr/>
                    <a:lstStyle/>
                    <a:p>
                      <a:pPr algn="ctr" fontAlgn="ctr"/>
                      <a:r>
                        <a:rPr lang="en-GB" sz="1400" b="1" i="0" u="none" strike="noStrike" dirty="0">
                          <a:solidFill>
                            <a:srgbClr val="000000"/>
                          </a:solidFill>
                          <a:effectLst/>
                          <a:latin typeface="Times New Roman" panose="02020603050405020304" pitchFamily="18" charset="0"/>
                          <a:cs typeface="Times New Roman" panose="02020603050405020304" pitchFamily="18" charset="0"/>
                        </a:rPr>
                        <a:t>Extent of Quantitative Understanding</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Times New Roman" panose="02020603050405020304" pitchFamily="18" charset="0"/>
                          <a:cs typeface="Times New Roman" panose="02020603050405020304" pitchFamily="18" charset="0"/>
                        </a:rPr>
                        <a:t>High</a:t>
                      </a:r>
                    </a:p>
                  </a:txBody>
                  <a:tcPr marL="7883" marR="7883" marT="78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Times New Roman" panose="02020603050405020304" pitchFamily="18" charset="0"/>
                          <a:cs typeface="Times New Roman" panose="02020603050405020304" pitchFamily="18" charset="0"/>
                        </a:rPr>
                        <a:t>Moderate</a:t>
                      </a:r>
                    </a:p>
                  </a:txBody>
                  <a:tcPr marL="7883" marR="7883" marT="78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Times New Roman" panose="02020603050405020304" pitchFamily="18" charset="0"/>
                          <a:cs typeface="Times New Roman" panose="02020603050405020304" pitchFamily="18" charset="0"/>
                        </a:rPr>
                        <a:t>Low</a:t>
                      </a:r>
                    </a:p>
                  </a:txBody>
                  <a:tcPr marL="7883" marR="7883" marT="78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42472">
                <a:tc vMerge="1">
                  <a:txBody>
                    <a:bodyPr/>
                    <a:lstStyle/>
                    <a:p>
                      <a:pPr algn="l" fontAlgn="t"/>
                      <a:endParaRPr lang="en-US" sz="900" b="0" i="0" u="none" strike="noStrike" dirty="0">
                        <a:solidFill>
                          <a:srgbClr val="000000"/>
                        </a:solidFill>
                        <a:effectLst/>
                        <a:latin typeface="Arial"/>
                      </a:endParaRPr>
                    </a:p>
                  </a:txBody>
                  <a:tcPr marL="7883" marR="7883" marT="7883"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Times New Roman" panose="02020603050405020304" pitchFamily="18" charset="0"/>
                          <a:cs typeface="Times New Roman" panose="02020603050405020304" pitchFamily="18" charset="0"/>
                        </a:rPr>
                        <a:t>Change in </a:t>
                      </a:r>
                      <a:r>
                        <a:rPr lang="en-US" sz="1200" b="0" i="0" u="none" strike="noStrike" dirty="0" err="1">
                          <a:solidFill>
                            <a:srgbClr val="000000"/>
                          </a:solidFill>
                          <a:effectLst/>
                          <a:latin typeface="Times New Roman" panose="02020603050405020304" pitchFamily="18" charset="0"/>
                          <a:cs typeface="Times New Roman" panose="02020603050405020304" pitchFamily="18" charset="0"/>
                        </a:rPr>
                        <a:t>KEdown</a:t>
                      </a:r>
                      <a:r>
                        <a:rPr lang="en-US" sz="1200" b="0" i="0" u="none" strike="noStrike" dirty="0">
                          <a:solidFill>
                            <a:srgbClr val="000000"/>
                          </a:solidFill>
                          <a:effectLst/>
                          <a:latin typeface="Times New Roman" panose="02020603050405020304" pitchFamily="18" charset="0"/>
                          <a:cs typeface="Times New Roman" panose="02020603050405020304" pitchFamily="18" charset="0"/>
                        </a:rPr>
                        <a:t> can be precisely predicted based on a relevant measure of </a:t>
                      </a:r>
                      <a:r>
                        <a:rPr lang="en-US" sz="1200" b="0" i="0" u="none" strike="noStrike" dirty="0" err="1">
                          <a:solidFill>
                            <a:srgbClr val="000000"/>
                          </a:solidFill>
                          <a:effectLst/>
                          <a:latin typeface="Times New Roman" panose="02020603050405020304" pitchFamily="18" charset="0"/>
                          <a:cs typeface="Times New Roman" panose="02020603050405020304" pitchFamily="18" charset="0"/>
                        </a:rPr>
                        <a:t>KEup</a:t>
                      </a:r>
                      <a:r>
                        <a:rPr lang="en-US" sz="1200" b="0" i="0" u="none" strike="noStrike" dirty="0">
                          <a:solidFill>
                            <a:srgbClr val="000000"/>
                          </a:solidFill>
                          <a:effectLst/>
                          <a:latin typeface="Times New Roman" panose="02020603050405020304" pitchFamily="18" charset="0"/>
                          <a:cs typeface="Times New Roman" panose="02020603050405020304" pitchFamily="18" charset="0"/>
                        </a:rPr>
                        <a:t>. Uncertainty in the quantitative prediction can be precisely estimated from the variability in the relevant measure of </a:t>
                      </a:r>
                      <a:r>
                        <a:rPr lang="en-US" sz="1200" b="0" i="0" u="none" strike="noStrike" dirty="0" err="1">
                          <a:solidFill>
                            <a:srgbClr val="000000"/>
                          </a:solidFill>
                          <a:effectLst/>
                          <a:latin typeface="Times New Roman" panose="02020603050405020304" pitchFamily="18" charset="0"/>
                          <a:cs typeface="Times New Roman" panose="02020603050405020304" pitchFamily="18" charset="0"/>
                        </a:rPr>
                        <a:t>KEup</a:t>
                      </a:r>
                      <a:r>
                        <a:rPr lang="en-US" sz="12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Times New Roman" panose="02020603050405020304" pitchFamily="18" charset="0"/>
                          <a:cs typeface="Times New Roman" panose="02020603050405020304" pitchFamily="18" charset="0"/>
                        </a:rPr>
                        <a:t>Change in </a:t>
                      </a:r>
                      <a:r>
                        <a:rPr lang="en-US" sz="1200" b="0" i="0" u="none" strike="noStrike" dirty="0" err="1">
                          <a:solidFill>
                            <a:srgbClr val="000000"/>
                          </a:solidFill>
                          <a:effectLst/>
                          <a:latin typeface="Times New Roman" panose="02020603050405020304" pitchFamily="18" charset="0"/>
                          <a:cs typeface="Times New Roman" panose="02020603050405020304" pitchFamily="18" charset="0"/>
                        </a:rPr>
                        <a:t>Kedown</a:t>
                      </a:r>
                      <a:r>
                        <a:rPr lang="en-US" sz="1200" b="0" i="0" u="none" strike="noStrike" dirty="0">
                          <a:solidFill>
                            <a:srgbClr val="000000"/>
                          </a:solidFill>
                          <a:effectLst/>
                          <a:latin typeface="Times New Roman" panose="02020603050405020304" pitchFamily="18" charset="0"/>
                          <a:cs typeface="Times New Roman" panose="02020603050405020304" pitchFamily="18" charset="0"/>
                        </a:rPr>
                        <a:t> can be precisely predicted based on a relevant measure of </a:t>
                      </a:r>
                      <a:r>
                        <a:rPr lang="en-US" sz="1200" b="0" i="0" u="none" strike="noStrike" dirty="0" err="1">
                          <a:solidFill>
                            <a:srgbClr val="000000"/>
                          </a:solidFill>
                          <a:effectLst/>
                          <a:latin typeface="Times New Roman" panose="02020603050405020304" pitchFamily="18" charset="0"/>
                          <a:cs typeface="Times New Roman" panose="02020603050405020304" pitchFamily="18" charset="0"/>
                        </a:rPr>
                        <a:t>KEup</a:t>
                      </a:r>
                      <a:r>
                        <a:rPr lang="en-US" sz="1200" b="0" i="0" u="none" strike="noStrike" dirty="0">
                          <a:solidFill>
                            <a:srgbClr val="000000"/>
                          </a:solidFill>
                          <a:effectLst/>
                          <a:latin typeface="Times New Roman" panose="02020603050405020304" pitchFamily="18" charset="0"/>
                          <a:cs typeface="Times New Roman" panose="02020603050405020304" pitchFamily="18" charset="0"/>
                        </a:rPr>
                        <a:t>.</a:t>
                      </a:r>
                      <a:br>
                        <a:rPr lang="en-US" sz="1200" b="0" i="0" u="none" strike="noStrike" dirty="0">
                          <a:solidFill>
                            <a:srgbClr val="000000"/>
                          </a:solidFill>
                          <a:effectLst/>
                          <a:latin typeface="Times New Roman" panose="02020603050405020304" pitchFamily="18" charset="0"/>
                          <a:cs typeface="Times New Roman" panose="02020603050405020304" pitchFamily="18" charset="0"/>
                        </a:rPr>
                      </a:br>
                      <a:r>
                        <a:rPr lang="en-US" sz="1200" b="0" i="0" u="none" strike="noStrike" dirty="0">
                          <a:solidFill>
                            <a:srgbClr val="000000"/>
                          </a:solidFill>
                          <a:effectLst/>
                          <a:latin typeface="Times New Roman" panose="02020603050405020304" pitchFamily="18" charset="0"/>
                          <a:cs typeface="Times New Roman" panose="02020603050405020304" pitchFamily="18" charset="0"/>
                        </a:rPr>
                        <a:t>Uncertainty in the quantitative prediction is influenced by factors other than the variability in the relevant measure of </a:t>
                      </a:r>
                      <a:r>
                        <a:rPr lang="en-US" sz="1200" b="0" i="0" u="none" strike="noStrike" dirty="0" err="1">
                          <a:solidFill>
                            <a:srgbClr val="000000"/>
                          </a:solidFill>
                          <a:effectLst/>
                          <a:latin typeface="Times New Roman" panose="02020603050405020304" pitchFamily="18" charset="0"/>
                          <a:cs typeface="Times New Roman" panose="02020603050405020304" pitchFamily="18" charset="0"/>
                        </a:rPr>
                        <a:t>KEup</a:t>
                      </a:r>
                      <a:r>
                        <a:rPr lang="en-US" sz="12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1200" b="0" i="0" u="none" strike="noStrike" dirty="0">
                          <a:solidFill>
                            <a:srgbClr val="000000"/>
                          </a:solidFill>
                          <a:effectLst/>
                          <a:latin typeface="Times New Roman" panose="02020603050405020304" pitchFamily="18" charset="0"/>
                          <a:cs typeface="Times New Roman" panose="02020603050405020304" pitchFamily="18" charset="0"/>
                        </a:rPr>
                        <a:t>Only a qualitative or semi-quantitative prediction of the change in </a:t>
                      </a:r>
                      <a:r>
                        <a:rPr lang="en-US" sz="1200" b="0" i="0" u="none" strike="noStrike" dirty="0" err="1">
                          <a:solidFill>
                            <a:srgbClr val="000000"/>
                          </a:solidFill>
                          <a:effectLst/>
                          <a:latin typeface="Times New Roman" panose="02020603050405020304" pitchFamily="18" charset="0"/>
                          <a:cs typeface="Times New Roman" panose="02020603050405020304" pitchFamily="18" charset="0"/>
                        </a:rPr>
                        <a:t>KEdown</a:t>
                      </a:r>
                      <a:r>
                        <a:rPr lang="en-US" sz="1200" b="0" i="0" u="none" strike="noStrike" dirty="0">
                          <a:solidFill>
                            <a:srgbClr val="000000"/>
                          </a:solidFill>
                          <a:effectLst/>
                          <a:latin typeface="Times New Roman" panose="02020603050405020304" pitchFamily="18" charset="0"/>
                          <a:cs typeface="Times New Roman" panose="02020603050405020304" pitchFamily="18" charset="0"/>
                        </a:rPr>
                        <a:t> can be determined from a measure of </a:t>
                      </a:r>
                      <a:r>
                        <a:rPr lang="en-US" sz="1200" b="0" i="0" u="none" strike="noStrike" dirty="0" err="1">
                          <a:solidFill>
                            <a:srgbClr val="000000"/>
                          </a:solidFill>
                          <a:effectLst/>
                          <a:latin typeface="Times New Roman" panose="02020603050405020304" pitchFamily="18" charset="0"/>
                          <a:cs typeface="Times New Roman" panose="02020603050405020304" pitchFamily="18" charset="0"/>
                        </a:rPr>
                        <a:t>KEup</a:t>
                      </a:r>
                      <a:r>
                        <a:rPr lang="en-US" sz="1200" b="0" i="0" u="none" strike="noStrike" dirty="0">
                          <a:solidFill>
                            <a:srgbClr val="000000"/>
                          </a:solidFill>
                          <a:effectLst/>
                          <a:latin typeface="Times New Roman" panose="02020603050405020304" pitchFamily="18" charset="0"/>
                          <a:cs typeface="Times New Roman" panose="02020603050405020304" pitchFamily="18" charset="0"/>
                        </a:rPr>
                        <a:t>. </a:t>
                      </a:r>
                      <a:br>
                        <a:rPr lang="en-US" sz="1200" b="0" i="0" u="none" strike="noStrike" dirty="0">
                          <a:solidFill>
                            <a:srgbClr val="000000"/>
                          </a:solidFill>
                          <a:effectLst/>
                          <a:latin typeface="Times New Roman" panose="02020603050405020304" pitchFamily="18" charset="0"/>
                          <a:cs typeface="Times New Roman" panose="02020603050405020304" pitchFamily="18" charset="0"/>
                        </a:rPr>
                      </a:b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883" marR="7883" marT="78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777662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22700" y="277953"/>
            <a:ext cx="3661267" cy="523220"/>
          </a:xfrm>
          <a:prstGeom prst="rect">
            <a:avLst/>
          </a:prstGeom>
          <a:noFill/>
        </p:spPr>
        <p:txBody>
          <a:bodyPr wrap="square" rtlCol="0">
            <a:spAutoFit/>
          </a:bodyPr>
          <a:lstStyle/>
          <a:p>
            <a:r>
              <a:rPr lang="en-US" sz="2800" dirty="0">
                <a:solidFill>
                  <a:srgbClr val="00B0F0"/>
                </a:solidFill>
                <a:latin typeface="Times New Roman" panose="02020603050405020304" pitchFamily="18" charset="0"/>
                <a:cs typeface="Times New Roman" panose="02020603050405020304" pitchFamily="18" charset="0"/>
              </a:rPr>
              <a:t>Support for Essentiality</a:t>
            </a:r>
          </a:p>
        </p:txBody>
      </p:sp>
      <p:sp>
        <p:nvSpPr>
          <p:cNvPr id="2" name="TextBox 1"/>
          <p:cNvSpPr txBox="1"/>
          <p:nvPr/>
        </p:nvSpPr>
        <p:spPr>
          <a:xfrm>
            <a:off x="490312" y="1079624"/>
            <a:ext cx="7043964"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Support for essentiality is another important line of evidence assembled as part of an AOP description.</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2400301" y="5332068"/>
            <a:ext cx="8839198" cy="685800"/>
            <a:chOff x="1752601" y="1143000"/>
            <a:chExt cx="8839198" cy="685800"/>
          </a:xfrm>
        </p:grpSpPr>
        <p:sp>
          <p:nvSpPr>
            <p:cNvPr id="7" name="Rounded Rectangle 6"/>
            <p:cNvSpPr/>
            <p:nvPr/>
          </p:nvSpPr>
          <p:spPr bwMode="auto">
            <a:xfrm>
              <a:off x="5486400" y="1143000"/>
              <a:ext cx="1032005" cy="685800"/>
            </a:xfrm>
            <a:prstGeom prst="roundRect">
              <a:avLst/>
            </a:prstGeom>
            <a:solidFill>
              <a:srgbClr val="FFFF00"/>
            </a:solidFill>
            <a:ln w="28575" cap="flat" cmpd="sng" algn="ctr">
              <a:solidFill>
                <a:schemeClr val="tx1"/>
              </a:solidFill>
              <a:prstDash val="solid"/>
              <a:round/>
              <a:headEnd type="none" w="med" len="med"/>
              <a:tailEnd type="none" w="med" len="med"/>
            </a:ln>
            <a:effectLst/>
            <a:scene3d>
              <a:camera prst="orthographicFront"/>
              <a:lightRig rig="threePt" dir="t"/>
            </a:scene3d>
            <a:sp3d>
              <a:bevelT w="114300" prst="hardEdge"/>
            </a:sp3d>
          </p:spPr>
          <p:txBody>
            <a:bodyPr vert="horz" wrap="square" lIns="17008" tIns="8504" rIns="17008" bIns="8504" numCol="1" rtlCol="0" anchor="t" anchorCtr="0" compatLnSpc="1">
              <a:prstTxWarp prst="textNoShape">
                <a:avLst/>
              </a:prstTxWarp>
            </a:bodyPr>
            <a:lstStyle/>
            <a:p>
              <a:pPr algn="ctr" defTabSz="170078"/>
              <a:r>
                <a:rPr lang="en-US" sz="1200" u="sng" dirty="0" err="1">
                  <a:latin typeface="Times New Roman" panose="02020603050405020304" pitchFamily="18" charset="0"/>
                  <a:cs typeface="Times New Roman" panose="02020603050405020304" pitchFamily="18" charset="0"/>
                </a:rPr>
                <a:t>Hepatocyte</a:t>
              </a:r>
              <a:endParaRPr lang="en-US" sz="1200" u="sng" dirty="0">
                <a:latin typeface="Times New Roman" panose="02020603050405020304" pitchFamily="18" charset="0"/>
                <a:cs typeface="Times New Roman" panose="02020603050405020304" pitchFamily="18" charset="0"/>
              </a:endParaRPr>
            </a:p>
            <a:p>
              <a:pPr algn="ctr" defTabSz="170078"/>
              <a:r>
                <a:rPr lang="en-US" sz="1200" dirty="0">
                  <a:latin typeface="Times New Roman" panose="02020603050405020304" pitchFamily="18" charset="0"/>
                  <a:cs typeface="Times New Roman" panose="02020603050405020304" pitchFamily="18" charset="0"/>
                </a:rPr>
                <a:t>Reduced VTG production</a:t>
              </a:r>
            </a:p>
          </p:txBody>
        </p:sp>
        <p:sp>
          <p:nvSpPr>
            <p:cNvPr id="8" name="Rounded Rectangle 7"/>
            <p:cNvSpPr/>
            <p:nvPr/>
          </p:nvSpPr>
          <p:spPr bwMode="auto">
            <a:xfrm>
              <a:off x="6858000" y="1143000"/>
              <a:ext cx="1095375"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Ovary</a:t>
              </a:r>
            </a:p>
            <a:p>
              <a:pPr algn="ctr" defTabSz="170078"/>
              <a:r>
                <a:rPr lang="en-US" sz="1200" dirty="0">
                  <a:latin typeface="Times New Roman" panose="02020603050405020304" pitchFamily="18" charset="0"/>
                  <a:cs typeface="Times New Roman" panose="02020603050405020304" pitchFamily="18" charset="0"/>
                </a:rPr>
                <a:t>Impaired </a:t>
              </a:r>
              <a:r>
                <a:rPr lang="en-US" sz="1200" dirty="0" err="1">
                  <a:latin typeface="Times New Roman" panose="02020603050405020304" pitchFamily="18" charset="0"/>
                  <a:cs typeface="Times New Roman" panose="02020603050405020304" pitchFamily="18" charset="0"/>
                </a:rPr>
                <a:t>Oocyte</a:t>
              </a:r>
              <a:r>
                <a:rPr lang="en-US" sz="1200" dirty="0">
                  <a:latin typeface="Times New Roman" panose="02020603050405020304" pitchFamily="18" charset="0"/>
                  <a:cs typeface="Times New Roman" panose="02020603050405020304" pitchFamily="18" charset="0"/>
                </a:rPr>
                <a:t> Dev.</a:t>
              </a:r>
            </a:p>
          </p:txBody>
        </p:sp>
        <p:sp>
          <p:nvSpPr>
            <p:cNvPr id="9" name="Rounded Rectangle 8"/>
            <p:cNvSpPr/>
            <p:nvPr/>
          </p:nvSpPr>
          <p:spPr bwMode="auto">
            <a:xfrm>
              <a:off x="8153400" y="1143000"/>
              <a:ext cx="1147409"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Female</a:t>
              </a:r>
            </a:p>
            <a:p>
              <a:pPr algn="ctr" defTabSz="170078"/>
              <a:r>
                <a:rPr lang="en-US" sz="1200" dirty="0">
                  <a:latin typeface="Times New Roman" panose="02020603050405020304" pitchFamily="18" charset="0"/>
                  <a:cs typeface="Times New Roman" panose="02020603050405020304" pitchFamily="18" charset="0"/>
                </a:rPr>
                <a:t>Decreased ovulation/spawn</a:t>
              </a:r>
            </a:p>
          </p:txBody>
        </p:sp>
        <p:sp>
          <p:nvSpPr>
            <p:cNvPr id="10" name="Rounded Rectangle 9"/>
            <p:cNvSpPr/>
            <p:nvPr/>
          </p:nvSpPr>
          <p:spPr bwMode="auto">
            <a:xfrm>
              <a:off x="9524999" y="1143000"/>
              <a:ext cx="1066800" cy="685800"/>
            </a:xfrm>
            <a:prstGeom prst="roundRect">
              <a:avLst/>
            </a:prstGeom>
            <a:solidFill>
              <a:srgbClr val="FF00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Population</a:t>
              </a:r>
            </a:p>
            <a:p>
              <a:pPr algn="ctr" defTabSz="170078"/>
              <a:r>
                <a:rPr lang="en-US" sz="1200" dirty="0">
                  <a:latin typeface="Times New Roman" panose="02020603050405020304" pitchFamily="18" charset="0"/>
                  <a:cs typeface="Times New Roman" panose="02020603050405020304" pitchFamily="18" charset="0"/>
                </a:rPr>
                <a:t>Declining Trajectory</a:t>
              </a:r>
            </a:p>
          </p:txBody>
        </p:sp>
        <p:cxnSp>
          <p:nvCxnSpPr>
            <p:cNvPr id="11" name="Straight Arrow Connector 10"/>
            <p:cNvCxnSpPr>
              <a:stCxn id="7" idx="3"/>
              <a:endCxn id="8" idx="1"/>
            </p:cNvCxnSpPr>
            <p:nvPr/>
          </p:nvCxnSpPr>
          <p:spPr bwMode="auto">
            <a:xfrm>
              <a:off x="6518405" y="1485900"/>
              <a:ext cx="339595"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cxnSp>
          <p:nvCxnSpPr>
            <p:cNvPr id="13" name="Straight Arrow Connector 12"/>
            <p:cNvCxnSpPr>
              <a:stCxn id="8" idx="3"/>
              <a:endCxn id="9" idx="1"/>
            </p:cNvCxnSpPr>
            <p:nvPr/>
          </p:nvCxnSpPr>
          <p:spPr bwMode="auto">
            <a:xfrm>
              <a:off x="7953375" y="1485900"/>
              <a:ext cx="200025"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cxnSp>
          <p:nvCxnSpPr>
            <p:cNvPr id="14" name="Straight Arrow Connector 13"/>
            <p:cNvCxnSpPr>
              <a:stCxn id="9" idx="3"/>
              <a:endCxn id="10" idx="1"/>
            </p:cNvCxnSpPr>
            <p:nvPr/>
          </p:nvCxnSpPr>
          <p:spPr bwMode="auto">
            <a:xfrm>
              <a:off x="9300809" y="1485900"/>
              <a:ext cx="224191"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sp>
          <p:nvSpPr>
            <p:cNvPr id="16" name="Rounded Rectangle 15"/>
            <p:cNvSpPr/>
            <p:nvPr/>
          </p:nvSpPr>
          <p:spPr bwMode="auto">
            <a:xfrm>
              <a:off x="1752601" y="1143000"/>
              <a:ext cx="914399" cy="685800"/>
            </a:xfrm>
            <a:prstGeom prst="roundRect">
              <a:avLst/>
            </a:prstGeom>
            <a:solidFill>
              <a:srgbClr val="33CC33"/>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Aromatase</a:t>
              </a:r>
            </a:p>
            <a:p>
              <a:pPr algn="ctr" defTabSz="170078"/>
              <a:r>
                <a:rPr lang="en-US" sz="1200" dirty="0">
                  <a:latin typeface="Times New Roman" panose="02020603050405020304" pitchFamily="18" charset="0"/>
                  <a:cs typeface="Times New Roman" panose="02020603050405020304" pitchFamily="18" charset="0"/>
                </a:rPr>
                <a:t>Inhibition</a:t>
              </a:r>
            </a:p>
          </p:txBody>
        </p:sp>
        <p:sp>
          <p:nvSpPr>
            <p:cNvPr id="17" name="Rounded Rectangle 16"/>
            <p:cNvSpPr/>
            <p:nvPr/>
          </p:nvSpPr>
          <p:spPr bwMode="auto">
            <a:xfrm>
              <a:off x="2895599" y="1143000"/>
              <a:ext cx="914400"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err="1">
                  <a:latin typeface="Times New Roman" panose="02020603050405020304" pitchFamily="18" charset="0"/>
                  <a:cs typeface="Times New Roman" panose="02020603050405020304" pitchFamily="18" charset="0"/>
                </a:rPr>
                <a:t>Granulosa</a:t>
              </a:r>
              <a:endParaRPr lang="en-US" sz="1200" dirty="0">
                <a:latin typeface="Times New Roman" panose="02020603050405020304" pitchFamily="18" charset="0"/>
                <a:cs typeface="Times New Roman" panose="02020603050405020304" pitchFamily="18" charset="0"/>
              </a:endParaRPr>
            </a:p>
            <a:p>
              <a:pPr algn="ctr" defTabSz="170078"/>
              <a:r>
                <a:rPr lang="en-US" sz="1200" dirty="0">
                  <a:latin typeface="Times New Roman" panose="02020603050405020304" pitchFamily="18" charset="0"/>
                  <a:cs typeface="Times New Roman" panose="02020603050405020304" pitchFamily="18" charset="0"/>
                </a:rPr>
                <a:t>Reduced E2 synthesis</a:t>
              </a:r>
            </a:p>
          </p:txBody>
        </p:sp>
        <p:cxnSp>
          <p:nvCxnSpPr>
            <p:cNvPr id="18" name="Straight Arrow Connector 17"/>
            <p:cNvCxnSpPr>
              <a:stCxn id="16" idx="3"/>
              <a:endCxn id="17" idx="1"/>
            </p:cNvCxnSpPr>
            <p:nvPr/>
          </p:nvCxnSpPr>
          <p:spPr bwMode="auto">
            <a:xfrm>
              <a:off x="2666999" y="1485900"/>
              <a:ext cx="228600"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cxnSp>
          <p:nvCxnSpPr>
            <p:cNvPr id="19" name="Straight Arrow Connector 18"/>
            <p:cNvCxnSpPr>
              <a:stCxn id="17" idx="3"/>
              <a:endCxn id="20" idx="1"/>
            </p:cNvCxnSpPr>
            <p:nvPr/>
          </p:nvCxnSpPr>
          <p:spPr bwMode="auto">
            <a:xfrm>
              <a:off x="3809999" y="1485900"/>
              <a:ext cx="381000"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sp>
          <p:nvSpPr>
            <p:cNvPr id="20" name="Rounded Rectangle 19"/>
            <p:cNvSpPr/>
            <p:nvPr/>
          </p:nvSpPr>
          <p:spPr bwMode="auto">
            <a:xfrm>
              <a:off x="4190999" y="1143000"/>
              <a:ext cx="990600"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Plasma</a:t>
              </a:r>
              <a:endParaRPr lang="en-US" sz="1200" dirty="0">
                <a:latin typeface="Times New Roman" panose="02020603050405020304" pitchFamily="18" charset="0"/>
                <a:cs typeface="Times New Roman" panose="02020603050405020304" pitchFamily="18" charset="0"/>
              </a:endParaRPr>
            </a:p>
            <a:p>
              <a:pPr algn="ctr" defTabSz="170078"/>
              <a:r>
                <a:rPr lang="en-US" sz="1200" dirty="0">
                  <a:latin typeface="Times New Roman" panose="02020603050405020304" pitchFamily="18" charset="0"/>
                  <a:cs typeface="Times New Roman" panose="02020603050405020304" pitchFamily="18" charset="0"/>
                </a:rPr>
                <a:t>Reduced  circulating E2</a:t>
              </a:r>
            </a:p>
          </p:txBody>
        </p:sp>
        <p:cxnSp>
          <p:nvCxnSpPr>
            <p:cNvPr id="21" name="Straight Arrow Connector 20"/>
            <p:cNvCxnSpPr>
              <a:stCxn id="20" idx="3"/>
              <a:endCxn id="7" idx="1"/>
            </p:cNvCxnSpPr>
            <p:nvPr/>
          </p:nvCxnSpPr>
          <p:spPr bwMode="auto">
            <a:xfrm>
              <a:off x="5181599" y="1485900"/>
              <a:ext cx="304800"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grpSp>
      <p:sp>
        <p:nvSpPr>
          <p:cNvPr id="23" name="Rounded Rectangle 22"/>
          <p:cNvSpPr/>
          <p:nvPr/>
        </p:nvSpPr>
        <p:spPr bwMode="auto">
          <a:xfrm>
            <a:off x="6134100" y="4367405"/>
            <a:ext cx="1032005" cy="685800"/>
          </a:xfrm>
          <a:prstGeom prst="roundRect">
            <a:avLst/>
          </a:prstGeom>
          <a:solidFill>
            <a:srgbClr val="FFFF00"/>
          </a:solidFill>
          <a:ln w="28575" cap="flat" cmpd="sng" algn="ctr">
            <a:solidFill>
              <a:schemeClr val="tx1"/>
            </a:solidFill>
            <a:prstDash val="solid"/>
            <a:round/>
            <a:headEnd type="none" w="med" len="med"/>
            <a:tailEnd type="none" w="med" len="med"/>
          </a:ln>
          <a:effectLst/>
          <a:scene3d>
            <a:camera prst="orthographicFront"/>
            <a:lightRig rig="threePt" dir="t"/>
          </a:scene3d>
          <a:sp3d>
            <a:bevelT w="114300" prst="hardEdge"/>
          </a:sp3d>
        </p:spPr>
        <p:txBody>
          <a:bodyPr vert="horz" wrap="square" lIns="17008" tIns="8504" rIns="17008" bIns="8504" numCol="1" rtlCol="0" anchor="t" anchorCtr="0" compatLnSpc="1">
            <a:prstTxWarp prst="textNoShape">
              <a:avLst/>
            </a:prstTxWarp>
          </a:bodyPr>
          <a:lstStyle/>
          <a:p>
            <a:pPr algn="ctr" defTabSz="170078"/>
            <a:r>
              <a:rPr lang="en-US" sz="1200" u="sng" dirty="0" err="1">
                <a:latin typeface="Times New Roman" panose="02020603050405020304" pitchFamily="18" charset="0"/>
                <a:cs typeface="Times New Roman" panose="02020603050405020304" pitchFamily="18" charset="0"/>
              </a:rPr>
              <a:t>Hepatocyte</a:t>
            </a:r>
            <a:endParaRPr lang="en-US" sz="1200" u="sng" dirty="0">
              <a:latin typeface="Times New Roman" panose="02020603050405020304" pitchFamily="18" charset="0"/>
              <a:cs typeface="Times New Roman" panose="02020603050405020304" pitchFamily="18" charset="0"/>
            </a:endParaRPr>
          </a:p>
          <a:p>
            <a:pPr algn="ctr" defTabSz="170078"/>
            <a:r>
              <a:rPr lang="en-US" sz="1200" dirty="0">
                <a:latin typeface="Times New Roman" panose="02020603050405020304" pitchFamily="18" charset="0"/>
                <a:cs typeface="Times New Roman" panose="02020603050405020304" pitchFamily="18" charset="0"/>
              </a:rPr>
              <a:t>Reduced VTG production</a:t>
            </a:r>
          </a:p>
        </p:txBody>
      </p:sp>
      <p:sp>
        <p:nvSpPr>
          <p:cNvPr id="24" name="Rounded Rectangle 23"/>
          <p:cNvSpPr/>
          <p:nvPr/>
        </p:nvSpPr>
        <p:spPr bwMode="auto">
          <a:xfrm>
            <a:off x="7505700" y="4367405"/>
            <a:ext cx="1095375"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Ovary</a:t>
            </a:r>
          </a:p>
          <a:p>
            <a:pPr algn="ctr" defTabSz="170078"/>
            <a:r>
              <a:rPr lang="en-US" sz="1200" dirty="0">
                <a:latin typeface="Times New Roman" panose="02020603050405020304" pitchFamily="18" charset="0"/>
                <a:cs typeface="Times New Roman" panose="02020603050405020304" pitchFamily="18" charset="0"/>
              </a:rPr>
              <a:t>Impaired </a:t>
            </a:r>
            <a:r>
              <a:rPr lang="en-US" sz="1200" dirty="0" err="1">
                <a:latin typeface="Times New Roman" panose="02020603050405020304" pitchFamily="18" charset="0"/>
                <a:cs typeface="Times New Roman" panose="02020603050405020304" pitchFamily="18" charset="0"/>
              </a:rPr>
              <a:t>Oocyte</a:t>
            </a:r>
            <a:r>
              <a:rPr lang="en-US" sz="1200" dirty="0">
                <a:latin typeface="Times New Roman" panose="02020603050405020304" pitchFamily="18" charset="0"/>
                <a:cs typeface="Times New Roman" panose="02020603050405020304" pitchFamily="18" charset="0"/>
              </a:rPr>
              <a:t> Dev.</a:t>
            </a:r>
          </a:p>
        </p:txBody>
      </p:sp>
      <p:sp>
        <p:nvSpPr>
          <p:cNvPr id="25" name="Rounded Rectangle 24"/>
          <p:cNvSpPr/>
          <p:nvPr/>
        </p:nvSpPr>
        <p:spPr bwMode="auto">
          <a:xfrm>
            <a:off x="8801100" y="4367405"/>
            <a:ext cx="1147409"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Female</a:t>
            </a:r>
          </a:p>
          <a:p>
            <a:pPr algn="ctr" defTabSz="170078"/>
            <a:r>
              <a:rPr lang="en-US" sz="1200" dirty="0">
                <a:latin typeface="Times New Roman" panose="02020603050405020304" pitchFamily="18" charset="0"/>
                <a:cs typeface="Times New Roman" panose="02020603050405020304" pitchFamily="18" charset="0"/>
              </a:rPr>
              <a:t>Decreased ovulation/spawn</a:t>
            </a:r>
          </a:p>
        </p:txBody>
      </p:sp>
      <p:sp>
        <p:nvSpPr>
          <p:cNvPr id="26" name="Rounded Rectangle 25"/>
          <p:cNvSpPr/>
          <p:nvPr/>
        </p:nvSpPr>
        <p:spPr bwMode="auto">
          <a:xfrm>
            <a:off x="10172699" y="4367405"/>
            <a:ext cx="1066800" cy="685800"/>
          </a:xfrm>
          <a:prstGeom prst="roundRect">
            <a:avLst/>
          </a:prstGeom>
          <a:solidFill>
            <a:srgbClr val="FF00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Population</a:t>
            </a:r>
          </a:p>
          <a:p>
            <a:pPr algn="ctr" defTabSz="170078"/>
            <a:r>
              <a:rPr lang="en-US" sz="1200" dirty="0">
                <a:latin typeface="Times New Roman" panose="02020603050405020304" pitchFamily="18" charset="0"/>
                <a:cs typeface="Times New Roman" panose="02020603050405020304" pitchFamily="18" charset="0"/>
              </a:rPr>
              <a:t>Declining Trajectory</a:t>
            </a:r>
          </a:p>
        </p:txBody>
      </p:sp>
      <p:cxnSp>
        <p:nvCxnSpPr>
          <p:cNvPr id="27" name="Straight Arrow Connector 26"/>
          <p:cNvCxnSpPr>
            <a:stCxn id="23" idx="3"/>
            <a:endCxn id="24" idx="1"/>
          </p:cNvCxnSpPr>
          <p:nvPr/>
        </p:nvCxnSpPr>
        <p:spPr bwMode="auto">
          <a:xfrm>
            <a:off x="7166105" y="4710305"/>
            <a:ext cx="339595"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cxnSp>
        <p:nvCxnSpPr>
          <p:cNvPr id="28" name="Straight Arrow Connector 27"/>
          <p:cNvCxnSpPr>
            <a:stCxn id="24" idx="3"/>
            <a:endCxn id="25" idx="1"/>
          </p:cNvCxnSpPr>
          <p:nvPr/>
        </p:nvCxnSpPr>
        <p:spPr bwMode="auto">
          <a:xfrm>
            <a:off x="8601075" y="4710305"/>
            <a:ext cx="200025"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cxnSp>
        <p:nvCxnSpPr>
          <p:cNvPr id="29" name="Straight Arrow Connector 28"/>
          <p:cNvCxnSpPr>
            <a:stCxn id="25" idx="3"/>
            <a:endCxn id="26" idx="1"/>
          </p:cNvCxnSpPr>
          <p:nvPr/>
        </p:nvCxnSpPr>
        <p:spPr bwMode="auto">
          <a:xfrm>
            <a:off x="9948509" y="4710305"/>
            <a:ext cx="224191"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sp>
        <p:nvSpPr>
          <p:cNvPr id="31" name="Rounded Rectangle 30"/>
          <p:cNvSpPr/>
          <p:nvPr/>
        </p:nvSpPr>
        <p:spPr bwMode="auto">
          <a:xfrm>
            <a:off x="3543299" y="4367405"/>
            <a:ext cx="914400"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err="1">
                <a:latin typeface="Times New Roman" panose="02020603050405020304" pitchFamily="18" charset="0"/>
                <a:cs typeface="Times New Roman" panose="02020603050405020304" pitchFamily="18" charset="0"/>
              </a:rPr>
              <a:t>Granulosa</a:t>
            </a:r>
            <a:endParaRPr lang="en-US" sz="1200" dirty="0">
              <a:latin typeface="Times New Roman" panose="02020603050405020304" pitchFamily="18" charset="0"/>
              <a:cs typeface="Times New Roman" panose="02020603050405020304" pitchFamily="18" charset="0"/>
            </a:endParaRPr>
          </a:p>
          <a:p>
            <a:pPr algn="ctr" defTabSz="170078"/>
            <a:r>
              <a:rPr lang="en-US" sz="1200" dirty="0">
                <a:latin typeface="Times New Roman" panose="02020603050405020304" pitchFamily="18" charset="0"/>
                <a:cs typeface="Times New Roman" panose="02020603050405020304" pitchFamily="18" charset="0"/>
              </a:rPr>
              <a:t>Reduced E2 synthesis</a:t>
            </a:r>
          </a:p>
        </p:txBody>
      </p:sp>
      <p:cxnSp>
        <p:nvCxnSpPr>
          <p:cNvPr id="33" name="Straight Arrow Connector 32"/>
          <p:cNvCxnSpPr>
            <a:stCxn id="31" idx="3"/>
            <a:endCxn id="34" idx="1"/>
          </p:cNvCxnSpPr>
          <p:nvPr/>
        </p:nvCxnSpPr>
        <p:spPr bwMode="auto">
          <a:xfrm>
            <a:off x="4457699" y="4710305"/>
            <a:ext cx="381000"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sp>
        <p:nvSpPr>
          <p:cNvPr id="34" name="Rounded Rectangle 33"/>
          <p:cNvSpPr/>
          <p:nvPr/>
        </p:nvSpPr>
        <p:spPr bwMode="auto">
          <a:xfrm>
            <a:off x="4838699" y="4367405"/>
            <a:ext cx="990600"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Plasma</a:t>
            </a:r>
            <a:endParaRPr lang="en-US" sz="1200" dirty="0">
              <a:latin typeface="Times New Roman" panose="02020603050405020304" pitchFamily="18" charset="0"/>
              <a:cs typeface="Times New Roman" panose="02020603050405020304" pitchFamily="18" charset="0"/>
            </a:endParaRPr>
          </a:p>
          <a:p>
            <a:pPr algn="ctr" defTabSz="170078"/>
            <a:r>
              <a:rPr lang="en-US" sz="1200" dirty="0">
                <a:latin typeface="Times New Roman" panose="02020603050405020304" pitchFamily="18" charset="0"/>
                <a:cs typeface="Times New Roman" panose="02020603050405020304" pitchFamily="18" charset="0"/>
              </a:rPr>
              <a:t>Reduced  circulating E2</a:t>
            </a:r>
          </a:p>
        </p:txBody>
      </p:sp>
      <p:cxnSp>
        <p:nvCxnSpPr>
          <p:cNvPr id="35" name="Straight Arrow Connector 34"/>
          <p:cNvCxnSpPr>
            <a:stCxn id="34" idx="3"/>
            <a:endCxn id="23" idx="1"/>
          </p:cNvCxnSpPr>
          <p:nvPr/>
        </p:nvCxnSpPr>
        <p:spPr bwMode="auto">
          <a:xfrm>
            <a:off x="5829299" y="4710305"/>
            <a:ext cx="304800"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sp>
        <p:nvSpPr>
          <p:cNvPr id="3" name="Multiply 2"/>
          <p:cNvSpPr/>
          <p:nvPr/>
        </p:nvSpPr>
        <p:spPr>
          <a:xfrm>
            <a:off x="3530597" y="4301651"/>
            <a:ext cx="914400" cy="80149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6" name="Multiply 35"/>
          <p:cNvSpPr/>
          <p:nvPr/>
        </p:nvSpPr>
        <p:spPr>
          <a:xfrm>
            <a:off x="2404709" y="5242203"/>
            <a:ext cx="914400" cy="80149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7" name="Rounded Rectangle 36"/>
          <p:cNvSpPr/>
          <p:nvPr/>
        </p:nvSpPr>
        <p:spPr bwMode="auto">
          <a:xfrm>
            <a:off x="6134100" y="3370724"/>
            <a:ext cx="1032005" cy="685800"/>
          </a:xfrm>
          <a:prstGeom prst="roundRect">
            <a:avLst/>
          </a:prstGeom>
          <a:solidFill>
            <a:srgbClr val="FFFF00"/>
          </a:solidFill>
          <a:ln w="28575" cap="flat" cmpd="sng" algn="ctr">
            <a:solidFill>
              <a:schemeClr val="tx1"/>
            </a:solidFill>
            <a:prstDash val="solid"/>
            <a:round/>
            <a:headEnd type="none" w="med" len="med"/>
            <a:tailEnd type="none" w="med" len="med"/>
          </a:ln>
          <a:effectLst/>
          <a:scene3d>
            <a:camera prst="orthographicFront"/>
            <a:lightRig rig="threePt" dir="t"/>
          </a:scene3d>
          <a:sp3d>
            <a:bevelT w="114300" prst="hardEdge"/>
          </a:sp3d>
        </p:spPr>
        <p:txBody>
          <a:bodyPr vert="horz" wrap="square" lIns="17008" tIns="8504" rIns="17008" bIns="8504" numCol="1" rtlCol="0" anchor="t" anchorCtr="0" compatLnSpc="1">
            <a:prstTxWarp prst="textNoShape">
              <a:avLst/>
            </a:prstTxWarp>
          </a:bodyPr>
          <a:lstStyle/>
          <a:p>
            <a:pPr algn="ctr" defTabSz="170078"/>
            <a:r>
              <a:rPr lang="en-US" sz="1200" u="sng" dirty="0" err="1">
                <a:latin typeface="Times New Roman" panose="02020603050405020304" pitchFamily="18" charset="0"/>
                <a:cs typeface="Times New Roman" panose="02020603050405020304" pitchFamily="18" charset="0"/>
              </a:rPr>
              <a:t>Hepatocyte</a:t>
            </a:r>
            <a:endParaRPr lang="en-US" sz="1200" u="sng" dirty="0">
              <a:latin typeface="Times New Roman" panose="02020603050405020304" pitchFamily="18" charset="0"/>
              <a:cs typeface="Times New Roman" panose="02020603050405020304" pitchFamily="18" charset="0"/>
            </a:endParaRPr>
          </a:p>
          <a:p>
            <a:pPr algn="ctr" defTabSz="170078"/>
            <a:r>
              <a:rPr lang="en-US" sz="1200" dirty="0">
                <a:latin typeface="Times New Roman" panose="02020603050405020304" pitchFamily="18" charset="0"/>
                <a:cs typeface="Times New Roman" panose="02020603050405020304" pitchFamily="18" charset="0"/>
              </a:rPr>
              <a:t>Reduced VTG production</a:t>
            </a:r>
          </a:p>
        </p:txBody>
      </p:sp>
      <p:sp>
        <p:nvSpPr>
          <p:cNvPr id="38" name="Rounded Rectangle 37"/>
          <p:cNvSpPr/>
          <p:nvPr/>
        </p:nvSpPr>
        <p:spPr bwMode="auto">
          <a:xfrm>
            <a:off x="7505700" y="3370724"/>
            <a:ext cx="1095375"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Ovary</a:t>
            </a:r>
          </a:p>
          <a:p>
            <a:pPr algn="ctr" defTabSz="170078"/>
            <a:r>
              <a:rPr lang="en-US" sz="1200" dirty="0">
                <a:latin typeface="Times New Roman" panose="02020603050405020304" pitchFamily="18" charset="0"/>
                <a:cs typeface="Times New Roman" panose="02020603050405020304" pitchFamily="18" charset="0"/>
              </a:rPr>
              <a:t>Impaired </a:t>
            </a:r>
            <a:r>
              <a:rPr lang="en-US" sz="1200" dirty="0" err="1">
                <a:latin typeface="Times New Roman" panose="02020603050405020304" pitchFamily="18" charset="0"/>
                <a:cs typeface="Times New Roman" panose="02020603050405020304" pitchFamily="18" charset="0"/>
              </a:rPr>
              <a:t>Oocyte</a:t>
            </a:r>
            <a:r>
              <a:rPr lang="en-US" sz="1200" dirty="0">
                <a:latin typeface="Times New Roman" panose="02020603050405020304" pitchFamily="18" charset="0"/>
                <a:cs typeface="Times New Roman" panose="02020603050405020304" pitchFamily="18" charset="0"/>
              </a:rPr>
              <a:t> Dev.</a:t>
            </a:r>
          </a:p>
        </p:txBody>
      </p:sp>
      <p:sp>
        <p:nvSpPr>
          <p:cNvPr id="39" name="Rounded Rectangle 38"/>
          <p:cNvSpPr/>
          <p:nvPr/>
        </p:nvSpPr>
        <p:spPr bwMode="auto">
          <a:xfrm>
            <a:off x="8801100" y="3370724"/>
            <a:ext cx="1147409"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Female</a:t>
            </a:r>
          </a:p>
          <a:p>
            <a:pPr algn="ctr" defTabSz="170078"/>
            <a:r>
              <a:rPr lang="en-US" sz="1200" dirty="0">
                <a:latin typeface="Times New Roman" panose="02020603050405020304" pitchFamily="18" charset="0"/>
                <a:cs typeface="Times New Roman" panose="02020603050405020304" pitchFamily="18" charset="0"/>
              </a:rPr>
              <a:t>Decreased ovulation/spawn</a:t>
            </a:r>
          </a:p>
        </p:txBody>
      </p:sp>
      <p:sp>
        <p:nvSpPr>
          <p:cNvPr id="40" name="Rounded Rectangle 39"/>
          <p:cNvSpPr/>
          <p:nvPr/>
        </p:nvSpPr>
        <p:spPr bwMode="auto">
          <a:xfrm>
            <a:off x="10172699" y="3370724"/>
            <a:ext cx="1066800" cy="685800"/>
          </a:xfrm>
          <a:prstGeom prst="roundRect">
            <a:avLst/>
          </a:prstGeom>
          <a:solidFill>
            <a:srgbClr val="FF00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Population</a:t>
            </a:r>
          </a:p>
          <a:p>
            <a:pPr algn="ctr" defTabSz="170078"/>
            <a:r>
              <a:rPr lang="en-US" sz="1200" dirty="0">
                <a:latin typeface="Times New Roman" panose="02020603050405020304" pitchFamily="18" charset="0"/>
                <a:cs typeface="Times New Roman" panose="02020603050405020304" pitchFamily="18" charset="0"/>
              </a:rPr>
              <a:t>Declining Trajectory</a:t>
            </a:r>
          </a:p>
        </p:txBody>
      </p:sp>
      <p:cxnSp>
        <p:nvCxnSpPr>
          <p:cNvPr id="41" name="Straight Arrow Connector 40"/>
          <p:cNvCxnSpPr>
            <a:stCxn id="37" idx="3"/>
            <a:endCxn id="38" idx="1"/>
          </p:cNvCxnSpPr>
          <p:nvPr/>
        </p:nvCxnSpPr>
        <p:spPr bwMode="auto">
          <a:xfrm>
            <a:off x="7166105" y="3713624"/>
            <a:ext cx="339595"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cxnSp>
        <p:nvCxnSpPr>
          <p:cNvPr id="42" name="Straight Arrow Connector 41"/>
          <p:cNvCxnSpPr>
            <a:stCxn id="38" idx="3"/>
            <a:endCxn id="39" idx="1"/>
          </p:cNvCxnSpPr>
          <p:nvPr/>
        </p:nvCxnSpPr>
        <p:spPr bwMode="auto">
          <a:xfrm>
            <a:off x="8601075" y="3713624"/>
            <a:ext cx="200025"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cxnSp>
        <p:nvCxnSpPr>
          <p:cNvPr id="43" name="Straight Arrow Connector 42"/>
          <p:cNvCxnSpPr>
            <a:stCxn id="39" idx="3"/>
            <a:endCxn id="40" idx="1"/>
          </p:cNvCxnSpPr>
          <p:nvPr/>
        </p:nvCxnSpPr>
        <p:spPr bwMode="auto">
          <a:xfrm>
            <a:off x="9948509" y="3713624"/>
            <a:ext cx="224191"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sp>
        <p:nvSpPr>
          <p:cNvPr id="44" name="Rounded Rectangle 43"/>
          <p:cNvSpPr/>
          <p:nvPr/>
        </p:nvSpPr>
        <p:spPr bwMode="auto">
          <a:xfrm>
            <a:off x="4838699" y="3370724"/>
            <a:ext cx="990600"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Plasma</a:t>
            </a:r>
            <a:endParaRPr lang="en-US" sz="1200" dirty="0">
              <a:latin typeface="Times New Roman" panose="02020603050405020304" pitchFamily="18" charset="0"/>
              <a:cs typeface="Times New Roman" panose="02020603050405020304" pitchFamily="18" charset="0"/>
            </a:endParaRPr>
          </a:p>
          <a:p>
            <a:pPr algn="ctr" defTabSz="170078"/>
            <a:r>
              <a:rPr lang="en-US" sz="1200" dirty="0">
                <a:latin typeface="Times New Roman" panose="02020603050405020304" pitchFamily="18" charset="0"/>
                <a:cs typeface="Times New Roman" panose="02020603050405020304" pitchFamily="18" charset="0"/>
              </a:rPr>
              <a:t>Reduced  circulating E2</a:t>
            </a:r>
          </a:p>
        </p:txBody>
      </p:sp>
      <p:cxnSp>
        <p:nvCxnSpPr>
          <p:cNvPr id="45" name="Straight Arrow Connector 44"/>
          <p:cNvCxnSpPr>
            <a:stCxn id="44" idx="3"/>
            <a:endCxn id="37" idx="1"/>
          </p:cNvCxnSpPr>
          <p:nvPr/>
        </p:nvCxnSpPr>
        <p:spPr bwMode="auto">
          <a:xfrm>
            <a:off x="5829299" y="3713624"/>
            <a:ext cx="304800"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sp>
        <p:nvSpPr>
          <p:cNvPr id="46" name="Rounded Rectangle 45"/>
          <p:cNvSpPr/>
          <p:nvPr/>
        </p:nvSpPr>
        <p:spPr bwMode="auto">
          <a:xfrm>
            <a:off x="6108699" y="2386313"/>
            <a:ext cx="1032005" cy="685800"/>
          </a:xfrm>
          <a:prstGeom prst="roundRect">
            <a:avLst/>
          </a:prstGeom>
          <a:solidFill>
            <a:srgbClr val="FFFF00"/>
          </a:solidFill>
          <a:ln w="28575" cap="flat" cmpd="sng" algn="ctr">
            <a:solidFill>
              <a:schemeClr val="tx1"/>
            </a:solidFill>
            <a:prstDash val="solid"/>
            <a:round/>
            <a:headEnd type="none" w="med" len="med"/>
            <a:tailEnd type="none" w="med" len="med"/>
          </a:ln>
          <a:effectLst/>
          <a:scene3d>
            <a:camera prst="orthographicFront"/>
            <a:lightRig rig="threePt" dir="t"/>
          </a:scene3d>
          <a:sp3d>
            <a:bevelT w="114300" prst="hardEdge"/>
          </a:sp3d>
        </p:spPr>
        <p:txBody>
          <a:bodyPr vert="horz" wrap="square" lIns="17008" tIns="8504" rIns="17008" bIns="8504" numCol="1" rtlCol="0" anchor="t" anchorCtr="0" compatLnSpc="1">
            <a:prstTxWarp prst="textNoShape">
              <a:avLst/>
            </a:prstTxWarp>
          </a:bodyPr>
          <a:lstStyle/>
          <a:p>
            <a:pPr algn="ctr" defTabSz="170078"/>
            <a:r>
              <a:rPr lang="en-US" sz="1200" u="sng" dirty="0" err="1">
                <a:latin typeface="Times New Roman" panose="02020603050405020304" pitchFamily="18" charset="0"/>
                <a:cs typeface="Times New Roman" panose="02020603050405020304" pitchFamily="18" charset="0"/>
              </a:rPr>
              <a:t>Hepatocyte</a:t>
            </a:r>
            <a:endParaRPr lang="en-US" sz="1200" u="sng" dirty="0">
              <a:latin typeface="Times New Roman" panose="02020603050405020304" pitchFamily="18" charset="0"/>
              <a:cs typeface="Times New Roman" panose="02020603050405020304" pitchFamily="18" charset="0"/>
            </a:endParaRPr>
          </a:p>
          <a:p>
            <a:pPr algn="ctr" defTabSz="170078"/>
            <a:r>
              <a:rPr lang="en-US" sz="1200" dirty="0">
                <a:latin typeface="Times New Roman" panose="02020603050405020304" pitchFamily="18" charset="0"/>
                <a:cs typeface="Times New Roman" panose="02020603050405020304" pitchFamily="18" charset="0"/>
              </a:rPr>
              <a:t>Reduced VTG production</a:t>
            </a:r>
          </a:p>
        </p:txBody>
      </p:sp>
      <p:sp>
        <p:nvSpPr>
          <p:cNvPr id="47" name="Rounded Rectangle 46"/>
          <p:cNvSpPr/>
          <p:nvPr/>
        </p:nvSpPr>
        <p:spPr bwMode="auto">
          <a:xfrm>
            <a:off x="7480299" y="2386313"/>
            <a:ext cx="1095375"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Ovary</a:t>
            </a:r>
          </a:p>
          <a:p>
            <a:pPr algn="ctr" defTabSz="170078"/>
            <a:r>
              <a:rPr lang="en-US" sz="1200" dirty="0">
                <a:latin typeface="Times New Roman" panose="02020603050405020304" pitchFamily="18" charset="0"/>
                <a:cs typeface="Times New Roman" panose="02020603050405020304" pitchFamily="18" charset="0"/>
              </a:rPr>
              <a:t>Impaired </a:t>
            </a:r>
            <a:r>
              <a:rPr lang="en-US" sz="1200" dirty="0" err="1">
                <a:latin typeface="Times New Roman" panose="02020603050405020304" pitchFamily="18" charset="0"/>
                <a:cs typeface="Times New Roman" panose="02020603050405020304" pitchFamily="18" charset="0"/>
              </a:rPr>
              <a:t>Oocyte</a:t>
            </a:r>
            <a:r>
              <a:rPr lang="en-US" sz="1200" dirty="0">
                <a:latin typeface="Times New Roman" panose="02020603050405020304" pitchFamily="18" charset="0"/>
                <a:cs typeface="Times New Roman" panose="02020603050405020304" pitchFamily="18" charset="0"/>
              </a:rPr>
              <a:t> Dev.</a:t>
            </a:r>
          </a:p>
        </p:txBody>
      </p:sp>
      <p:sp>
        <p:nvSpPr>
          <p:cNvPr id="48" name="Rounded Rectangle 47"/>
          <p:cNvSpPr/>
          <p:nvPr/>
        </p:nvSpPr>
        <p:spPr bwMode="auto">
          <a:xfrm>
            <a:off x="8775699" y="2386313"/>
            <a:ext cx="1147409"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Female</a:t>
            </a:r>
          </a:p>
          <a:p>
            <a:pPr algn="ctr" defTabSz="170078"/>
            <a:r>
              <a:rPr lang="en-US" sz="1200" dirty="0">
                <a:latin typeface="Times New Roman" panose="02020603050405020304" pitchFamily="18" charset="0"/>
                <a:cs typeface="Times New Roman" panose="02020603050405020304" pitchFamily="18" charset="0"/>
              </a:rPr>
              <a:t>Decreased ovulation/spawn</a:t>
            </a:r>
          </a:p>
        </p:txBody>
      </p:sp>
      <p:sp>
        <p:nvSpPr>
          <p:cNvPr id="49" name="Rounded Rectangle 48"/>
          <p:cNvSpPr/>
          <p:nvPr/>
        </p:nvSpPr>
        <p:spPr bwMode="auto">
          <a:xfrm>
            <a:off x="10147298" y="2386313"/>
            <a:ext cx="1066800" cy="685800"/>
          </a:xfrm>
          <a:prstGeom prst="roundRect">
            <a:avLst/>
          </a:prstGeom>
          <a:solidFill>
            <a:srgbClr val="FF00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Population</a:t>
            </a:r>
          </a:p>
          <a:p>
            <a:pPr algn="ctr" defTabSz="170078"/>
            <a:r>
              <a:rPr lang="en-US" sz="1200" dirty="0">
                <a:latin typeface="Times New Roman" panose="02020603050405020304" pitchFamily="18" charset="0"/>
                <a:cs typeface="Times New Roman" panose="02020603050405020304" pitchFamily="18" charset="0"/>
              </a:rPr>
              <a:t>Declining Trajectory</a:t>
            </a:r>
          </a:p>
        </p:txBody>
      </p:sp>
      <p:cxnSp>
        <p:nvCxnSpPr>
          <p:cNvPr id="50" name="Straight Arrow Connector 49"/>
          <p:cNvCxnSpPr>
            <a:stCxn id="46" idx="3"/>
            <a:endCxn id="47" idx="1"/>
          </p:cNvCxnSpPr>
          <p:nvPr/>
        </p:nvCxnSpPr>
        <p:spPr bwMode="auto">
          <a:xfrm>
            <a:off x="7140704" y="2729213"/>
            <a:ext cx="339595"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cxnSp>
        <p:nvCxnSpPr>
          <p:cNvPr id="51" name="Straight Arrow Connector 50"/>
          <p:cNvCxnSpPr>
            <a:stCxn id="47" idx="3"/>
            <a:endCxn id="48" idx="1"/>
          </p:cNvCxnSpPr>
          <p:nvPr/>
        </p:nvCxnSpPr>
        <p:spPr bwMode="auto">
          <a:xfrm>
            <a:off x="8575674" y="2729213"/>
            <a:ext cx="200025"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cxnSp>
        <p:nvCxnSpPr>
          <p:cNvPr id="52" name="Straight Arrow Connector 51"/>
          <p:cNvCxnSpPr>
            <a:stCxn id="48" idx="3"/>
            <a:endCxn id="49" idx="1"/>
          </p:cNvCxnSpPr>
          <p:nvPr/>
        </p:nvCxnSpPr>
        <p:spPr bwMode="auto">
          <a:xfrm>
            <a:off x="9923108" y="2729213"/>
            <a:ext cx="224191"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sp>
        <p:nvSpPr>
          <p:cNvPr id="55" name="Multiply 54"/>
          <p:cNvSpPr/>
          <p:nvPr/>
        </p:nvSpPr>
        <p:spPr>
          <a:xfrm>
            <a:off x="4862512" y="3306554"/>
            <a:ext cx="914400" cy="80149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6" name="Multiply 55"/>
          <p:cNvSpPr/>
          <p:nvPr/>
        </p:nvSpPr>
        <p:spPr>
          <a:xfrm>
            <a:off x="6204014" y="2336192"/>
            <a:ext cx="914400" cy="80149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7" name="Rounded Rectangle 56"/>
          <p:cNvSpPr/>
          <p:nvPr/>
        </p:nvSpPr>
        <p:spPr bwMode="auto">
          <a:xfrm>
            <a:off x="7480299" y="1545073"/>
            <a:ext cx="1095375"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Ovary</a:t>
            </a:r>
          </a:p>
          <a:p>
            <a:pPr algn="ctr" defTabSz="170078"/>
            <a:r>
              <a:rPr lang="en-US" sz="1200" dirty="0">
                <a:latin typeface="Times New Roman" panose="02020603050405020304" pitchFamily="18" charset="0"/>
                <a:cs typeface="Times New Roman" panose="02020603050405020304" pitchFamily="18" charset="0"/>
              </a:rPr>
              <a:t>Impaired </a:t>
            </a:r>
            <a:r>
              <a:rPr lang="en-US" sz="1200" dirty="0" err="1">
                <a:latin typeface="Times New Roman" panose="02020603050405020304" pitchFamily="18" charset="0"/>
                <a:cs typeface="Times New Roman" panose="02020603050405020304" pitchFamily="18" charset="0"/>
              </a:rPr>
              <a:t>Oocyte</a:t>
            </a:r>
            <a:r>
              <a:rPr lang="en-US" sz="1200" dirty="0">
                <a:latin typeface="Times New Roman" panose="02020603050405020304" pitchFamily="18" charset="0"/>
                <a:cs typeface="Times New Roman" panose="02020603050405020304" pitchFamily="18" charset="0"/>
              </a:rPr>
              <a:t> Dev.</a:t>
            </a:r>
          </a:p>
        </p:txBody>
      </p:sp>
      <p:sp>
        <p:nvSpPr>
          <p:cNvPr id="58" name="Rounded Rectangle 57"/>
          <p:cNvSpPr/>
          <p:nvPr/>
        </p:nvSpPr>
        <p:spPr bwMode="auto">
          <a:xfrm>
            <a:off x="8775699" y="1545073"/>
            <a:ext cx="1147409"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Female</a:t>
            </a:r>
          </a:p>
          <a:p>
            <a:pPr algn="ctr" defTabSz="170078"/>
            <a:r>
              <a:rPr lang="en-US" sz="1200" dirty="0">
                <a:latin typeface="Times New Roman" panose="02020603050405020304" pitchFamily="18" charset="0"/>
                <a:cs typeface="Times New Roman" panose="02020603050405020304" pitchFamily="18" charset="0"/>
              </a:rPr>
              <a:t>Decreased ovulation/spawn</a:t>
            </a:r>
          </a:p>
        </p:txBody>
      </p:sp>
      <p:sp>
        <p:nvSpPr>
          <p:cNvPr id="59" name="Rounded Rectangle 58"/>
          <p:cNvSpPr/>
          <p:nvPr/>
        </p:nvSpPr>
        <p:spPr bwMode="auto">
          <a:xfrm>
            <a:off x="10147298" y="1545073"/>
            <a:ext cx="1066800" cy="685800"/>
          </a:xfrm>
          <a:prstGeom prst="roundRect">
            <a:avLst/>
          </a:prstGeom>
          <a:solidFill>
            <a:srgbClr val="FF00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Population</a:t>
            </a:r>
          </a:p>
          <a:p>
            <a:pPr algn="ctr" defTabSz="170078"/>
            <a:r>
              <a:rPr lang="en-US" sz="1200" dirty="0">
                <a:latin typeface="Times New Roman" panose="02020603050405020304" pitchFamily="18" charset="0"/>
                <a:cs typeface="Times New Roman" panose="02020603050405020304" pitchFamily="18" charset="0"/>
              </a:rPr>
              <a:t>Declining Trajectory</a:t>
            </a:r>
          </a:p>
        </p:txBody>
      </p:sp>
      <p:cxnSp>
        <p:nvCxnSpPr>
          <p:cNvPr id="60" name="Straight Arrow Connector 59"/>
          <p:cNvCxnSpPr>
            <a:stCxn id="57" idx="3"/>
            <a:endCxn id="58" idx="1"/>
          </p:cNvCxnSpPr>
          <p:nvPr/>
        </p:nvCxnSpPr>
        <p:spPr bwMode="auto">
          <a:xfrm>
            <a:off x="8575674" y="1887973"/>
            <a:ext cx="200025"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cxnSp>
        <p:nvCxnSpPr>
          <p:cNvPr id="61" name="Straight Arrow Connector 60"/>
          <p:cNvCxnSpPr>
            <a:stCxn id="58" idx="3"/>
            <a:endCxn id="59" idx="1"/>
          </p:cNvCxnSpPr>
          <p:nvPr/>
        </p:nvCxnSpPr>
        <p:spPr bwMode="auto">
          <a:xfrm>
            <a:off x="9923108" y="1887973"/>
            <a:ext cx="224191"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sp>
        <p:nvSpPr>
          <p:cNvPr id="67" name="Multiply 66"/>
          <p:cNvSpPr/>
          <p:nvPr/>
        </p:nvSpPr>
        <p:spPr>
          <a:xfrm>
            <a:off x="7564534" y="1531566"/>
            <a:ext cx="914400" cy="80149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9" name="TextBox 68"/>
          <p:cNvSpPr txBox="1"/>
          <p:nvPr/>
        </p:nvSpPr>
        <p:spPr>
          <a:xfrm>
            <a:off x="464912" y="2084207"/>
            <a:ext cx="54483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Evaluated with respect to whether blocking /preventing a given KE prevents the downstream KEs from occurring.</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4574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80533" y="155055"/>
            <a:ext cx="2852134" cy="523220"/>
          </a:xfrm>
          <a:prstGeom prst="rect">
            <a:avLst/>
          </a:prstGeom>
          <a:noFill/>
        </p:spPr>
        <p:txBody>
          <a:bodyPr wrap="square" rtlCol="0">
            <a:spAutoFit/>
          </a:bodyPr>
          <a:lstStyle/>
          <a:p>
            <a:r>
              <a:rPr lang="en-US" sz="2800" dirty="0">
                <a:solidFill>
                  <a:srgbClr val="00B0F0"/>
                </a:solidFill>
                <a:latin typeface="Times New Roman" panose="02020603050405020304" pitchFamily="18" charset="0"/>
                <a:cs typeface="Times New Roman" panose="02020603050405020304" pitchFamily="18" charset="0"/>
              </a:rPr>
              <a:t>Support for KERs</a:t>
            </a:r>
          </a:p>
        </p:txBody>
      </p:sp>
      <p:pic>
        <p:nvPicPr>
          <p:cNvPr id="6" name="Picture 5"/>
          <p:cNvPicPr>
            <a:picLocks noChangeAspect="1"/>
          </p:cNvPicPr>
          <p:nvPr/>
        </p:nvPicPr>
        <p:blipFill>
          <a:blip r:embed="rId2"/>
          <a:stretch>
            <a:fillRect/>
          </a:stretch>
        </p:blipFill>
        <p:spPr>
          <a:xfrm>
            <a:off x="1289150" y="641622"/>
            <a:ext cx="9861450" cy="5938425"/>
          </a:xfrm>
          <a:prstGeom prst="rect">
            <a:avLst/>
          </a:prstGeom>
        </p:spPr>
      </p:pic>
    </p:spTree>
    <p:extLst>
      <p:ext uri="{BB962C8B-B14F-4D97-AF65-F5344CB8AC3E}">
        <p14:creationId xmlns:p14="http://schemas.microsoft.com/office/powerpoint/2010/main" val="1961693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2667000"/>
            <a:ext cx="4608512" cy="1800200"/>
          </a:xfrm>
        </p:spPr>
        <p:txBody>
          <a:bodyPr/>
          <a:lstStyle/>
          <a:p>
            <a:pPr algn="ctr"/>
            <a:r>
              <a:rPr lang="en-US" sz="4800" dirty="0">
                <a:latin typeface="Times New Roman" panose="02020603050405020304" pitchFamily="18" charset="0"/>
                <a:cs typeface="Times New Roman" panose="02020603050405020304" pitchFamily="18" charset="0"/>
              </a:rPr>
              <a:t>Why AOPs?</a:t>
            </a:r>
          </a:p>
        </p:txBody>
      </p:sp>
    </p:spTree>
    <p:extLst>
      <p:ext uri="{BB962C8B-B14F-4D97-AF65-F5344CB8AC3E}">
        <p14:creationId xmlns:p14="http://schemas.microsoft.com/office/powerpoint/2010/main" val="851360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144219"/>
            <a:ext cx="9875520" cy="1356360"/>
          </a:xfrm>
        </p:spPr>
        <p:txBody>
          <a:bodyPr/>
          <a:lstStyle/>
          <a:p>
            <a:r>
              <a:rPr lang="en-US" dirty="0">
                <a:latin typeface="Times New Roman" panose="02020603050405020304" pitchFamily="18" charset="0"/>
                <a:cs typeface="Times New Roman" panose="02020603050405020304" pitchFamily="18" charset="0"/>
              </a:rPr>
              <a:t>KER Adjacency</a:t>
            </a:r>
          </a:p>
        </p:txBody>
      </p:sp>
      <p:grpSp>
        <p:nvGrpSpPr>
          <p:cNvPr id="3" name="Group 2"/>
          <p:cNvGrpSpPr/>
          <p:nvPr/>
        </p:nvGrpSpPr>
        <p:grpSpPr>
          <a:xfrm>
            <a:off x="3287688" y="5263737"/>
            <a:ext cx="5419906" cy="531590"/>
            <a:chOff x="984104" y="5013176"/>
            <a:chExt cx="7365810" cy="722447"/>
          </a:xfrm>
        </p:grpSpPr>
        <p:sp>
          <p:nvSpPr>
            <p:cNvPr id="4" name="Rounded Rectangle 3"/>
            <p:cNvSpPr/>
            <p:nvPr/>
          </p:nvSpPr>
          <p:spPr bwMode="auto">
            <a:xfrm>
              <a:off x="984104" y="5015543"/>
              <a:ext cx="1203269" cy="720080"/>
            </a:xfrm>
            <a:prstGeom prst="roundRect">
              <a:avLst/>
            </a:prstGeom>
            <a:solidFill>
              <a:srgbClr val="92D05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2800" dirty="0">
                  <a:latin typeface="Franklin Gothic Demi Cond" panose="020B0706030402020204" pitchFamily="34" charset="0"/>
                  <a:cs typeface="Estrangelo Edessa" panose="03080600000000000000" pitchFamily="66" charset="0"/>
                </a:rPr>
                <a:t>MIE</a:t>
              </a:r>
            </a:p>
          </p:txBody>
        </p:sp>
        <p:sp>
          <p:nvSpPr>
            <p:cNvPr id="5" name="Rounded Rectangle 4"/>
            <p:cNvSpPr/>
            <p:nvPr/>
          </p:nvSpPr>
          <p:spPr bwMode="auto">
            <a:xfrm>
              <a:off x="2455981" y="5015543"/>
              <a:ext cx="1376031" cy="720080"/>
            </a:xfrm>
            <a:prstGeom prst="round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2800" dirty="0">
                  <a:latin typeface="Franklin Gothic Demi Cond" panose="020B0706030402020204" pitchFamily="34" charset="0"/>
                  <a:cs typeface="Estrangelo Edessa" panose="03080600000000000000" pitchFamily="66" charset="0"/>
                </a:rPr>
                <a:t>KE1</a:t>
              </a:r>
            </a:p>
          </p:txBody>
        </p:sp>
        <p:sp>
          <p:nvSpPr>
            <p:cNvPr id="6" name="Rounded Rectangle 5"/>
            <p:cNvSpPr/>
            <p:nvPr/>
          </p:nvSpPr>
          <p:spPr bwMode="auto">
            <a:xfrm>
              <a:off x="4100620" y="5015543"/>
              <a:ext cx="1203269" cy="720080"/>
            </a:xfrm>
            <a:prstGeom prst="round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2800" dirty="0">
                  <a:latin typeface="Franklin Gothic Demi Cond" panose="020B0706030402020204" pitchFamily="34" charset="0"/>
                  <a:cs typeface="Estrangelo Edessa" panose="03080600000000000000" pitchFamily="66" charset="0"/>
                </a:rPr>
                <a:t>KE2</a:t>
              </a:r>
            </a:p>
          </p:txBody>
        </p:sp>
        <p:sp>
          <p:nvSpPr>
            <p:cNvPr id="7" name="Rounded Rectangle 6"/>
            <p:cNvSpPr/>
            <p:nvPr/>
          </p:nvSpPr>
          <p:spPr bwMode="auto">
            <a:xfrm>
              <a:off x="5572497" y="5013176"/>
              <a:ext cx="1203269" cy="720080"/>
            </a:xfrm>
            <a:prstGeom prst="round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2800" dirty="0">
                  <a:latin typeface="Franklin Gothic Demi Cond" panose="020B0706030402020204" pitchFamily="34" charset="0"/>
                  <a:cs typeface="Estrangelo Edessa" panose="03080600000000000000" pitchFamily="66" charset="0"/>
                </a:rPr>
                <a:t>KE3</a:t>
              </a:r>
            </a:p>
          </p:txBody>
        </p:sp>
        <p:sp>
          <p:nvSpPr>
            <p:cNvPr id="8" name="Right Arrow 7"/>
            <p:cNvSpPr/>
            <p:nvPr/>
          </p:nvSpPr>
          <p:spPr bwMode="auto">
            <a:xfrm>
              <a:off x="2187373" y="5157192"/>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2800" b="1">
                <a:latin typeface="Calibri" panose="020F0502020204030204" pitchFamily="34" charset="0"/>
                <a:cs typeface="Estrangelo Edessa" panose="03080600000000000000" pitchFamily="66" charset="0"/>
              </a:endParaRPr>
            </a:p>
          </p:txBody>
        </p:sp>
        <p:sp>
          <p:nvSpPr>
            <p:cNvPr id="9" name="Right Arrow 8"/>
            <p:cNvSpPr/>
            <p:nvPr/>
          </p:nvSpPr>
          <p:spPr bwMode="auto">
            <a:xfrm>
              <a:off x="3832012" y="5157192"/>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2800" b="1">
                <a:latin typeface="Calibri" panose="020F0502020204030204" pitchFamily="34" charset="0"/>
                <a:cs typeface="Estrangelo Edessa" panose="03080600000000000000" pitchFamily="66" charset="0"/>
              </a:endParaRPr>
            </a:p>
          </p:txBody>
        </p:sp>
        <p:sp>
          <p:nvSpPr>
            <p:cNvPr id="10" name="Right Arrow 9"/>
            <p:cNvSpPr/>
            <p:nvPr/>
          </p:nvSpPr>
          <p:spPr bwMode="auto">
            <a:xfrm>
              <a:off x="5303889" y="5157192"/>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2800" b="1">
                <a:latin typeface="Calibri" panose="020F0502020204030204" pitchFamily="34" charset="0"/>
                <a:cs typeface="Estrangelo Edessa" panose="03080600000000000000" pitchFamily="66" charset="0"/>
              </a:endParaRPr>
            </a:p>
          </p:txBody>
        </p:sp>
        <p:sp>
          <p:nvSpPr>
            <p:cNvPr id="11" name="Rounded Rectangle 10"/>
            <p:cNvSpPr/>
            <p:nvPr/>
          </p:nvSpPr>
          <p:spPr bwMode="auto">
            <a:xfrm>
              <a:off x="7071938" y="5013176"/>
              <a:ext cx="1277976" cy="720080"/>
            </a:xfrm>
            <a:prstGeom prst="roundRect">
              <a:avLst/>
            </a:prstGeom>
            <a:solidFill>
              <a:srgbClr val="FF505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lang="en-US" sz="2800" dirty="0">
                  <a:latin typeface="Franklin Gothic Demi Cond" panose="020B0706030402020204" pitchFamily="34" charset="0"/>
                  <a:cs typeface="Estrangelo Edessa" panose="03080600000000000000" pitchFamily="66" charset="0"/>
                </a:rPr>
                <a:t>AO</a:t>
              </a:r>
              <a:endParaRPr kumimoji="1" lang="en-US" sz="2800" dirty="0">
                <a:latin typeface="Franklin Gothic Demi Cond" panose="020B0706030402020204" pitchFamily="34" charset="0"/>
                <a:cs typeface="Estrangelo Edessa" panose="03080600000000000000" pitchFamily="66" charset="0"/>
              </a:endParaRPr>
            </a:p>
          </p:txBody>
        </p:sp>
        <p:sp>
          <p:nvSpPr>
            <p:cNvPr id="12" name="Right Arrow 11"/>
            <p:cNvSpPr/>
            <p:nvPr/>
          </p:nvSpPr>
          <p:spPr bwMode="auto">
            <a:xfrm>
              <a:off x="6775766" y="5159559"/>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2800" b="1">
                <a:latin typeface="Calibri" panose="020F0502020204030204" pitchFamily="34" charset="0"/>
                <a:cs typeface="Estrangelo Edessa" panose="03080600000000000000" pitchFamily="66" charset="0"/>
              </a:endParaRPr>
            </a:p>
          </p:txBody>
        </p:sp>
      </p:grpSp>
      <p:sp>
        <p:nvSpPr>
          <p:cNvPr id="13" name="Circular Arrow 12"/>
          <p:cNvSpPr/>
          <p:nvPr/>
        </p:nvSpPr>
        <p:spPr bwMode="auto">
          <a:xfrm>
            <a:off x="5654170" y="3977073"/>
            <a:ext cx="2904885" cy="2576810"/>
          </a:xfrm>
          <a:prstGeom prst="circularArrow">
            <a:avLst>
              <a:gd name="adj1" fmla="val 7205"/>
              <a:gd name="adj2" fmla="val 715983"/>
              <a:gd name="adj3" fmla="val 20916268"/>
              <a:gd name="adj4" fmla="val 10800000"/>
              <a:gd name="adj5" fmla="val 12529"/>
            </a:avLst>
          </a:prstGeom>
          <a:solidFill>
            <a:srgbClr val="FF8F4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a:latin typeface="Arial" charset="0"/>
              <a:ea typeface="Arial Unicode MS" pitchFamily="34" charset="-128"/>
              <a:cs typeface="Arial Unicode MS" pitchFamily="34" charset="-128"/>
            </a:endParaRPr>
          </a:p>
        </p:txBody>
      </p:sp>
      <p:sp>
        <p:nvSpPr>
          <p:cNvPr id="14" name="TextBox 13"/>
          <p:cNvSpPr txBox="1"/>
          <p:nvPr/>
        </p:nvSpPr>
        <p:spPr>
          <a:xfrm>
            <a:off x="4052224" y="6035600"/>
            <a:ext cx="1648208" cy="369332"/>
          </a:xfrm>
          <a:prstGeom prst="rect">
            <a:avLst/>
          </a:prstGeom>
          <a:noFill/>
        </p:spPr>
        <p:txBody>
          <a:bodyPr wrap="none" rtlCol="0">
            <a:spAutoFit/>
          </a:bodyPr>
          <a:lstStyle/>
          <a:p>
            <a:r>
              <a:rPr lang="en-US" b="1" dirty="0"/>
              <a:t>Adjacent KERs</a:t>
            </a:r>
          </a:p>
        </p:txBody>
      </p:sp>
      <p:cxnSp>
        <p:nvCxnSpPr>
          <p:cNvPr id="16" name="Straight Connector 15"/>
          <p:cNvCxnSpPr/>
          <p:nvPr/>
        </p:nvCxnSpPr>
        <p:spPr bwMode="auto">
          <a:xfrm flipH="1" flipV="1">
            <a:off x="4294779" y="5793586"/>
            <a:ext cx="192753" cy="242015"/>
          </a:xfrm>
          <a:prstGeom prst="line">
            <a:avLst/>
          </a:prstGeom>
          <a:solidFill>
            <a:schemeClr val="accent1"/>
          </a:solidFill>
          <a:ln w="57150" cap="rnd" cmpd="sng" algn="ctr">
            <a:solidFill>
              <a:schemeClr val="tx1"/>
            </a:solidFill>
            <a:prstDash val="solid"/>
            <a:round/>
            <a:headEnd type="none" w="med" len="med"/>
            <a:tailEnd type="none" w="med" len="med"/>
          </a:ln>
          <a:effectLst/>
        </p:spPr>
      </p:cxnSp>
      <p:sp>
        <p:nvSpPr>
          <p:cNvPr id="17" name="TextBox 16"/>
          <p:cNvSpPr txBox="1"/>
          <p:nvPr/>
        </p:nvSpPr>
        <p:spPr>
          <a:xfrm>
            <a:off x="7660624" y="3815124"/>
            <a:ext cx="2018501" cy="369332"/>
          </a:xfrm>
          <a:prstGeom prst="rect">
            <a:avLst/>
          </a:prstGeom>
          <a:noFill/>
        </p:spPr>
        <p:txBody>
          <a:bodyPr wrap="none" rtlCol="0">
            <a:spAutoFit/>
          </a:bodyPr>
          <a:lstStyle/>
          <a:p>
            <a:r>
              <a:rPr lang="en-US" b="1" dirty="0"/>
              <a:t>Non-adjacent KER</a:t>
            </a:r>
          </a:p>
        </p:txBody>
      </p:sp>
      <p:cxnSp>
        <p:nvCxnSpPr>
          <p:cNvPr id="18" name="Straight Connector 17"/>
          <p:cNvCxnSpPr/>
          <p:nvPr/>
        </p:nvCxnSpPr>
        <p:spPr bwMode="auto">
          <a:xfrm flipV="1">
            <a:off x="7897614" y="4139022"/>
            <a:ext cx="147046" cy="242015"/>
          </a:xfrm>
          <a:prstGeom prst="line">
            <a:avLst/>
          </a:prstGeom>
          <a:solidFill>
            <a:schemeClr val="accent1"/>
          </a:solidFill>
          <a:ln w="57150" cap="rnd" cmpd="sng" algn="ctr">
            <a:solidFill>
              <a:schemeClr val="tx1"/>
            </a:solidFill>
            <a:prstDash val="solid"/>
            <a:round/>
            <a:headEnd type="none" w="med" len="med"/>
            <a:tailEnd type="none" w="med" len="med"/>
          </a:ln>
          <a:effectLst/>
        </p:spPr>
      </p:cxnSp>
      <p:sp>
        <p:nvSpPr>
          <p:cNvPr id="21" name="Content Placeholder 12"/>
          <p:cNvSpPr txBox="1">
            <a:spLocks/>
          </p:cNvSpPr>
          <p:nvPr/>
        </p:nvSpPr>
        <p:spPr>
          <a:xfrm>
            <a:off x="1981200" y="1484785"/>
            <a:ext cx="8147248" cy="2492289"/>
          </a:xfrm>
          <a:prstGeom prst="rect">
            <a:avLst/>
          </a:prstGeom>
        </p:spPr>
        <p:txBody>
          <a:bodyPr/>
          <a:lstStyle>
            <a:lvl1pPr marL="287338" indent="-287338" algn="l" rtl="0" eaLnBrk="0" fontAlgn="base" hangingPunct="0">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0" fontAlgn="base" hangingPunct="0">
              <a:spcBef>
                <a:spcPct val="20000"/>
              </a:spcBef>
              <a:spcAft>
                <a:spcPct val="0"/>
              </a:spcAft>
              <a:buClr>
                <a:srgbClr val="3A601B"/>
              </a:buClr>
              <a:buFont typeface="Arial" pitchFamily="34" charset="0"/>
              <a:buChar char="–"/>
              <a:defRPr kumimoji="1" sz="2000">
                <a:solidFill>
                  <a:schemeClr val="tx1"/>
                </a:solidFill>
                <a:latin typeface="+mn-lt"/>
                <a:ea typeface="+mn-ea"/>
                <a:cs typeface="+mn-cs"/>
              </a:defRPr>
            </a:lvl2pPr>
            <a:lvl3pPr marL="1139825" indent="-182563" algn="l" rtl="0" eaLnBrk="0" fontAlgn="base" hangingPunct="0">
              <a:spcBef>
                <a:spcPct val="20000"/>
              </a:spcBef>
              <a:spcAft>
                <a:spcPct val="0"/>
              </a:spcAft>
              <a:buClr>
                <a:srgbClr val="C8A200"/>
              </a:buClr>
              <a:buFont typeface="Arial" pitchFamily="34" charset="0"/>
              <a:buChar char="▪"/>
              <a:defRPr kumimoji="1">
                <a:solidFill>
                  <a:schemeClr val="tx1"/>
                </a:solidFill>
                <a:latin typeface="+mn-lt"/>
                <a:ea typeface="+mn-ea"/>
                <a:cs typeface="+mn-cs"/>
              </a:defRPr>
            </a:lvl3pPr>
            <a:lvl4pPr marL="1617663" indent="-287338" algn="l" rtl="0" eaLnBrk="0" fontAlgn="base" hangingPunct="0">
              <a:spcBef>
                <a:spcPct val="20000"/>
              </a:spcBef>
              <a:spcAft>
                <a:spcPct val="0"/>
              </a:spcAft>
              <a:buChar char="–"/>
              <a:defRPr kumimoji="1" sz="1600">
                <a:solidFill>
                  <a:schemeClr val="tx1"/>
                </a:solidFill>
                <a:latin typeface="+mn-lt"/>
                <a:ea typeface="+mn-ea"/>
                <a:cs typeface="+mn-cs"/>
              </a:defRPr>
            </a:lvl4pPr>
            <a:lvl5pPr marL="2000250" indent="-190500" algn="l" rtl="0" eaLnBrk="0" fontAlgn="base" hangingPunct="0">
              <a:spcBef>
                <a:spcPct val="20000"/>
              </a:spcBef>
              <a:spcAft>
                <a:spcPct val="0"/>
              </a:spcAft>
              <a:buChar char="»"/>
              <a:defRPr kumimoji="1" sz="1400">
                <a:solidFill>
                  <a:schemeClr val="tx1"/>
                </a:solidFill>
                <a:latin typeface="+mn-lt"/>
                <a:ea typeface="+mn-ea"/>
                <a:cs typeface="+mn-cs"/>
              </a:defRPr>
            </a:lvl5pPr>
            <a:lvl6pPr marL="2457450" indent="-190500" algn="l" rtl="0" fontAlgn="base">
              <a:spcBef>
                <a:spcPct val="20000"/>
              </a:spcBef>
              <a:spcAft>
                <a:spcPct val="0"/>
              </a:spcAft>
              <a:buChar char="»"/>
              <a:defRPr kumimoji="1" sz="1400">
                <a:solidFill>
                  <a:schemeClr val="tx1"/>
                </a:solidFill>
                <a:latin typeface="+mn-lt"/>
                <a:ea typeface="+mn-ea"/>
                <a:cs typeface="+mn-cs"/>
              </a:defRPr>
            </a:lvl6pPr>
            <a:lvl7pPr marL="2914650" indent="-190500" algn="l" rtl="0" fontAlgn="base">
              <a:spcBef>
                <a:spcPct val="20000"/>
              </a:spcBef>
              <a:spcAft>
                <a:spcPct val="0"/>
              </a:spcAft>
              <a:buChar char="»"/>
              <a:defRPr kumimoji="1" sz="1400">
                <a:solidFill>
                  <a:schemeClr val="tx1"/>
                </a:solidFill>
                <a:latin typeface="+mn-lt"/>
                <a:ea typeface="+mn-ea"/>
                <a:cs typeface="+mn-cs"/>
              </a:defRPr>
            </a:lvl7pPr>
            <a:lvl8pPr marL="3371850" indent="-190500" algn="l" rtl="0" fontAlgn="base">
              <a:spcBef>
                <a:spcPct val="20000"/>
              </a:spcBef>
              <a:spcAft>
                <a:spcPct val="0"/>
              </a:spcAft>
              <a:buChar char="»"/>
              <a:defRPr kumimoji="1" sz="1400">
                <a:solidFill>
                  <a:schemeClr val="tx1"/>
                </a:solidFill>
                <a:latin typeface="+mn-lt"/>
                <a:ea typeface="+mn-ea"/>
                <a:cs typeface="+mn-cs"/>
              </a:defRPr>
            </a:lvl8pPr>
            <a:lvl9pPr marL="3829050" indent="-190500" algn="l" rtl="0" fontAlgn="base">
              <a:spcBef>
                <a:spcPct val="20000"/>
              </a:spcBef>
              <a:spcAft>
                <a:spcPct val="0"/>
              </a:spcAft>
              <a:buChar char="»"/>
              <a:defRPr kumimoji="1" sz="1400">
                <a:solidFill>
                  <a:schemeClr val="tx1"/>
                </a:solidFill>
                <a:latin typeface="+mn-lt"/>
                <a:ea typeface="+mn-ea"/>
                <a:cs typeface="+mn-cs"/>
              </a:defRPr>
            </a:lvl9pPr>
          </a:lstStyle>
          <a:p>
            <a:r>
              <a:rPr lang="en-US" sz="2000" kern="0" dirty="0">
                <a:latin typeface="Times New Roman" panose="02020603050405020304" pitchFamily="18" charset="0"/>
                <a:cs typeface="Times New Roman" panose="02020603050405020304" pitchFamily="18" charset="0"/>
              </a:rPr>
              <a:t>Adjacent KERs:</a:t>
            </a:r>
          </a:p>
          <a:p>
            <a:pPr lvl="1"/>
            <a:r>
              <a:rPr lang="en-US" sz="1600" kern="0" dirty="0">
                <a:latin typeface="Times New Roman" panose="02020603050405020304" pitchFamily="18" charset="0"/>
                <a:cs typeface="Times New Roman" panose="02020603050405020304" pitchFamily="18" charset="0"/>
              </a:rPr>
              <a:t>Evidence linking KEs immediately up/down-stream in AOP sequence</a:t>
            </a:r>
          </a:p>
          <a:p>
            <a:endParaRPr lang="en-US" sz="2000" kern="0" dirty="0">
              <a:latin typeface="Times New Roman" panose="02020603050405020304" pitchFamily="18" charset="0"/>
              <a:cs typeface="Times New Roman" panose="02020603050405020304" pitchFamily="18" charset="0"/>
            </a:endParaRPr>
          </a:p>
          <a:p>
            <a:r>
              <a:rPr lang="en-US" sz="2000" kern="0" dirty="0">
                <a:latin typeface="Times New Roman" panose="02020603050405020304" pitchFamily="18" charset="0"/>
                <a:cs typeface="Times New Roman" panose="02020603050405020304" pitchFamily="18" charset="0"/>
              </a:rPr>
              <a:t>Non-adjacent KERs:</a:t>
            </a:r>
          </a:p>
          <a:p>
            <a:pPr lvl="1"/>
            <a:r>
              <a:rPr lang="en-US" sz="1800" kern="0" dirty="0">
                <a:latin typeface="Times New Roman" panose="02020603050405020304" pitchFamily="18" charset="0"/>
                <a:cs typeface="Times New Roman" panose="02020603050405020304" pitchFamily="18" charset="0"/>
              </a:rPr>
              <a:t>Placeholders for evidence between KEs that are often measured together, but not in sequence</a:t>
            </a:r>
          </a:p>
          <a:p>
            <a:pPr lvl="1"/>
            <a:r>
              <a:rPr lang="en-US" sz="1800" kern="0" dirty="0">
                <a:latin typeface="Times New Roman" panose="02020603050405020304" pitchFamily="18" charset="0"/>
                <a:cs typeface="Times New Roman" panose="02020603050405020304" pitchFamily="18" charset="0"/>
              </a:rPr>
              <a:t>Not necessarily an alternate “path/mechanism”</a:t>
            </a:r>
          </a:p>
        </p:txBody>
      </p:sp>
    </p:spTree>
    <p:extLst>
      <p:ext uri="{BB962C8B-B14F-4D97-AF65-F5344CB8AC3E}">
        <p14:creationId xmlns:p14="http://schemas.microsoft.com/office/powerpoint/2010/main" val="106024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3" end="3"/>
                                            </p:txEl>
                                          </p:spTgt>
                                        </p:tgtEl>
                                        <p:attrNameLst>
                                          <p:attrName>style.visibility</p:attrName>
                                        </p:attrNameLst>
                                      </p:cBhvr>
                                      <p:to>
                                        <p:strVal val="visible"/>
                                      </p:to>
                                    </p:set>
                                    <p:animEffect transition="in" filter="fade">
                                      <p:cBhvr>
                                        <p:cTn id="7" dur="500"/>
                                        <p:tgtEl>
                                          <p:spTgt spid="21">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1">
                                            <p:txEl>
                                              <p:pRg st="4" end="4"/>
                                            </p:txEl>
                                          </p:spTgt>
                                        </p:tgtEl>
                                        <p:attrNameLst>
                                          <p:attrName>style.visibility</p:attrName>
                                        </p:attrNameLst>
                                      </p:cBhvr>
                                      <p:to>
                                        <p:strVal val="visible"/>
                                      </p:to>
                                    </p:set>
                                    <p:animEffect transition="in" filter="fade">
                                      <p:cBhvr>
                                        <p:cTn id="10" dur="500"/>
                                        <p:tgtEl>
                                          <p:spTgt spid="21">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xEl>
                                              <p:pRg st="5" end="5"/>
                                            </p:txEl>
                                          </p:spTgt>
                                        </p:tgtEl>
                                        <p:attrNameLst>
                                          <p:attrName>style.visibility</p:attrName>
                                        </p:attrNameLst>
                                      </p:cBhvr>
                                      <p:to>
                                        <p:strVal val="visible"/>
                                      </p:to>
                                    </p:set>
                                    <p:animEffect transition="in" filter="fade">
                                      <p:cBhvr>
                                        <p:cTn id="13" dur="500"/>
                                        <p:tgtEl>
                                          <p:spTgt spid="21">
                                            <p:txEl>
                                              <p:pRg st="5" end="5"/>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608" y="274638"/>
            <a:ext cx="7601664" cy="1143000"/>
          </a:xfrm>
        </p:spPr>
        <p:txBody>
          <a:bodyPr/>
          <a:lstStyle/>
          <a:p>
            <a:pPr algn="ctr"/>
            <a:r>
              <a:rPr lang="en-US" dirty="0">
                <a:latin typeface="Times New Roman" panose="02020603050405020304" pitchFamily="18" charset="0"/>
                <a:cs typeface="Times New Roman" panose="02020603050405020304" pitchFamily="18" charset="0"/>
              </a:rPr>
              <a:t>KER: The AOP work horse!</a:t>
            </a:r>
          </a:p>
        </p:txBody>
      </p:sp>
      <p:sp>
        <p:nvSpPr>
          <p:cNvPr id="3" name="Right Arrow 2"/>
          <p:cNvSpPr/>
          <p:nvPr/>
        </p:nvSpPr>
        <p:spPr bwMode="auto">
          <a:xfrm>
            <a:off x="5663000" y="3396569"/>
            <a:ext cx="1105917" cy="1049866"/>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400" b="1">
              <a:latin typeface="Times New Roman" panose="02020603050405020304" pitchFamily="18" charset="0"/>
              <a:cs typeface="Times New Roman" panose="02020603050405020304" pitchFamily="18" charset="0"/>
            </a:endParaRPr>
          </a:p>
        </p:txBody>
      </p:sp>
      <p:sp>
        <p:nvSpPr>
          <p:cNvPr id="4" name="Rectangle 3"/>
          <p:cNvSpPr/>
          <p:nvPr/>
        </p:nvSpPr>
        <p:spPr>
          <a:xfrm rot="1130777">
            <a:off x="3041406" y="4450479"/>
            <a:ext cx="2082094" cy="369332"/>
          </a:xfrm>
          <a:prstGeom prst="rect">
            <a:avLst/>
          </a:prstGeom>
        </p:spPr>
        <p:txBody>
          <a:bodyPr wrap="square">
            <a:spAutoFit/>
          </a:bodyPr>
          <a:lstStyle/>
          <a:p>
            <a:pPr marL="0" lvl="1" algn="ctr"/>
            <a:r>
              <a:rPr lang="en-US" b="1" dirty="0">
                <a:latin typeface="Times New Roman" panose="02020603050405020304" pitchFamily="18" charset="0"/>
                <a:cs typeface="Times New Roman" panose="02020603050405020304" pitchFamily="18" charset="0"/>
              </a:rPr>
              <a:t>Sex Applicability</a:t>
            </a:r>
          </a:p>
        </p:txBody>
      </p:sp>
      <p:sp>
        <p:nvSpPr>
          <p:cNvPr id="5" name="Rectangle 4"/>
          <p:cNvSpPr/>
          <p:nvPr/>
        </p:nvSpPr>
        <p:spPr>
          <a:xfrm rot="20227585">
            <a:off x="3168822" y="2648268"/>
            <a:ext cx="2292448" cy="646331"/>
          </a:xfrm>
          <a:prstGeom prst="rect">
            <a:avLst/>
          </a:prstGeom>
        </p:spPr>
        <p:txBody>
          <a:bodyPr wrap="square">
            <a:spAutoFit/>
          </a:bodyPr>
          <a:lstStyle/>
          <a:p>
            <a:pPr marL="0" lvl="1" algn="ctr"/>
            <a:r>
              <a:rPr lang="en-US" b="1" dirty="0">
                <a:latin typeface="Times New Roman" panose="02020603050405020304" pitchFamily="18" charset="0"/>
                <a:cs typeface="Times New Roman" panose="02020603050405020304" pitchFamily="18" charset="0"/>
              </a:rPr>
              <a:t>KER</a:t>
            </a:r>
          </a:p>
          <a:p>
            <a:pPr marL="0" lvl="1" algn="ctr"/>
            <a:r>
              <a:rPr lang="en-US" b="1" dirty="0">
                <a:latin typeface="Times New Roman" panose="02020603050405020304" pitchFamily="18" charset="0"/>
                <a:cs typeface="Times New Roman" panose="02020603050405020304" pitchFamily="18" charset="0"/>
              </a:rPr>
              <a:t>Description</a:t>
            </a:r>
          </a:p>
        </p:txBody>
      </p:sp>
      <p:sp>
        <p:nvSpPr>
          <p:cNvPr id="6" name="Rectangle 5"/>
          <p:cNvSpPr/>
          <p:nvPr/>
        </p:nvSpPr>
        <p:spPr>
          <a:xfrm>
            <a:off x="5017709" y="1694971"/>
            <a:ext cx="2143354" cy="646331"/>
          </a:xfrm>
          <a:prstGeom prst="rect">
            <a:avLst/>
          </a:prstGeom>
        </p:spPr>
        <p:txBody>
          <a:bodyPr wrap="square">
            <a:spAutoFit/>
          </a:bodyPr>
          <a:lstStyle/>
          <a:p>
            <a:pPr marL="0" lvl="1" algn="ctr">
              <a:spcAft>
                <a:spcPts val="600"/>
              </a:spcAft>
            </a:pPr>
            <a:r>
              <a:rPr lang="en-US" b="1" dirty="0">
                <a:latin typeface="Times New Roman" panose="02020603050405020304" pitchFamily="18" charset="0"/>
                <a:cs typeface="Times New Roman" panose="02020603050405020304" pitchFamily="18" charset="0"/>
              </a:rPr>
              <a:t>Biological Organization</a:t>
            </a:r>
          </a:p>
        </p:txBody>
      </p:sp>
      <p:sp>
        <p:nvSpPr>
          <p:cNvPr id="7" name="Rectangle 6"/>
          <p:cNvSpPr/>
          <p:nvPr/>
        </p:nvSpPr>
        <p:spPr>
          <a:xfrm rot="1905186">
            <a:off x="7005084" y="3070113"/>
            <a:ext cx="2192330" cy="646331"/>
          </a:xfrm>
          <a:prstGeom prst="rect">
            <a:avLst/>
          </a:prstGeom>
        </p:spPr>
        <p:txBody>
          <a:bodyPr wrap="square">
            <a:spAutoFit/>
          </a:bodyPr>
          <a:lstStyle/>
          <a:p>
            <a:pPr marL="0" lvl="1" algn="ctr"/>
            <a:r>
              <a:rPr lang="en-US" b="1" dirty="0">
                <a:latin typeface="Times New Roman" panose="02020603050405020304" pitchFamily="18" charset="0"/>
                <a:cs typeface="Times New Roman" panose="02020603050405020304" pitchFamily="18" charset="0"/>
              </a:rPr>
              <a:t>Taxonomic Applicability</a:t>
            </a:r>
          </a:p>
        </p:txBody>
      </p:sp>
      <p:sp>
        <p:nvSpPr>
          <p:cNvPr id="8" name="Rectangle 7"/>
          <p:cNvSpPr/>
          <p:nvPr/>
        </p:nvSpPr>
        <p:spPr>
          <a:xfrm rot="19189045">
            <a:off x="7417555" y="5176236"/>
            <a:ext cx="2135863" cy="369332"/>
          </a:xfrm>
          <a:prstGeom prst="rect">
            <a:avLst/>
          </a:prstGeom>
        </p:spPr>
        <p:txBody>
          <a:bodyPr wrap="square">
            <a:spAutoFit/>
          </a:bodyPr>
          <a:lstStyle/>
          <a:p>
            <a:pPr marL="0" lvl="1" algn="ctr"/>
            <a:r>
              <a:rPr lang="en-US" b="1" dirty="0">
                <a:latin typeface="Times New Roman" panose="02020603050405020304" pitchFamily="18" charset="0"/>
                <a:cs typeface="Times New Roman" panose="02020603050405020304" pitchFamily="18" charset="0"/>
              </a:rPr>
              <a:t>Dose Concordance</a:t>
            </a:r>
          </a:p>
        </p:txBody>
      </p:sp>
      <p:sp>
        <p:nvSpPr>
          <p:cNvPr id="10" name="Rectangle 9"/>
          <p:cNvSpPr/>
          <p:nvPr/>
        </p:nvSpPr>
        <p:spPr>
          <a:xfrm rot="1420763">
            <a:off x="3610450" y="5330711"/>
            <a:ext cx="2082093" cy="646331"/>
          </a:xfrm>
          <a:prstGeom prst="rect">
            <a:avLst/>
          </a:prstGeom>
        </p:spPr>
        <p:txBody>
          <a:bodyPr wrap="square">
            <a:spAutoFit/>
          </a:bodyPr>
          <a:lstStyle/>
          <a:p>
            <a:pPr marL="0" lvl="1" algn="ctr"/>
            <a:r>
              <a:rPr lang="en-US" b="1" dirty="0">
                <a:latin typeface="Times New Roman" panose="02020603050405020304" pitchFamily="18" charset="0"/>
                <a:cs typeface="Times New Roman" panose="02020603050405020304" pitchFamily="18" charset="0"/>
              </a:rPr>
              <a:t>Biological</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Plausibility</a:t>
            </a:r>
          </a:p>
        </p:txBody>
      </p:sp>
      <p:sp>
        <p:nvSpPr>
          <p:cNvPr id="11" name="Rectangle 10"/>
          <p:cNvSpPr/>
          <p:nvPr/>
        </p:nvSpPr>
        <p:spPr>
          <a:xfrm rot="20315297">
            <a:off x="6043719" y="4927280"/>
            <a:ext cx="2135863" cy="369332"/>
          </a:xfrm>
          <a:prstGeom prst="rect">
            <a:avLst/>
          </a:prstGeom>
        </p:spPr>
        <p:txBody>
          <a:bodyPr wrap="square">
            <a:spAutoFit/>
          </a:bodyPr>
          <a:lstStyle/>
          <a:p>
            <a:pPr marL="0" lvl="1" algn="ctr"/>
            <a:r>
              <a:rPr lang="en-US" b="1" dirty="0">
                <a:latin typeface="Times New Roman" panose="02020603050405020304" pitchFamily="18" charset="0"/>
                <a:cs typeface="Times New Roman" panose="02020603050405020304" pitchFamily="18" charset="0"/>
              </a:rPr>
              <a:t>Life Stage</a:t>
            </a:r>
          </a:p>
        </p:txBody>
      </p:sp>
      <p:sp>
        <p:nvSpPr>
          <p:cNvPr id="12" name="Rectangle 11"/>
          <p:cNvSpPr/>
          <p:nvPr/>
        </p:nvSpPr>
        <p:spPr>
          <a:xfrm rot="2511436">
            <a:off x="8373257" y="3031513"/>
            <a:ext cx="1917532" cy="646331"/>
          </a:xfrm>
          <a:prstGeom prst="rect">
            <a:avLst/>
          </a:prstGeom>
        </p:spPr>
        <p:txBody>
          <a:bodyPr wrap="square">
            <a:spAutoFit/>
          </a:bodyPr>
          <a:lstStyle/>
          <a:p>
            <a:pPr marL="0" lvl="1" algn="ctr"/>
            <a:r>
              <a:rPr lang="en-US" b="1" dirty="0">
                <a:latin typeface="Times New Roman" panose="02020603050405020304" pitchFamily="18" charset="0"/>
                <a:cs typeface="Times New Roman" panose="02020603050405020304" pitchFamily="18" charset="0"/>
              </a:rPr>
              <a:t>Temporal Concordance</a:t>
            </a:r>
          </a:p>
        </p:txBody>
      </p:sp>
      <p:sp>
        <p:nvSpPr>
          <p:cNvPr id="13" name="Rectangle 12"/>
          <p:cNvSpPr/>
          <p:nvPr/>
        </p:nvSpPr>
        <p:spPr>
          <a:xfrm rot="19735460">
            <a:off x="2373787" y="2230856"/>
            <a:ext cx="2135863" cy="646331"/>
          </a:xfrm>
          <a:prstGeom prst="rect">
            <a:avLst/>
          </a:prstGeom>
        </p:spPr>
        <p:txBody>
          <a:bodyPr wrap="square">
            <a:spAutoFit/>
          </a:bodyPr>
          <a:lstStyle/>
          <a:p>
            <a:pPr marL="0" lvl="1" algn="ctr"/>
            <a:r>
              <a:rPr lang="en-US" b="1" dirty="0">
                <a:latin typeface="Times New Roman" panose="02020603050405020304" pitchFamily="18" charset="0"/>
                <a:cs typeface="Times New Roman" panose="02020603050405020304" pitchFamily="18" charset="0"/>
              </a:rPr>
              <a:t>Incidence Concordance</a:t>
            </a:r>
          </a:p>
        </p:txBody>
      </p:sp>
      <p:sp>
        <p:nvSpPr>
          <p:cNvPr id="14" name="Rectangle 13"/>
          <p:cNvSpPr/>
          <p:nvPr/>
        </p:nvSpPr>
        <p:spPr>
          <a:xfrm rot="20981377">
            <a:off x="5180870" y="5929017"/>
            <a:ext cx="2311318" cy="646331"/>
          </a:xfrm>
          <a:prstGeom prst="rect">
            <a:avLst/>
          </a:prstGeom>
        </p:spPr>
        <p:txBody>
          <a:bodyPr wrap="square">
            <a:spAutoFit/>
          </a:bodyPr>
          <a:lstStyle/>
          <a:p>
            <a:pPr marL="0" lvl="1" algn="ctr"/>
            <a:r>
              <a:rPr lang="en-US" b="1" dirty="0">
                <a:latin typeface="Times New Roman" panose="02020603050405020304" pitchFamily="18" charset="0"/>
                <a:cs typeface="Times New Roman" panose="02020603050405020304" pitchFamily="18" charset="0"/>
              </a:rPr>
              <a:t>Quantitative Understanding</a:t>
            </a:r>
          </a:p>
        </p:txBody>
      </p:sp>
      <p:sp>
        <p:nvSpPr>
          <p:cNvPr id="15" name="Rectangle 14"/>
          <p:cNvSpPr/>
          <p:nvPr/>
        </p:nvSpPr>
        <p:spPr>
          <a:xfrm rot="1254115">
            <a:off x="7064322" y="1877877"/>
            <a:ext cx="1918809" cy="646331"/>
          </a:xfrm>
          <a:prstGeom prst="rect">
            <a:avLst/>
          </a:prstGeom>
        </p:spPr>
        <p:txBody>
          <a:bodyPr wrap="square">
            <a:spAutoFit/>
          </a:bodyPr>
          <a:lstStyle/>
          <a:p>
            <a:pPr marL="0" lvl="1" algn="ctr"/>
            <a:r>
              <a:rPr lang="en-US" b="1" dirty="0">
                <a:latin typeface="Times New Roman" panose="02020603050405020304" pitchFamily="18" charset="0"/>
                <a:cs typeface="Times New Roman" panose="02020603050405020304" pitchFamily="18" charset="0"/>
              </a:rPr>
              <a:t>Modulating Factors</a:t>
            </a:r>
          </a:p>
        </p:txBody>
      </p:sp>
      <p:sp>
        <p:nvSpPr>
          <p:cNvPr id="16" name="Rectangle 15"/>
          <p:cNvSpPr/>
          <p:nvPr/>
        </p:nvSpPr>
        <p:spPr>
          <a:xfrm rot="19437620">
            <a:off x="1958532" y="3727809"/>
            <a:ext cx="2137285" cy="369332"/>
          </a:xfrm>
          <a:prstGeom prst="rect">
            <a:avLst/>
          </a:prstGeom>
        </p:spPr>
        <p:txBody>
          <a:bodyPr wrap="square">
            <a:spAutoFit/>
          </a:bodyPr>
          <a:lstStyle/>
          <a:p>
            <a:pPr marL="0" lvl="1" algn="ctr"/>
            <a:r>
              <a:rPr lang="en-US" b="1" dirty="0">
                <a:latin typeface="Times New Roman" panose="02020603050405020304" pitchFamily="18" charset="0"/>
                <a:cs typeface="Times New Roman" panose="02020603050405020304" pitchFamily="18" charset="0"/>
              </a:rPr>
              <a:t>Feedback Loops</a:t>
            </a:r>
          </a:p>
        </p:txBody>
      </p:sp>
      <p:sp>
        <p:nvSpPr>
          <p:cNvPr id="17" name="Rectangle 16"/>
          <p:cNvSpPr/>
          <p:nvPr/>
        </p:nvSpPr>
        <p:spPr>
          <a:xfrm rot="2219528">
            <a:off x="2542565" y="5605438"/>
            <a:ext cx="2082094" cy="369332"/>
          </a:xfrm>
          <a:prstGeom prst="rect">
            <a:avLst/>
          </a:prstGeom>
        </p:spPr>
        <p:txBody>
          <a:bodyPr wrap="square">
            <a:spAutoFit/>
          </a:bodyPr>
          <a:lstStyle/>
          <a:p>
            <a:pPr marL="0" lvl="1" algn="ctr"/>
            <a:r>
              <a:rPr lang="en-US" b="1" dirty="0" err="1">
                <a:latin typeface="Times New Roman" panose="02020603050405020304" pitchFamily="18" charset="0"/>
                <a:cs typeface="Times New Roman" panose="02020603050405020304" pitchFamily="18" charset="0"/>
              </a:rPr>
              <a:t>WoE</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47857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6" presetClass="emph" presetSubtype="0" fill="hold" grpId="0" nodeType="withEffect">
                                  <p:stCondLst>
                                    <p:cond delay="0"/>
                                  </p:stCondLst>
                                  <p:childTnLst>
                                    <p:animScale>
                                      <p:cBhvr>
                                        <p:cTn id="11" dur="500" fill="hold"/>
                                        <p:tgtEl>
                                          <p:spTgt spid="3"/>
                                        </p:tgtEl>
                                      </p:cBhvr>
                                      <p:by x="120000" y="120000"/>
                                    </p:animScale>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6" presetClass="emph" presetSubtype="0" fill="hold" grpId="1" nodeType="withEffect">
                                  <p:stCondLst>
                                    <p:cond delay="0"/>
                                  </p:stCondLst>
                                  <p:childTnLst>
                                    <p:animScale>
                                      <p:cBhvr>
                                        <p:cTn id="19" dur="500" fill="hold"/>
                                        <p:tgtEl>
                                          <p:spTgt spid="3"/>
                                        </p:tgtEl>
                                      </p:cBhvr>
                                      <p:by x="120000" y="120000"/>
                                    </p:animScale>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6" presetClass="emph" presetSubtype="0" fill="hold" grpId="2" nodeType="withEffect">
                                  <p:stCondLst>
                                    <p:cond delay="0"/>
                                  </p:stCondLst>
                                  <p:childTnLst>
                                    <p:animScale>
                                      <p:cBhvr>
                                        <p:cTn id="27" dur="500" fill="hold"/>
                                        <p:tgtEl>
                                          <p:spTgt spid="3"/>
                                        </p:tgtEl>
                                      </p:cBhvr>
                                      <p:by x="120000" y="120000"/>
                                    </p:animScale>
                                  </p:childTnLst>
                                </p:cTn>
                              </p:par>
                            </p:childTnLst>
                          </p:cTn>
                        </p:par>
                        <p:par>
                          <p:cTn id="28" fill="hold">
                            <p:stCondLst>
                              <p:cond delay="1500"/>
                            </p:stCondLst>
                            <p:childTnLst>
                              <p:par>
                                <p:cTn id="29" presetID="53" presetClass="entr" presetSubtype="16"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par>
                                <p:cTn id="34" presetID="6" presetClass="emph" presetSubtype="0" fill="hold" grpId="3" nodeType="withEffect">
                                  <p:stCondLst>
                                    <p:cond delay="0"/>
                                  </p:stCondLst>
                                  <p:childTnLst>
                                    <p:animScale>
                                      <p:cBhvr>
                                        <p:cTn id="35" dur="500" fill="hold"/>
                                        <p:tgtEl>
                                          <p:spTgt spid="3"/>
                                        </p:tgtEl>
                                      </p:cBhvr>
                                      <p:by x="120000" y="120000"/>
                                    </p:animScale>
                                  </p:childTnLst>
                                </p:cTn>
                              </p:par>
                            </p:childTnLst>
                          </p:cTn>
                        </p:par>
                        <p:par>
                          <p:cTn id="36" fill="hold">
                            <p:stCondLst>
                              <p:cond delay="2000"/>
                            </p:stCondLst>
                            <p:childTnLst>
                              <p:par>
                                <p:cTn id="37" presetID="53" presetClass="entr" presetSubtype="16"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par>
                                <p:cTn id="42" presetID="6" presetClass="emph" presetSubtype="0" fill="hold" grpId="4" nodeType="withEffect">
                                  <p:stCondLst>
                                    <p:cond delay="0"/>
                                  </p:stCondLst>
                                  <p:childTnLst>
                                    <p:animScale>
                                      <p:cBhvr>
                                        <p:cTn id="43" dur="500" fill="hold"/>
                                        <p:tgtEl>
                                          <p:spTgt spid="3"/>
                                        </p:tgtEl>
                                      </p:cBhvr>
                                      <p:by x="120000" y="120000"/>
                                    </p:animScale>
                                  </p:childTnLst>
                                </p:cTn>
                              </p:par>
                            </p:childTnLst>
                          </p:cTn>
                        </p:par>
                        <p:par>
                          <p:cTn id="44" fill="hold">
                            <p:stCondLst>
                              <p:cond delay="2500"/>
                            </p:stCondLst>
                            <p:childTnLst>
                              <p:par>
                                <p:cTn id="45" presetID="53" presetClass="entr" presetSubtype="16"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par>
                                <p:cTn id="50" presetID="6" presetClass="emph" presetSubtype="0" fill="hold" grpId="5" nodeType="withEffect">
                                  <p:stCondLst>
                                    <p:cond delay="0"/>
                                  </p:stCondLst>
                                  <p:childTnLst>
                                    <p:animScale>
                                      <p:cBhvr>
                                        <p:cTn id="51" dur="500" fill="hold"/>
                                        <p:tgtEl>
                                          <p:spTgt spid="3"/>
                                        </p:tgtEl>
                                      </p:cBhvr>
                                      <p:by x="120000" y="120000"/>
                                    </p:animScale>
                                  </p:childTnLst>
                                </p:cTn>
                              </p:par>
                            </p:childTnLst>
                          </p:cTn>
                        </p:par>
                        <p:par>
                          <p:cTn id="52" fill="hold">
                            <p:stCondLst>
                              <p:cond delay="3000"/>
                            </p:stCondLst>
                            <p:childTnLst>
                              <p:par>
                                <p:cTn id="53" presetID="53" presetClass="entr" presetSubtype="16"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childTnLst>
                                </p:cTn>
                              </p:par>
                              <p:par>
                                <p:cTn id="58" presetID="6" presetClass="emph" presetSubtype="0" fill="hold" grpId="6" nodeType="withEffect">
                                  <p:stCondLst>
                                    <p:cond delay="0"/>
                                  </p:stCondLst>
                                  <p:childTnLst>
                                    <p:animScale>
                                      <p:cBhvr>
                                        <p:cTn id="59" dur="500" fill="hold"/>
                                        <p:tgtEl>
                                          <p:spTgt spid="3"/>
                                        </p:tgtEl>
                                      </p:cBhvr>
                                      <p:by x="120000" y="120000"/>
                                    </p:animScale>
                                  </p:childTnLst>
                                </p:cTn>
                              </p:par>
                            </p:childTnLst>
                          </p:cTn>
                        </p:par>
                        <p:par>
                          <p:cTn id="60" fill="hold">
                            <p:stCondLst>
                              <p:cond delay="3500"/>
                            </p:stCondLst>
                            <p:childTnLst>
                              <p:par>
                                <p:cTn id="61" presetID="53" presetClass="entr" presetSubtype="16"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par>
                                <p:cTn id="66" presetID="6" presetClass="emph" presetSubtype="0" fill="hold" grpId="7" nodeType="withEffect">
                                  <p:stCondLst>
                                    <p:cond delay="0"/>
                                  </p:stCondLst>
                                  <p:childTnLst>
                                    <p:animScale>
                                      <p:cBhvr>
                                        <p:cTn id="67" dur="500" fill="hold"/>
                                        <p:tgtEl>
                                          <p:spTgt spid="3"/>
                                        </p:tgtEl>
                                      </p:cBhvr>
                                      <p:by x="120000" y="120000"/>
                                    </p:animScale>
                                  </p:childTnLst>
                                </p:cTn>
                              </p:par>
                            </p:childTnLst>
                          </p:cTn>
                        </p:par>
                        <p:par>
                          <p:cTn id="68" fill="hold">
                            <p:stCondLst>
                              <p:cond delay="4000"/>
                            </p:stCondLst>
                            <p:childTnLst>
                              <p:par>
                                <p:cTn id="69" presetID="53" presetClass="entr" presetSubtype="16" fill="hold" grpId="0" nodeType="after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p:cTn id="71" dur="500" fill="hold"/>
                                        <p:tgtEl>
                                          <p:spTgt spid="13"/>
                                        </p:tgtEl>
                                        <p:attrNameLst>
                                          <p:attrName>ppt_w</p:attrName>
                                        </p:attrNameLst>
                                      </p:cBhvr>
                                      <p:tavLst>
                                        <p:tav tm="0">
                                          <p:val>
                                            <p:fltVal val="0"/>
                                          </p:val>
                                        </p:tav>
                                        <p:tav tm="100000">
                                          <p:val>
                                            <p:strVal val="#ppt_w"/>
                                          </p:val>
                                        </p:tav>
                                      </p:tavLst>
                                    </p:anim>
                                    <p:anim calcmode="lin" valueType="num">
                                      <p:cBhvr>
                                        <p:cTn id="72" dur="500" fill="hold"/>
                                        <p:tgtEl>
                                          <p:spTgt spid="13"/>
                                        </p:tgtEl>
                                        <p:attrNameLst>
                                          <p:attrName>ppt_h</p:attrName>
                                        </p:attrNameLst>
                                      </p:cBhvr>
                                      <p:tavLst>
                                        <p:tav tm="0">
                                          <p:val>
                                            <p:fltVal val="0"/>
                                          </p:val>
                                        </p:tav>
                                        <p:tav tm="100000">
                                          <p:val>
                                            <p:strVal val="#ppt_h"/>
                                          </p:val>
                                        </p:tav>
                                      </p:tavLst>
                                    </p:anim>
                                    <p:animEffect transition="in" filter="fade">
                                      <p:cBhvr>
                                        <p:cTn id="73" dur="500"/>
                                        <p:tgtEl>
                                          <p:spTgt spid="13"/>
                                        </p:tgtEl>
                                      </p:cBhvr>
                                    </p:animEffect>
                                  </p:childTnLst>
                                </p:cTn>
                              </p:par>
                              <p:par>
                                <p:cTn id="74" presetID="6" presetClass="emph" presetSubtype="0" fill="hold" grpId="8" nodeType="withEffect">
                                  <p:stCondLst>
                                    <p:cond delay="0"/>
                                  </p:stCondLst>
                                  <p:childTnLst>
                                    <p:animScale>
                                      <p:cBhvr>
                                        <p:cTn id="75" dur="500" fill="hold"/>
                                        <p:tgtEl>
                                          <p:spTgt spid="3"/>
                                        </p:tgtEl>
                                      </p:cBhvr>
                                      <p:by x="120000" y="120000"/>
                                    </p:animScale>
                                  </p:childTnLst>
                                </p:cTn>
                              </p:par>
                            </p:childTnLst>
                          </p:cTn>
                        </p:par>
                        <p:par>
                          <p:cTn id="76" fill="hold">
                            <p:stCondLst>
                              <p:cond delay="4500"/>
                            </p:stCondLst>
                            <p:childTnLst>
                              <p:par>
                                <p:cTn id="77" presetID="53" presetClass="entr" presetSubtype="16" fill="hold" grpId="0" nodeType="after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500" fill="hold"/>
                                        <p:tgtEl>
                                          <p:spTgt spid="14"/>
                                        </p:tgtEl>
                                        <p:attrNameLst>
                                          <p:attrName>ppt_w</p:attrName>
                                        </p:attrNameLst>
                                      </p:cBhvr>
                                      <p:tavLst>
                                        <p:tav tm="0">
                                          <p:val>
                                            <p:fltVal val="0"/>
                                          </p:val>
                                        </p:tav>
                                        <p:tav tm="100000">
                                          <p:val>
                                            <p:strVal val="#ppt_w"/>
                                          </p:val>
                                        </p:tav>
                                      </p:tavLst>
                                    </p:anim>
                                    <p:anim calcmode="lin" valueType="num">
                                      <p:cBhvr>
                                        <p:cTn id="80" dur="500" fill="hold"/>
                                        <p:tgtEl>
                                          <p:spTgt spid="14"/>
                                        </p:tgtEl>
                                        <p:attrNameLst>
                                          <p:attrName>ppt_h</p:attrName>
                                        </p:attrNameLst>
                                      </p:cBhvr>
                                      <p:tavLst>
                                        <p:tav tm="0">
                                          <p:val>
                                            <p:fltVal val="0"/>
                                          </p:val>
                                        </p:tav>
                                        <p:tav tm="100000">
                                          <p:val>
                                            <p:strVal val="#ppt_h"/>
                                          </p:val>
                                        </p:tav>
                                      </p:tavLst>
                                    </p:anim>
                                    <p:animEffect transition="in" filter="fade">
                                      <p:cBhvr>
                                        <p:cTn id="81" dur="500"/>
                                        <p:tgtEl>
                                          <p:spTgt spid="14"/>
                                        </p:tgtEl>
                                      </p:cBhvr>
                                    </p:animEffect>
                                  </p:childTnLst>
                                </p:cTn>
                              </p:par>
                              <p:par>
                                <p:cTn id="82" presetID="6" presetClass="emph" presetSubtype="0" fill="hold" grpId="9" nodeType="withEffect">
                                  <p:stCondLst>
                                    <p:cond delay="0"/>
                                  </p:stCondLst>
                                  <p:childTnLst>
                                    <p:animScale>
                                      <p:cBhvr>
                                        <p:cTn id="83" dur="500" fill="hold"/>
                                        <p:tgtEl>
                                          <p:spTgt spid="3"/>
                                        </p:tgtEl>
                                      </p:cBhvr>
                                      <p:by x="120000" y="120000"/>
                                    </p:animScale>
                                  </p:childTnLst>
                                </p:cTn>
                              </p:par>
                            </p:childTnLst>
                          </p:cTn>
                        </p:par>
                        <p:par>
                          <p:cTn id="84" fill="hold">
                            <p:stCondLst>
                              <p:cond delay="5000"/>
                            </p:stCondLst>
                            <p:childTnLst>
                              <p:par>
                                <p:cTn id="85" presetID="53" presetClass="entr" presetSubtype="16" fill="hold" grpId="0" nodeType="afterEffect">
                                  <p:stCondLst>
                                    <p:cond delay="0"/>
                                  </p:stCondLst>
                                  <p:childTnLst>
                                    <p:set>
                                      <p:cBhvr>
                                        <p:cTn id="86" dur="1" fill="hold">
                                          <p:stCondLst>
                                            <p:cond delay="0"/>
                                          </p:stCondLst>
                                        </p:cTn>
                                        <p:tgtEl>
                                          <p:spTgt spid="15"/>
                                        </p:tgtEl>
                                        <p:attrNameLst>
                                          <p:attrName>style.visibility</p:attrName>
                                        </p:attrNameLst>
                                      </p:cBhvr>
                                      <p:to>
                                        <p:strVal val="visible"/>
                                      </p:to>
                                    </p:set>
                                    <p:anim calcmode="lin" valueType="num">
                                      <p:cBhvr>
                                        <p:cTn id="87" dur="500" fill="hold"/>
                                        <p:tgtEl>
                                          <p:spTgt spid="15"/>
                                        </p:tgtEl>
                                        <p:attrNameLst>
                                          <p:attrName>ppt_w</p:attrName>
                                        </p:attrNameLst>
                                      </p:cBhvr>
                                      <p:tavLst>
                                        <p:tav tm="0">
                                          <p:val>
                                            <p:fltVal val="0"/>
                                          </p:val>
                                        </p:tav>
                                        <p:tav tm="100000">
                                          <p:val>
                                            <p:strVal val="#ppt_w"/>
                                          </p:val>
                                        </p:tav>
                                      </p:tavLst>
                                    </p:anim>
                                    <p:anim calcmode="lin" valueType="num">
                                      <p:cBhvr>
                                        <p:cTn id="88" dur="500" fill="hold"/>
                                        <p:tgtEl>
                                          <p:spTgt spid="15"/>
                                        </p:tgtEl>
                                        <p:attrNameLst>
                                          <p:attrName>ppt_h</p:attrName>
                                        </p:attrNameLst>
                                      </p:cBhvr>
                                      <p:tavLst>
                                        <p:tav tm="0">
                                          <p:val>
                                            <p:fltVal val="0"/>
                                          </p:val>
                                        </p:tav>
                                        <p:tav tm="100000">
                                          <p:val>
                                            <p:strVal val="#ppt_h"/>
                                          </p:val>
                                        </p:tav>
                                      </p:tavLst>
                                    </p:anim>
                                    <p:animEffect transition="in" filter="fade">
                                      <p:cBhvr>
                                        <p:cTn id="89" dur="500"/>
                                        <p:tgtEl>
                                          <p:spTgt spid="15"/>
                                        </p:tgtEl>
                                      </p:cBhvr>
                                    </p:animEffect>
                                  </p:childTnLst>
                                </p:cTn>
                              </p:par>
                              <p:par>
                                <p:cTn id="90" presetID="6" presetClass="emph" presetSubtype="0" fill="hold" grpId="10" nodeType="withEffect">
                                  <p:stCondLst>
                                    <p:cond delay="0"/>
                                  </p:stCondLst>
                                  <p:childTnLst>
                                    <p:animScale>
                                      <p:cBhvr>
                                        <p:cTn id="91" dur="500" fill="hold"/>
                                        <p:tgtEl>
                                          <p:spTgt spid="3"/>
                                        </p:tgtEl>
                                      </p:cBhvr>
                                      <p:by x="120000" y="120000"/>
                                    </p:animScale>
                                  </p:childTnLst>
                                </p:cTn>
                              </p:par>
                            </p:childTnLst>
                          </p:cTn>
                        </p:par>
                        <p:par>
                          <p:cTn id="92" fill="hold">
                            <p:stCondLst>
                              <p:cond delay="5500"/>
                            </p:stCondLst>
                            <p:childTnLst>
                              <p:par>
                                <p:cTn id="93" presetID="53" presetClass="entr" presetSubtype="16" fill="hold" grpId="0" nodeType="afterEffect">
                                  <p:stCondLst>
                                    <p:cond delay="0"/>
                                  </p:stCondLst>
                                  <p:childTnLst>
                                    <p:set>
                                      <p:cBhvr>
                                        <p:cTn id="94" dur="1" fill="hold">
                                          <p:stCondLst>
                                            <p:cond delay="0"/>
                                          </p:stCondLst>
                                        </p:cTn>
                                        <p:tgtEl>
                                          <p:spTgt spid="16"/>
                                        </p:tgtEl>
                                        <p:attrNameLst>
                                          <p:attrName>style.visibility</p:attrName>
                                        </p:attrNameLst>
                                      </p:cBhvr>
                                      <p:to>
                                        <p:strVal val="visible"/>
                                      </p:to>
                                    </p:set>
                                    <p:anim calcmode="lin" valueType="num">
                                      <p:cBhvr>
                                        <p:cTn id="95" dur="500" fill="hold"/>
                                        <p:tgtEl>
                                          <p:spTgt spid="16"/>
                                        </p:tgtEl>
                                        <p:attrNameLst>
                                          <p:attrName>ppt_w</p:attrName>
                                        </p:attrNameLst>
                                      </p:cBhvr>
                                      <p:tavLst>
                                        <p:tav tm="0">
                                          <p:val>
                                            <p:fltVal val="0"/>
                                          </p:val>
                                        </p:tav>
                                        <p:tav tm="100000">
                                          <p:val>
                                            <p:strVal val="#ppt_w"/>
                                          </p:val>
                                        </p:tav>
                                      </p:tavLst>
                                    </p:anim>
                                    <p:anim calcmode="lin" valueType="num">
                                      <p:cBhvr>
                                        <p:cTn id="96" dur="500" fill="hold"/>
                                        <p:tgtEl>
                                          <p:spTgt spid="16"/>
                                        </p:tgtEl>
                                        <p:attrNameLst>
                                          <p:attrName>ppt_h</p:attrName>
                                        </p:attrNameLst>
                                      </p:cBhvr>
                                      <p:tavLst>
                                        <p:tav tm="0">
                                          <p:val>
                                            <p:fltVal val="0"/>
                                          </p:val>
                                        </p:tav>
                                        <p:tav tm="100000">
                                          <p:val>
                                            <p:strVal val="#ppt_h"/>
                                          </p:val>
                                        </p:tav>
                                      </p:tavLst>
                                    </p:anim>
                                    <p:animEffect transition="in" filter="fade">
                                      <p:cBhvr>
                                        <p:cTn id="97" dur="500"/>
                                        <p:tgtEl>
                                          <p:spTgt spid="16"/>
                                        </p:tgtEl>
                                      </p:cBhvr>
                                    </p:animEffect>
                                  </p:childTnLst>
                                </p:cTn>
                              </p:par>
                            </p:childTnLst>
                          </p:cTn>
                        </p:par>
                        <p:par>
                          <p:cTn id="98" fill="hold">
                            <p:stCondLst>
                              <p:cond delay="6000"/>
                            </p:stCondLst>
                            <p:childTnLst>
                              <p:par>
                                <p:cTn id="99" presetID="53" presetClass="entr" presetSubtype="16" fill="hold" grpId="0" nodeType="afterEffect">
                                  <p:stCondLst>
                                    <p:cond delay="0"/>
                                  </p:stCondLst>
                                  <p:childTnLst>
                                    <p:set>
                                      <p:cBhvr>
                                        <p:cTn id="100" dur="1" fill="hold">
                                          <p:stCondLst>
                                            <p:cond delay="0"/>
                                          </p:stCondLst>
                                        </p:cTn>
                                        <p:tgtEl>
                                          <p:spTgt spid="17"/>
                                        </p:tgtEl>
                                        <p:attrNameLst>
                                          <p:attrName>style.visibility</p:attrName>
                                        </p:attrNameLst>
                                      </p:cBhvr>
                                      <p:to>
                                        <p:strVal val="visible"/>
                                      </p:to>
                                    </p:set>
                                    <p:anim calcmode="lin" valueType="num">
                                      <p:cBhvr>
                                        <p:cTn id="101" dur="500" fill="hold"/>
                                        <p:tgtEl>
                                          <p:spTgt spid="17"/>
                                        </p:tgtEl>
                                        <p:attrNameLst>
                                          <p:attrName>ppt_w</p:attrName>
                                        </p:attrNameLst>
                                      </p:cBhvr>
                                      <p:tavLst>
                                        <p:tav tm="0">
                                          <p:val>
                                            <p:fltVal val="0"/>
                                          </p:val>
                                        </p:tav>
                                        <p:tav tm="100000">
                                          <p:val>
                                            <p:strVal val="#ppt_w"/>
                                          </p:val>
                                        </p:tav>
                                      </p:tavLst>
                                    </p:anim>
                                    <p:anim calcmode="lin" valueType="num">
                                      <p:cBhvr>
                                        <p:cTn id="102" dur="500" fill="hold"/>
                                        <p:tgtEl>
                                          <p:spTgt spid="17"/>
                                        </p:tgtEl>
                                        <p:attrNameLst>
                                          <p:attrName>ppt_h</p:attrName>
                                        </p:attrNameLst>
                                      </p:cBhvr>
                                      <p:tavLst>
                                        <p:tav tm="0">
                                          <p:val>
                                            <p:fltVal val="0"/>
                                          </p:val>
                                        </p:tav>
                                        <p:tav tm="100000">
                                          <p:val>
                                            <p:strVal val="#ppt_h"/>
                                          </p:val>
                                        </p:tav>
                                      </p:tavLst>
                                    </p:anim>
                                    <p:animEffect transition="in" filter="fade">
                                      <p:cBhvr>
                                        <p:cTn id="10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3" grpId="4" animBg="1"/>
      <p:bldP spid="3" grpId="5" animBg="1"/>
      <p:bldP spid="3" grpId="6" animBg="1"/>
      <p:bldP spid="3" grpId="7" animBg="1"/>
      <p:bldP spid="3" grpId="8" animBg="1"/>
      <p:bldP spid="3" grpId="9" animBg="1"/>
      <p:bldP spid="3" grpId="10" animBg="1"/>
      <p:bldP spid="4" grpId="0"/>
      <p:bldP spid="5" grpId="0"/>
      <p:bldP spid="6" grpId="0"/>
      <p:bldP spid="7" grpId="0"/>
      <p:bldP spid="8" grpId="0"/>
      <p:bldP spid="10" grpId="0"/>
      <p:bldP spid="11" grpId="0"/>
      <p:bldP spid="12" grpId="0"/>
      <p:bldP spid="13" grpId="0"/>
      <p:bldP spid="14" grpId="0"/>
      <p:bldP spid="15" grpId="0"/>
      <p:bldP spid="16"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11200" y="1524000"/>
            <a:ext cx="5689600" cy="5047226"/>
          </a:xfrm>
          <a:prstGeom prst="rect">
            <a:avLst/>
          </a:prstGeom>
          <a:noFill/>
          <a:ln w="9525">
            <a:noFill/>
            <a:miter lim="800000"/>
            <a:headEnd/>
            <a:tailEnd/>
          </a:ln>
        </p:spPr>
      </p:pic>
      <p:pic>
        <p:nvPicPr>
          <p:cNvPr id="5" name="Picture 4" descr="at desk"/>
          <p:cNvPicPr>
            <a:picLocks noChangeAspect="1" noChangeArrowheads="1"/>
          </p:cNvPicPr>
          <p:nvPr/>
        </p:nvPicPr>
        <p:blipFill>
          <a:blip r:embed="rId3" cstate="print"/>
          <a:srcRect/>
          <a:stretch>
            <a:fillRect/>
          </a:stretch>
        </p:blipFill>
        <p:spPr bwMode="auto">
          <a:xfrm>
            <a:off x="8000829" y="2815166"/>
            <a:ext cx="1900811" cy="1531209"/>
          </a:xfrm>
          <a:prstGeom prst="rect">
            <a:avLst/>
          </a:prstGeom>
          <a:noFill/>
        </p:spPr>
      </p:pic>
      <p:sp>
        <p:nvSpPr>
          <p:cNvPr id="6" name="Oval Callout 5"/>
          <p:cNvSpPr/>
          <p:nvPr/>
        </p:nvSpPr>
        <p:spPr bwMode="auto">
          <a:xfrm>
            <a:off x="7391400" y="1976966"/>
            <a:ext cx="1600200" cy="762000"/>
          </a:xfrm>
          <a:prstGeom prst="wedgeEllipseCallout">
            <a:avLst>
              <a:gd name="adj1" fmla="val 30358"/>
              <a:gd name="adj2" fmla="val 79954"/>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latin typeface="Arial" charset="0"/>
              <a:ea typeface="ＭＳ Ｐゴシック" pitchFamily="84" charset="-128"/>
            </a:endParaRPr>
          </a:p>
        </p:txBody>
      </p:sp>
      <p:sp>
        <p:nvSpPr>
          <p:cNvPr id="7" name="TextBox 6"/>
          <p:cNvSpPr txBox="1"/>
          <p:nvPr/>
        </p:nvSpPr>
        <p:spPr>
          <a:xfrm>
            <a:off x="7391400" y="2142520"/>
            <a:ext cx="182880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So What?</a:t>
            </a:r>
          </a:p>
        </p:txBody>
      </p:sp>
      <p:sp>
        <p:nvSpPr>
          <p:cNvPr id="8" name="TextBox 7"/>
          <p:cNvSpPr txBox="1"/>
          <p:nvPr/>
        </p:nvSpPr>
        <p:spPr>
          <a:xfrm>
            <a:off x="7023100" y="4495801"/>
            <a:ext cx="4457700"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Can we expect this perturbation lead to an adverse outcome?</a:t>
            </a:r>
          </a:p>
        </p:txBody>
      </p:sp>
      <p:sp>
        <p:nvSpPr>
          <p:cNvPr id="9" name="Rectangle 8"/>
          <p:cNvSpPr/>
          <p:nvPr/>
        </p:nvSpPr>
        <p:spPr>
          <a:xfrm>
            <a:off x="1695450" y="1793876"/>
            <a:ext cx="225425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822575" y="367999"/>
            <a:ext cx="8671605" cy="461665"/>
          </a:xfrm>
          <a:prstGeom prst="rect">
            <a:avLst/>
          </a:prstGeom>
        </p:spPr>
        <p:txBody>
          <a:bodyPr wrap="none">
            <a:spAutoFit/>
          </a:bodyPr>
          <a:lstStyle/>
          <a:p>
            <a:r>
              <a:rPr lang="en-US" sz="2400" b="1" dirty="0">
                <a:solidFill>
                  <a:srgbClr val="00B0F0"/>
                </a:solidFill>
                <a:latin typeface="Times New Roman" panose="02020603050405020304" pitchFamily="18" charset="0"/>
                <a:cs typeface="Times New Roman" panose="02020603050405020304" pitchFamily="18" charset="0"/>
              </a:rPr>
              <a:t>So how to AOPs help with understanding what these data mean?</a:t>
            </a:r>
            <a:endParaRPr lang="en-US" sz="2400" dirty="0">
              <a:solidFill>
                <a:srgbClr val="00B0F0"/>
              </a:solidFill>
              <a:latin typeface="Times New Roman" panose="02020603050405020304" pitchFamily="18" charset="0"/>
              <a:cs typeface="Times New Roman" panose="02020603050405020304" pitchFamily="18" charset="0"/>
            </a:endParaRPr>
          </a:p>
        </p:txBody>
      </p:sp>
      <p:pic>
        <p:nvPicPr>
          <p:cNvPr id="72706" name="Picture 2" descr="Indometacin skeletal.svg"/>
          <p:cNvPicPr>
            <a:picLocks noChangeAspect="1" noChangeArrowheads="1"/>
          </p:cNvPicPr>
          <p:nvPr/>
        </p:nvPicPr>
        <p:blipFill>
          <a:blip r:embed="rId4" cstate="print"/>
          <a:srcRect/>
          <a:stretch>
            <a:fillRect/>
          </a:stretch>
        </p:blipFill>
        <p:spPr bwMode="auto">
          <a:xfrm>
            <a:off x="4445000" y="1223835"/>
            <a:ext cx="2095500" cy="1504951"/>
          </a:xfrm>
          <a:prstGeom prst="rect">
            <a:avLst/>
          </a:prstGeom>
          <a:noFill/>
        </p:spPr>
      </p:pic>
      <p:pic>
        <p:nvPicPr>
          <p:cNvPr id="11" name="Picture 19" descr="Image result for cell culture">
            <a:extLst>
              <a:ext uri="{FF2B5EF4-FFF2-40B4-BE49-F238E27FC236}">
                <a16:creationId xmlns:a16="http://schemas.microsoft.com/office/drawing/2014/main" id="{3AE488CB-A2AF-4042-A2E4-9D192CA286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16" y="1029306"/>
            <a:ext cx="1263547" cy="94766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2" name="Picture 2" descr="https://www.epa.gov/sites/production/files/styles/medium/public/2015-08/tox21.jpg">
            <a:extLst>
              <a:ext uri="{FF2B5EF4-FFF2-40B4-BE49-F238E27FC236}">
                <a16:creationId xmlns:a16="http://schemas.microsoft.com/office/drawing/2014/main" id="{88724231-4682-449F-8C8C-5638DA814A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0699" t="13641" r="14418" b="6148"/>
          <a:stretch>
            <a:fillRect/>
          </a:stretch>
        </p:blipFill>
        <p:spPr bwMode="auto">
          <a:xfrm>
            <a:off x="1285592" y="382587"/>
            <a:ext cx="137831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595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descr="File:Cyclooxygenase-1 with bound ibuprofen 1EQG.png">
            <a:hlinkClick r:id="rId2"/>
            <a:extLst>
              <a:ext uri="{FF2B5EF4-FFF2-40B4-BE49-F238E27FC236}">
                <a16:creationId xmlns:a16="http://schemas.microsoft.com/office/drawing/2014/main" id="{413CCBDD-6EC0-4FAD-B36C-80F1E393A63C}"/>
              </a:ext>
            </a:extLst>
          </p:cNvPr>
          <p:cNvPicPr>
            <a:picLocks noChangeAspect="1" noChangeArrowheads="1"/>
          </p:cNvPicPr>
          <p:nvPr/>
        </p:nvPicPr>
        <p:blipFill>
          <a:blip r:embed="rId3" cstate="print"/>
          <a:srcRect/>
          <a:stretch>
            <a:fillRect/>
          </a:stretch>
        </p:blipFill>
        <p:spPr bwMode="auto">
          <a:xfrm>
            <a:off x="1511673" y="2217743"/>
            <a:ext cx="1501752" cy="1028700"/>
          </a:xfrm>
          <a:prstGeom prst="rect">
            <a:avLst/>
          </a:prstGeom>
          <a:noFill/>
        </p:spPr>
      </p:pic>
      <p:pic>
        <p:nvPicPr>
          <p:cNvPr id="26" name="Picture 2">
            <a:extLst>
              <a:ext uri="{FF2B5EF4-FFF2-40B4-BE49-F238E27FC236}">
                <a16:creationId xmlns:a16="http://schemas.microsoft.com/office/drawing/2014/main" id="{62C864D0-D8A0-4464-8EB1-2498EB8E05CA}"/>
              </a:ext>
            </a:extLst>
          </p:cNvPr>
          <p:cNvPicPr>
            <a:picLocks noChangeAspect="1" noChangeArrowheads="1"/>
          </p:cNvPicPr>
          <p:nvPr/>
        </p:nvPicPr>
        <p:blipFill>
          <a:blip r:embed="rId4" cstate="print"/>
          <a:srcRect/>
          <a:stretch>
            <a:fillRect/>
          </a:stretch>
        </p:blipFill>
        <p:spPr bwMode="auto">
          <a:xfrm>
            <a:off x="899945" y="3429000"/>
            <a:ext cx="3294983" cy="292296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7" name="Picture 4" descr="at desk">
            <a:extLst>
              <a:ext uri="{FF2B5EF4-FFF2-40B4-BE49-F238E27FC236}">
                <a16:creationId xmlns:a16="http://schemas.microsoft.com/office/drawing/2014/main" id="{42904D8A-C3B8-424E-AAE0-85C00276A74B}"/>
              </a:ext>
            </a:extLst>
          </p:cNvPr>
          <p:cNvPicPr>
            <a:picLocks noChangeAspect="1" noChangeArrowheads="1"/>
          </p:cNvPicPr>
          <p:nvPr/>
        </p:nvPicPr>
        <p:blipFill>
          <a:blip r:embed="rId5" cstate="print"/>
          <a:srcRect/>
          <a:stretch>
            <a:fillRect/>
          </a:stretch>
        </p:blipFill>
        <p:spPr bwMode="auto">
          <a:xfrm>
            <a:off x="5981359" y="3084599"/>
            <a:ext cx="1830664" cy="1474702"/>
          </a:xfrm>
          <a:prstGeom prst="rect">
            <a:avLst/>
          </a:prstGeom>
          <a:noFill/>
        </p:spPr>
      </p:pic>
      <p:sp>
        <p:nvSpPr>
          <p:cNvPr id="28" name="Oval Callout 2">
            <a:extLst>
              <a:ext uri="{FF2B5EF4-FFF2-40B4-BE49-F238E27FC236}">
                <a16:creationId xmlns:a16="http://schemas.microsoft.com/office/drawing/2014/main" id="{06FB0874-7251-438E-AD00-21F94F65A557}"/>
              </a:ext>
            </a:extLst>
          </p:cNvPr>
          <p:cNvSpPr/>
          <p:nvPr/>
        </p:nvSpPr>
        <p:spPr bwMode="auto">
          <a:xfrm>
            <a:off x="5848121" y="2678199"/>
            <a:ext cx="1200150" cy="406400"/>
          </a:xfrm>
          <a:prstGeom prst="wedgeEllipseCallout">
            <a:avLst>
              <a:gd name="adj1" fmla="val 30358"/>
              <a:gd name="adj2" fmla="val 79954"/>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r>
              <a:rPr lang="en-US" sz="1800" dirty="0"/>
              <a:t>Ah-ha</a:t>
            </a:r>
          </a:p>
        </p:txBody>
      </p:sp>
      <p:sp>
        <p:nvSpPr>
          <p:cNvPr id="29" name="Rectangle 28">
            <a:extLst>
              <a:ext uri="{FF2B5EF4-FFF2-40B4-BE49-F238E27FC236}">
                <a16:creationId xmlns:a16="http://schemas.microsoft.com/office/drawing/2014/main" id="{032801C6-508F-47FC-86A0-21B598DAF6FB}"/>
              </a:ext>
            </a:extLst>
          </p:cNvPr>
          <p:cNvSpPr/>
          <p:nvPr/>
        </p:nvSpPr>
        <p:spPr>
          <a:xfrm>
            <a:off x="1479288" y="3537573"/>
            <a:ext cx="1257300" cy="3312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0" name="Picture 2" descr="http://upload.wikimedia.org/wikipedia/commons/thumb/b/b1/Egg-rmh.jpg/310px-Egg-rmh.jpg">
            <a:hlinkClick r:id="rId6"/>
            <a:extLst>
              <a:ext uri="{FF2B5EF4-FFF2-40B4-BE49-F238E27FC236}">
                <a16:creationId xmlns:a16="http://schemas.microsoft.com/office/drawing/2014/main" id="{3FCBE6EC-51F0-4AA8-B369-E586D1A8BBF8}"/>
              </a:ext>
            </a:extLst>
          </p:cNvPr>
          <p:cNvPicPr>
            <a:picLocks noChangeAspect="1" noChangeArrowheads="1"/>
          </p:cNvPicPr>
          <p:nvPr/>
        </p:nvPicPr>
        <p:blipFill>
          <a:blip r:embed="rId7" cstate="print"/>
          <a:srcRect/>
          <a:stretch>
            <a:fillRect/>
          </a:stretch>
        </p:blipFill>
        <p:spPr bwMode="auto">
          <a:xfrm>
            <a:off x="9258300" y="2681252"/>
            <a:ext cx="2033755" cy="1528597"/>
          </a:xfrm>
          <a:prstGeom prst="rect">
            <a:avLst/>
          </a:prstGeom>
          <a:noFill/>
        </p:spPr>
      </p:pic>
      <p:pic>
        <p:nvPicPr>
          <p:cNvPr id="42" name="Picture 2" descr="https://www.epa.gov/sites/production/files/styles/medium/public/2015-08/tox21.jpg">
            <a:extLst>
              <a:ext uri="{FF2B5EF4-FFF2-40B4-BE49-F238E27FC236}">
                <a16:creationId xmlns:a16="http://schemas.microsoft.com/office/drawing/2014/main" id="{190FAC0F-B86F-49F8-BB58-FC9C3D09CAB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20699" t="13641" r="14418" b="6148"/>
          <a:stretch>
            <a:fillRect/>
          </a:stretch>
        </p:blipFill>
        <p:spPr bwMode="auto">
          <a:xfrm>
            <a:off x="414171" y="2789947"/>
            <a:ext cx="96615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a:extLst>
              <a:ext uri="{FF2B5EF4-FFF2-40B4-BE49-F238E27FC236}">
                <a16:creationId xmlns:a16="http://schemas.microsoft.com/office/drawing/2014/main" id="{B1CABFD8-1329-4AEF-B667-7FAD59174460}"/>
              </a:ext>
            </a:extLst>
          </p:cNvPr>
          <p:cNvPicPr>
            <a:picLocks noChangeAspect="1"/>
          </p:cNvPicPr>
          <p:nvPr/>
        </p:nvPicPr>
        <p:blipFill>
          <a:blip r:embed="rId9"/>
          <a:stretch>
            <a:fillRect/>
          </a:stretch>
        </p:blipFill>
        <p:spPr>
          <a:xfrm>
            <a:off x="563657" y="608580"/>
            <a:ext cx="11005647" cy="1763726"/>
          </a:xfrm>
          <a:prstGeom prst="rect">
            <a:avLst/>
          </a:prstGeom>
        </p:spPr>
      </p:pic>
      <p:sp>
        <p:nvSpPr>
          <p:cNvPr id="49" name="TextBox 48">
            <a:extLst>
              <a:ext uri="{FF2B5EF4-FFF2-40B4-BE49-F238E27FC236}">
                <a16:creationId xmlns:a16="http://schemas.microsoft.com/office/drawing/2014/main" id="{E0689432-EB8A-454C-8028-C21CA1561930}"/>
              </a:ext>
            </a:extLst>
          </p:cNvPr>
          <p:cNvSpPr txBox="1"/>
          <p:nvPr/>
        </p:nvSpPr>
        <p:spPr>
          <a:xfrm>
            <a:off x="6591300" y="4781035"/>
            <a:ext cx="438491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Breeding failure relevant to Risk Assessors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t="2344" r="50000" b="41406"/>
          <a:stretch>
            <a:fillRect/>
          </a:stretch>
        </p:blipFill>
        <p:spPr bwMode="auto">
          <a:xfrm>
            <a:off x="1784350" y="1984950"/>
            <a:ext cx="8585200" cy="3863340"/>
          </a:xfrm>
          <a:prstGeom prst="rect">
            <a:avLst/>
          </a:prstGeom>
          <a:noFill/>
          <a:ln w="9525">
            <a:noFill/>
            <a:miter lim="800000"/>
            <a:headEnd/>
            <a:tailEnd/>
          </a:ln>
        </p:spPr>
      </p:pic>
      <p:sp>
        <p:nvSpPr>
          <p:cNvPr id="27" name="TextBox 26"/>
          <p:cNvSpPr txBox="1"/>
          <p:nvPr/>
        </p:nvSpPr>
        <p:spPr>
          <a:xfrm>
            <a:off x="2019300" y="5848290"/>
            <a:ext cx="811530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 set of chemicals for which there may be reason expect egg-shell thinning</a:t>
            </a:r>
          </a:p>
        </p:txBody>
      </p:sp>
      <p:sp>
        <p:nvSpPr>
          <p:cNvPr id="32" name="TextBox 31"/>
          <p:cNvSpPr txBox="1"/>
          <p:nvPr/>
        </p:nvSpPr>
        <p:spPr>
          <a:xfrm>
            <a:off x="4191000" y="177226"/>
            <a:ext cx="3733800" cy="584775"/>
          </a:xfrm>
          <a:prstGeom prst="rect">
            <a:avLst/>
          </a:prstGeom>
          <a:noFill/>
        </p:spPr>
        <p:txBody>
          <a:bodyPr wrap="square" rtlCol="0">
            <a:spAutoFit/>
          </a:bodyPr>
          <a:lstStyle/>
          <a:p>
            <a:pPr algn="ctr"/>
            <a:r>
              <a:rPr lang="en-US" sz="3200" dirty="0">
                <a:solidFill>
                  <a:schemeClr val="bg1"/>
                </a:solidFill>
              </a:rPr>
              <a:t>Introduction</a:t>
            </a:r>
          </a:p>
        </p:txBody>
      </p:sp>
      <p:pic>
        <p:nvPicPr>
          <p:cNvPr id="28" name="Picture 27">
            <a:extLst>
              <a:ext uri="{FF2B5EF4-FFF2-40B4-BE49-F238E27FC236}">
                <a16:creationId xmlns:a16="http://schemas.microsoft.com/office/drawing/2014/main" id="{2A6D1024-B560-4E13-9607-34883DC13BC9}"/>
              </a:ext>
            </a:extLst>
          </p:cNvPr>
          <p:cNvPicPr>
            <a:picLocks noChangeAspect="1"/>
          </p:cNvPicPr>
          <p:nvPr/>
        </p:nvPicPr>
        <p:blipFill>
          <a:blip r:embed="rId3"/>
          <a:stretch>
            <a:fillRect/>
          </a:stretch>
        </p:blipFill>
        <p:spPr>
          <a:xfrm>
            <a:off x="462057" y="261137"/>
            <a:ext cx="11005647" cy="176372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htrf.com/sites/default/files/htrf/products/biomarker-pge2-product.jpg"/>
          <p:cNvPicPr>
            <a:picLocks noChangeAspect="1" noChangeArrowheads="1"/>
          </p:cNvPicPr>
          <p:nvPr/>
        </p:nvPicPr>
        <p:blipFill>
          <a:blip r:embed="rId2" cstate="print"/>
          <a:srcRect/>
          <a:stretch>
            <a:fillRect/>
          </a:stretch>
        </p:blipFill>
        <p:spPr bwMode="auto">
          <a:xfrm>
            <a:off x="2416174" y="2381250"/>
            <a:ext cx="2286000" cy="1428750"/>
          </a:xfrm>
          <a:prstGeom prst="rect">
            <a:avLst/>
          </a:prstGeom>
          <a:noFill/>
        </p:spPr>
      </p:pic>
      <p:sp>
        <p:nvSpPr>
          <p:cNvPr id="37" name="Left Brace 36"/>
          <p:cNvSpPr/>
          <p:nvPr/>
        </p:nvSpPr>
        <p:spPr>
          <a:xfrm rot="5400000">
            <a:off x="3292474" y="1714500"/>
            <a:ext cx="381000" cy="1219200"/>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9" name="TextBox 38"/>
          <p:cNvSpPr txBox="1"/>
          <p:nvPr/>
        </p:nvSpPr>
        <p:spPr>
          <a:xfrm>
            <a:off x="5791200" y="2286001"/>
            <a:ext cx="6083300" cy="3539430"/>
          </a:xfrm>
          <a:prstGeom prst="rect">
            <a:avLst/>
          </a:prstGeom>
          <a:noFill/>
        </p:spPr>
        <p:txBody>
          <a:bodyPr wrap="square" rtlCol="0">
            <a:spAutoFit/>
          </a:bodyPr>
          <a:lstStyle/>
          <a:p>
            <a:pPr marL="115888" indent="-115888">
              <a:buFont typeface="Arial" pitchFamily="34" charset="0"/>
              <a:buChar char="•"/>
            </a:pPr>
            <a:r>
              <a:rPr lang="en-US" b="1" dirty="0">
                <a:latin typeface="Times New Roman" panose="02020603050405020304" pitchFamily="18" charset="0"/>
                <a:cs typeface="Times New Roman" panose="02020603050405020304" pitchFamily="18" charset="0"/>
              </a:rPr>
              <a:t>Alternative tests</a:t>
            </a:r>
            <a:r>
              <a:rPr lang="en-US"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Suggests informative </a:t>
            </a:r>
            <a:r>
              <a:rPr lang="en-US" sz="1600" b="1" dirty="0">
                <a:solidFill>
                  <a:srgbClr val="00B050"/>
                </a:solidFill>
                <a:latin typeface="Times New Roman" panose="02020603050405020304" pitchFamily="18" charset="0"/>
                <a:cs typeface="Times New Roman" panose="02020603050405020304" pitchFamily="18" charset="0"/>
              </a:rPr>
              <a:t>endpoints we may be able to measure more rapidly and cost-effectively</a:t>
            </a:r>
            <a:r>
              <a:rPr lang="en-US" sz="1600" dirty="0">
                <a:latin typeface="Times New Roman" panose="02020603050405020304" pitchFamily="18" charset="0"/>
                <a:cs typeface="Times New Roman" panose="02020603050405020304" pitchFamily="18" charset="0"/>
              </a:rPr>
              <a:t> in laboratory toxicity tests.</a:t>
            </a:r>
          </a:p>
          <a:p>
            <a:pPr marL="115888" indent="-115888">
              <a:buFont typeface="Arial" pitchFamily="34" charset="0"/>
              <a:buChar char="•"/>
            </a:pPr>
            <a:endParaRPr lang="en-US" dirty="0">
              <a:latin typeface="Times New Roman" panose="02020603050405020304" pitchFamily="18" charset="0"/>
              <a:cs typeface="Times New Roman" panose="02020603050405020304" pitchFamily="18" charset="0"/>
            </a:endParaRPr>
          </a:p>
          <a:p>
            <a:pPr marL="115888" indent="-115888">
              <a:buFont typeface="Arial" pitchFamily="34" charset="0"/>
              <a:buChar char="•"/>
            </a:pPr>
            <a:r>
              <a:rPr lang="en-US" b="1" dirty="0">
                <a:latin typeface="Times New Roman" panose="02020603050405020304" pitchFamily="18" charset="0"/>
                <a:cs typeface="Times New Roman" panose="02020603050405020304" pitchFamily="18" charset="0"/>
              </a:rPr>
              <a:t>Biomarkers</a:t>
            </a:r>
            <a:r>
              <a:rPr lang="en-US"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Suggests </a:t>
            </a:r>
            <a:r>
              <a:rPr lang="en-US" sz="1600" b="1" dirty="0">
                <a:solidFill>
                  <a:srgbClr val="00B050"/>
                </a:solidFill>
                <a:latin typeface="Times New Roman" panose="02020603050405020304" pitchFamily="18" charset="0"/>
                <a:cs typeface="Times New Roman" panose="02020603050405020304" pitchFamily="18" charset="0"/>
              </a:rPr>
              <a:t>biomarkers we could measure in animals from the environment </a:t>
            </a:r>
            <a:r>
              <a:rPr lang="en-US" sz="1600" dirty="0">
                <a:latin typeface="Times New Roman" panose="02020603050405020304" pitchFamily="18" charset="0"/>
                <a:cs typeface="Times New Roman" panose="02020603050405020304" pitchFamily="18" charset="0"/>
              </a:rPr>
              <a:t>– early warning; diagnostic</a:t>
            </a:r>
          </a:p>
          <a:p>
            <a:pPr marL="115888" indent="-115888">
              <a:buFont typeface="Arial" pitchFamily="34" charset="0"/>
              <a:buChar char="•"/>
            </a:pPr>
            <a:endParaRPr lang="en-US" dirty="0">
              <a:latin typeface="Times New Roman" panose="02020603050405020304" pitchFamily="18" charset="0"/>
              <a:cs typeface="Times New Roman" panose="02020603050405020304" pitchFamily="18" charset="0"/>
            </a:endParaRPr>
          </a:p>
          <a:p>
            <a:pPr marL="115888" indent="-115888">
              <a:buFont typeface="Arial" pitchFamily="34" charset="0"/>
              <a:buChar char="•"/>
            </a:pPr>
            <a:r>
              <a:rPr lang="en-US" dirty="0">
                <a:latin typeface="Times New Roman" panose="02020603050405020304" pitchFamily="18" charset="0"/>
                <a:cs typeface="Times New Roman" panose="02020603050405020304" pitchFamily="18" charset="0"/>
              </a:rPr>
              <a:t>Particularly if we can translate into a </a:t>
            </a:r>
            <a:r>
              <a:rPr lang="en-US" b="1" dirty="0">
                <a:solidFill>
                  <a:srgbClr val="00B050"/>
                </a:solidFill>
                <a:latin typeface="Times New Roman" panose="02020603050405020304" pitchFamily="18" charset="0"/>
                <a:cs typeface="Times New Roman" panose="02020603050405020304" pitchFamily="18" charset="0"/>
              </a:rPr>
              <a:t>quantitative prediction of probability or severity of AO</a:t>
            </a:r>
            <a:r>
              <a:rPr lang="en-US" dirty="0">
                <a:latin typeface="Times New Roman" panose="02020603050405020304" pitchFamily="18" charset="0"/>
                <a:cs typeface="Times New Roman" panose="02020603050405020304" pitchFamily="18" charset="0"/>
              </a:rPr>
              <a:t>.</a:t>
            </a:r>
          </a:p>
          <a:p>
            <a:pPr marL="115888" indent="-115888">
              <a:buFont typeface="Arial" pitchFamily="34" charset="0"/>
              <a:buChar char="•"/>
            </a:pPr>
            <a:endParaRPr lang="en-US" dirty="0">
              <a:latin typeface="Times New Roman" panose="02020603050405020304" pitchFamily="18" charset="0"/>
              <a:cs typeface="Times New Roman" panose="02020603050405020304" pitchFamily="18" charset="0"/>
            </a:endParaRPr>
          </a:p>
          <a:p>
            <a:pPr marL="115888" indent="-115888">
              <a:buFont typeface="Arial" pitchFamily="34" charset="0"/>
              <a:buChar char="•"/>
            </a:pPr>
            <a:r>
              <a:rPr lang="en-US" b="1" dirty="0">
                <a:latin typeface="Times New Roman" panose="02020603050405020304" pitchFamily="18" charset="0"/>
                <a:cs typeface="Times New Roman" panose="02020603050405020304" pitchFamily="18" charset="0"/>
              </a:rPr>
              <a:t>Diagnostic potential</a:t>
            </a:r>
            <a:r>
              <a:rPr lang="en-US"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Suggests an etiology for observed patterns of biological response – may help </a:t>
            </a:r>
            <a:r>
              <a:rPr lang="en-US" sz="1600" b="1" dirty="0">
                <a:solidFill>
                  <a:srgbClr val="00B050"/>
                </a:solidFill>
                <a:latin typeface="Times New Roman" panose="02020603050405020304" pitchFamily="18" charset="0"/>
                <a:cs typeface="Times New Roman" panose="02020603050405020304" pitchFamily="18" charset="0"/>
              </a:rPr>
              <a:t>trace back to causative agents and/or sources</a:t>
            </a:r>
            <a:r>
              <a:rPr lang="en-US" sz="1600" dirty="0">
                <a:latin typeface="Times New Roman" panose="02020603050405020304" pitchFamily="18" charset="0"/>
                <a:cs typeface="Times New Roman" panose="02020603050405020304" pitchFamily="18" charset="0"/>
              </a:rPr>
              <a:t>.</a:t>
            </a:r>
          </a:p>
        </p:txBody>
      </p:sp>
      <p:pic>
        <p:nvPicPr>
          <p:cNvPr id="2054" name="Picture 6" descr="http://www.1egg1world.org/1egg1world/1egg1world_-_Eleventh_Trade_files/chicken-reproductive-system.png"/>
          <p:cNvPicPr>
            <a:picLocks noChangeAspect="1" noChangeArrowheads="1"/>
          </p:cNvPicPr>
          <p:nvPr/>
        </p:nvPicPr>
        <p:blipFill>
          <a:blip r:embed="rId3" cstate="print"/>
          <a:srcRect t="13513" r="13115"/>
          <a:stretch>
            <a:fillRect/>
          </a:stretch>
        </p:blipFill>
        <p:spPr bwMode="auto">
          <a:xfrm>
            <a:off x="1473200" y="3962400"/>
            <a:ext cx="3533775" cy="2743200"/>
          </a:xfrm>
          <a:prstGeom prst="rect">
            <a:avLst/>
          </a:prstGeom>
          <a:noFill/>
        </p:spPr>
      </p:pic>
      <p:sp>
        <p:nvSpPr>
          <p:cNvPr id="38" name="Rectangle 37"/>
          <p:cNvSpPr/>
          <p:nvPr/>
        </p:nvSpPr>
        <p:spPr>
          <a:xfrm>
            <a:off x="4495800" y="3581400"/>
            <a:ext cx="12192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876800" y="3429000"/>
            <a:ext cx="2286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A85F451D-6B62-486E-9896-8EFA66685BC2}"/>
              </a:ext>
            </a:extLst>
          </p:cNvPr>
          <p:cNvPicPr>
            <a:picLocks noChangeAspect="1"/>
          </p:cNvPicPr>
          <p:nvPr/>
        </p:nvPicPr>
        <p:blipFill>
          <a:blip r:embed="rId4"/>
          <a:stretch>
            <a:fillRect/>
          </a:stretch>
        </p:blipFill>
        <p:spPr>
          <a:xfrm>
            <a:off x="593176" y="326211"/>
            <a:ext cx="11005647" cy="176372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191000" y="177226"/>
            <a:ext cx="3733800" cy="584775"/>
          </a:xfrm>
          <a:prstGeom prst="rect">
            <a:avLst/>
          </a:prstGeom>
          <a:noFill/>
        </p:spPr>
        <p:txBody>
          <a:bodyPr wrap="square" rtlCol="0">
            <a:spAutoFit/>
          </a:bodyPr>
          <a:lstStyle/>
          <a:p>
            <a:pPr algn="ctr"/>
            <a:r>
              <a:rPr lang="en-US" sz="3200" dirty="0">
                <a:solidFill>
                  <a:schemeClr val="bg1"/>
                </a:solidFill>
              </a:rPr>
              <a:t>Introduction</a:t>
            </a:r>
          </a:p>
        </p:txBody>
      </p:sp>
      <p:sp>
        <p:nvSpPr>
          <p:cNvPr id="19" name="TextBox 18"/>
          <p:cNvSpPr txBox="1"/>
          <p:nvPr/>
        </p:nvSpPr>
        <p:spPr>
          <a:xfrm>
            <a:off x="4191000" y="177226"/>
            <a:ext cx="3733800" cy="584775"/>
          </a:xfrm>
          <a:prstGeom prst="rect">
            <a:avLst/>
          </a:prstGeom>
          <a:noFill/>
        </p:spPr>
        <p:txBody>
          <a:bodyPr wrap="square" rtlCol="0">
            <a:spAutoFit/>
          </a:bodyPr>
          <a:lstStyle/>
          <a:p>
            <a:pPr algn="ctr"/>
            <a:r>
              <a:rPr lang="en-US" sz="3200" dirty="0">
                <a:solidFill>
                  <a:schemeClr val="bg1"/>
                </a:solidFill>
              </a:rPr>
              <a:t>Introduction</a:t>
            </a:r>
          </a:p>
        </p:txBody>
      </p:sp>
      <p:sp>
        <p:nvSpPr>
          <p:cNvPr id="26" name="TextBox 25"/>
          <p:cNvSpPr txBox="1"/>
          <p:nvPr/>
        </p:nvSpPr>
        <p:spPr>
          <a:xfrm>
            <a:off x="1703672" y="962621"/>
            <a:ext cx="8839200"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Taxonomic Relevance:  What species does this AOP apply to?</a:t>
            </a:r>
          </a:p>
          <a:p>
            <a:r>
              <a:rPr lang="en-US" b="1" dirty="0">
                <a:latin typeface="Times New Roman" panose="02020603050405020304" pitchFamily="18" charset="0"/>
                <a:cs typeface="Times New Roman" panose="02020603050405020304" pitchFamily="18" charset="0"/>
              </a:rPr>
              <a:t>For which endpoints/key events can data from “model organisms” reasonably be applied</a:t>
            </a:r>
          </a:p>
        </p:txBody>
      </p:sp>
      <p:grpSp>
        <p:nvGrpSpPr>
          <p:cNvPr id="52" name="Group 51"/>
          <p:cNvGrpSpPr/>
          <p:nvPr/>
        </p:nvGrpSpPr>
        <p:grpSpPr>
          <a:xfrm>
            <a:off x="6019801" y="3889091"/>
            <a:ext cx="4380371" cy="2449984"/>
            <a:chOff x="4572000" y="3326234"/>
            <a:chExt cx="4380371" cy="2449984"/>
          </a:xfrm>
        </p:grpSpPr>
        <p:pic>
          <p:nvPicPr>
            <p:cNvPr id="4100" name="Picture 4" descr="https://lh4.googleusercontent.com/J5qFgb6nF_Qs-UR5OOSp5IFZVMFWepHkxigWfniLLQ7LYV4SYCp3xnGW6nKHAO1c45vZ9tpkIZ7yL49zgsylmDH-hRQBQmGVWRX3BwVjw1TfVkl4Ivr9OiEM"/>
            <p:cNvPicPr>
              <a:picLocks noChangeAspect="1" noChangeArrowheads="1"/>
            </p:cNvPicPr>
            <p:nvPr/>
          </p:nvPicPr>
          <p:blipFill rotWithShape="1">
            <a:blip r:embed="rId2">
              <a:extLst>
                <a:ext uri="{28A0092B-C50C-407E-A947-70E740481C1C}">
                  <a14:useLocalDpi xmlns:a14="http://schemas.microsoft.com/office/drawing/2010/main" val="0"/>
                </a:ext>
              </a:extLst>
            </a:blip>
            <a:srcRect l="2840" b="31155"/>
            <a:stretch/>
          </p:blipFill>
          <p:spPr bwMode="auto">
            <a:xfrm>
              <a:off x="4648200" y="3577787"/>
              <a:ext cx="4224688" cy="2198431"/>
            </a:xfrm>
            <a:prstGeom prst="rect">
              <a:avLst/>
            </a:prstGeom>
            <a:noFill/>
            <a:extLst>
              <a:ext uri="{909E8E84-426E-40DD-AFC4-6F175D3DCCD1}">
                <a14:hiddenFill xmlns:a14="http://schemas.microsoft.com/office/drawing/2010/main">
                  <a:solidFill>
                    <a:srgbClr val="FFFFFF"/>
                  </a:solidFill>
                </a14:hiddenFill>
              </a:ext>
            </a:extLst>
          </p:spPr>
        </p:pic>
        <p:sp>
          <p:nvSpPr>
            <p:cNvPr id="43" name="&quot;No&quot; Symbol 42"/>
            <p:cNvSpPr/>
            <p:nvPr/>
          </p:nvSpPr>
          <p:spPr>
            <a:xfrm>
              <a:off x="5173528" y="4009935"/>
              <a:ext cx="617671" cy="809893"/>
            </a:xfrm>
            <a:prstGeom prst="noSmoking">
              <a:avLst>
                <a:gd name="adj" fmla="val 11532"/>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quot;No&quot; Symbol 43"/>
            <p:cNvSpPr/>
            <p:nvPr/>
          </p:nvSpPr>
          <p:spPr>
            <a:xfrm>
              <a:off x="4572000" y="4191000"/>
              <a:ext cx="685800" cy="823218"/>
            </a:xfrm>
            <a:prstGeom prst="noSmoking">
              <a:avLst>
                <a:gd name="adj" fmla="val 11532"/>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quot;No&quot; Symbol 44"/>
            <p:cNvSpPr/>
            <p:nvPr/>
          </p:nvSpPr>
          <p:spPr>
            <a:xfrm>
              <a:off x="5637045" y="3806387"/>
              <a:ext cx="617671" cy="809893"/>
            </a:xfrm>
            <a:prstGeom prst="noSmoking">
              <a:avLst>
                <a:gd name="adj" fmla="val 11532"/>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quot;No&quot; Symbol 45"/>
            <p:cNvSpPr/>
            <p:nvPr/>
          </p:nvSpPr>
          <p:spPr>
            <a:xfrm>
              <a:off x="6212580" y="3697536"/>
              <a:ext cx="617671" cy="809893"/>
            </a:xfrm>
            <a:prstGeom prst="noSmoking">
              <a:avLst>
                <a:gd name="adj" fmla="val 11532"/>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quot;No&quot; Symbol 46"/>
            <p:cNvSpPr/>
            <p:nvPr/>
          </p:nvSpPr>
          <p:spPr>
            <a:xfrm>
              <a:off x="6714372" y="3604988"/>
              <a:ext cx="617671" cy="809893"/>
            </a:xfrm>
            <a:prstGeom prst="noSmoking">
              <a:avLst>
                <a:gd name="adj" fmla="val 11532"/>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quot;No&quot; Symbol 47"/>
            <p:cNvSpPr/>
            <p:nvPr/>
          </p:nvSpPr>
          <p:spPr>
            <a:xfrm>
              <a:off x="8334700" y="3326234"/>
              <a:ext cx="617671" cy="809893"/>
            </a:xfrm>
            <a:prstGeom prst="noSmoking">
              <a:avLst>
                <a:gd name="adj" fmla="val 11532"/>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55" name="Picture 54"/>
          <p:cNvPicPr>
            <a:picLocks noChangeAspect="1"/>
          </p:cNvPicPr>
          <p:nvPr/>
        </p:nvPicPr>
        <p:blipFill>
          <a:blip r:embed="rId3"/>
          <a:stretch>
            <a:fillRect/>
          </a:stretch>
        </p:blipFill>
        <p:spPr>
          <a:xfrm>
            <a:off x="329965" y="2297393"/>
            <a:ext cx="4026544" cy="4143702"/>
          </a:xfrm>
          <a:prstGeom prst="rect">
            <a:avLst/>
          </a:prstGeom>
        </p:spPr>
      </p:pic>
      <p:pic>
        <p:nvPicPr>
          <p:cNvPr id="2" name="Picture 1">
            <a:extLst>
              <a:ext uri="{FF2B5EF4-FFF2-40B4-BE49-F238E27FC236}">
                <a16:creationId xmlns:a16="http://schemas.microsoft.com/office/drawing/2014/main" id="{55CEA65A-BB6B-415B-BE95-B0FA5EB66903}"/>
              </a:ext>
            </a:extLst>
          </p:cNvPr>
          <p:cNvPicPr>
            <a:picLocks noChangeAspect="1"/>
          </p:cNvPicPr>
          <p:nvPr/>
        </p:nvPicPr>
        <p:blipFill>
          <a:blip r:embed="rId4"/>
          <a:stretch>
            <a:fillRect/>
          </a:stretch>
        </p:blipFill>
        <p:spPr>
          <a:xfrm>
            <a:off x="3685923" y="1563255"/>
            <a:ext cx="4820153" cy="2043989"/>
          </a:xfrm>
          <a:prstGeom prst="rect">
            <a:avLst/>
          </a:prstGeom>
        </p:spPr>
      </p:pic>
      <p:grpSp>
        <p:nvGrpSpPr>
          <p:cNvPr id="15" name="Group 14">
            <a:extLst>
              <a:ext uri="{FF2B5EF4-FFF2-40B4-BE49-F238E27FC236}">
                <a16:creationId xmlns:a16="http://schemas.microsoft.com/office/drawing/2014/main" id="{04CAB149-4117-45B7-AF1F-071F88D76CB2}"/>
              </a:ext>
            </a:extLst>
          </p:cNvPr>
          <p:cNvGrpSpPr/>
          <p:nvPr/>
        </p:nvGrpSpPr>
        <p:grpSpPr>
          <a:xfrm>
            <a:off x="3605174" y="3852251"/>
            <a:ext cx="1455246" cy="1033985"/>
            <a:chOff x="6111238" y="4794885"/>
            <a:chExt cx="2681633" cy="1986915"/>
          </a:xfrm>
        </p:grpSpPr>
        <p:pic>
          <p:nvPicPr>
            <p:cNvPr id="16" name="Picture 15">
              <a:extLst>
                <a:ext uri="{FF2B5EF4-FFF2-40B4-BE49-F238E27FC236}">
                  <a16:creationId xmlns:a16="http://schemas.microsoft.com/office/drawing/2014/main" id="{1DE5B1A6-4AFD-4E8D-B880-91D3BAF561BC}"/>
                </a:ext>
              </a:extLst>
            </p:cNvPr>
            <p:cNvPicPr>
              <a:picLocks noChangeAspect="1"/>
            </p:cNvPicPr>
            <p:nvPr/>
          </p:nvPicPr>
          <p:blipFill>
            <a:blip r:embed="rId5" cstate="print"/>
            <a:stretch>
              <a:fillRect/>
            </a:stretch>
          </p:blipFill>
          <p:spPr>
            <a:xfrm>
              <a:off x="6991973" y="6345498"/>
              <a:ext cx="720863" cy="4363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DAD3F9FB-B304-452F-90CC-A26A2E6481FD}"/>
                </a:ext>
              </a:extLst>
            </p:cNvPr>
            <p:cNvPicPr>
              <a:picLocks noChangeAspect="1"/>
            </p:cNvPicPr>
            <p:nvPr/>
          </p:nvPicPr>
          <p:blipFill>
            <a:blip r:embed="rId6" cstate="print"/>
            <a:stretch>
              <a:fillRect/>
            </a:stretch>
          </p:blipFill>
          <p:spPr>
            <a:xfrm>
              <a:off x="6111238" y="5932249"/>
              <a:ext cx="655460" cy="504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9" descr="http://thenextfamily.com/blogs/wp-content/uploads/2010/01/bigstockphoto_Silhouette_With_Clipping_Path__640380.jpg">
              <a:hlinkClick r:id="rId7"/>
              <a:extLst>
                <a:ext uri="{FF2B5EF4-FFF2-40B4-BE49-F238E27FC236}">
                  <a16:creationId xmlns:a16="http://schemas.microsoft.com/office/drawing/2014/main" id="{F764CAED-D037-4EF1-9CFF-D484E9B27463}"/>
                </a:ext>
              </a:extLst>
            </p:cNvPr>
            <p:cNvPicPr>
              <a:picLocks noChangeAspect="1" noChangeArrowheads="1"/>
            </p:cNvPicPr>
            <p:nvPr/>
          </p:nvPicPr>
          <p:blipFill>
            <a:blip r:embed="rId8" cstate="print"/>
            <a:srcRect/>
            <a:stretch>
              <a:fillRect/>
            </a:stretch>
          </p:blipFill>
          <p:spPr bwMode="auto">
            <a:xfrm>
              <a:off x="7053999" y="4958342"/>
              <a:ext cx="906459" cy="1360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19">
              <a:extLst>
                <a:ext uri="{FF2B5EF4-FFF2-40B4-BE49-F238E27FC236}">
                  <a16:creationId xmlns:a16="http://schemas.microsoft.com/office/drawing/2014/main" id="{E7754826-E3D9-4D85-BD36-A851887DF731}"/>
                </a:ext>
              </a:extLst>
            </p:cNvPr>
            <p:cNvPicPr>
              <a:picLocks noChangeAspect="1" noChangeArrowheads="1"/>
            </p:cNvPicPr>
            <p:nvPr/>
          </p:nvPicPr>
          <p:blipFill>
            <a:blip r:embed="rId9" cstate="print"/>
            <a:srcRect/>
            <a:stretch>
              <a:fillRect/>
            </a:stretch>
          </p:blipFill>
          <p:spPr bwMode="auto">
            <a:xfrm>
              <a:off x="6656992" y="5639232"/>
              <a:ext cx="609600" cy="383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5E3D9AF8-BBD3-404B-ABBD-0DBDC2FF1D23}"/>
                </a:ext>
              </a:extLst>
            </p:cNvPr>
            <p:cNvPicPr>
              <a:picLocks noChangeAspect="1"/>
            </p:cNvPicPr>
            <p:nvPr/>
          </p:nvPicPr>
          <p:blipFill>
            <a:blip r:embed="rId10" cstate="print"/>
            <a:stretch>
              <a:fillRect/>
            </a:stretch>
          </p:blipFill>
          <p:spPr>
            <a:xfrm>
              <a:off x="7848765" y="5033147"/>
              <a:ext cx="944106" cy="598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a:extLst>
                <a:ext uri="{FF2B5EF4-FFF2-40B4-BE49-F238E27FC236}">
                  <a16:creationId xmlns:a16="http://schemas.microsoft.com/office/drawing/2014/main" id="{8D870697-711D-4556-9969-1BF06475B2BC}"/>
                </a:ext>
              </a:extLst>
            </p:cNvPr>
            <p:cNvPicPr>
              <a:picLocks noChangeAspect="1"/>
            </p:cNvPicPr>
            <p:nvPr/>
          </p:nvPicPr>
          <p:blipFill>
            <a:blip r:embed="rId11" cstate="print"/>
            <a:stretch>
              <a:fillRect/>
            </a:stretch>
          </p:blipFill>
          <p:spPr>
            <a:xfrm>
              <a:off x="6362596" y="4794885"/>
              <a:ext cx="805826" cy="434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4" descr="http://2.bp.blogspot.com/-SQDHa1w7XPA/TjEI88YWaYI/AAAAAAAABlc/RaUE07Y3p20/s1600/Bat_%2528PSF%2529b.png">
              <a:hlinkClick r:id="rId12"/>
              <a:extLst>
                <a:ext uri="{FF2B5EF4-FFF2-40B4-BE49-F238E27FC236}">
                  <a16:creationId xmlns:a16="http://schemas.microsoft.com/office/drawing/2014/main" id="{1931CBA3-73FE-4744-B0CE-0B03A1563061}"/>
                </a:ext>
              </a:extLst>
            </p:cNvPr>
            <p:cNvPicPr>
              <a:picLocks noChangeAspect="1" noChangeArrowheads="1"/>
            </p:cNvPicPr>
            <p:nvPr/>
          </p:nvPicPr>
          <p:blipFill>
            <a:blip r:embed="rId13" cstate="print"/>
            <a:srcRect/>
            <a:stretch>
              <a:fillRect/>
            </a:stretch>
          </p:blipFill>
          <p:spPr bwMode="auto">
            <a:xfrm>
              <a:off x="7888715" y="6077563"/>
              <a:ext cx="838199" cy="456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3" name="TextBox 2">
            <a:extLst>
              <a:ext uri="{FF2B5EF4-FFF2-40B4-BE49-F238E27FC236}">
                <a16:creationId xmlns:a16="http://schemas.microsoft.com/office/drawing/2014/main" id="{270B0CCB-5470-4D37-B880-FDB032016988}"/>
              </a:ext>
            </a:extLst>
          </p:cNvPr>
          <p:cNvSpPr txBox="1"/>
          <p:nvPr/>
        </p:nvSpPr>
        <p:spPr>
          <a:xfrm>
            <a:off x="3729766" y="3440388"/>
            <a:ext cx="1253485" cy="369332"/>
          </a:xfrm>
          <a:prstGeom prst="rect">
            <a:avLst/>
          </a:prstGeom>
          <a:noFill/>
        </p:spPr>
        <p:txBody>
          <a:bodyPr wrap="none" rtlCol="0">
            <a:spAutoFit/>
          </a:bodyPr>
          <a:lstStyle/>
          <a:p>
            <a:r>
              <a:rPr lang="en-US" b="1" dirty="0">
                <a:solidFill>
                  <a:srgbClr val="00B050"/>
                </a:solidFill>
                <a:latin typeface="Times New Roman" panose="02020603050405020304" pitchFamily="18" charset="0"/>
                <a:cs typeface="Times New Roman" panose="02020603050405020304" pitchFamily="18" charset="0"/>
              </a:rPr>
              <a:t>SeqAPASS</a:t>
            </a:r>
          </a:p>
        </p:txBody>
      </p:sp>
    </p:spTree>
    <p:extLst>
      <p:ext uri="{BB962C8B-B14F-4D97-AF65-F5344CB8AC3E}">
        <p14:creationId xmlns:p14="http://schemas.microsoft.com/office/powerpoint/2010/main" val="3617203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1470" y="509621"/>
            <a:ext cx="6573962" cy="784958"/>
          </a:xfrm>
          <a:prstGeom prst="rect">
            <a:avLst/>
          </a:prstGeom>
          <a:noFill/>
        </p:spPr>
        <p:txBody>
          <a:bodyPr wrap="square" rtlCol="0">
            <a:spAutoFit/>
          </a:bodyPr>
          <a:lstStyle/>
          <a:p>
            <a:r>
              <a:rPr lang="en-US" sz="4501" b="1" dirty="0">
                <a:solidFill>
                  <a:srgbClr val="00B0F0"/>
                </a:solidFill>
                <a:latin typeface="Times New Roman" panose="02020603050405020304" pitchFamily="18" charset="0"/>
                <a:cs typeface="Times New Roman" panose="02020603050405020304" pitchFamily="18" charset="0"/>
              </a:rPr>
              <a:t>What AOPs can do for us:</a:t>
            </a:r>
          </a:p>
        </p:txBody>
      </p:sp>
      <p:sp>
        <p:nvSpPr>
          <p:cNvPr id="6" name="TextBox 5"/>
          <p:cNvSpPr txBox="1"/>
          <p:nvPr/>
        </p:nvSpPr>
        <p:spPr>
          <a:xfrm>
            <a:off x="1751470" y="1942714"/>
            <a:ext cx="8574733" cy="4941737"/>
          </a:xfrm>
          <a:prstGeom prst="rect">
            <a:avLst/>
          </a:prstGeom>
          <a:noFill/>
        </p:spPr>
        <p:txBody>
          <a:bodyPr wrap="square" rtlCol="0">
            <a:spAutoFit/>
          </a:bodyPr>
          <a:lstStyle/>
          <a:p>
            <a:pPr marL="257244" indent="-257244">
              <a:buFont typeface="Arial" panose="020B0604020202020204" pitchFamily="34" charset="0"/>
              <a:buChar char="•"/>
            </a:pPr>
            <a:r>
              <a:rPr lang="en-US" sz="2101" b="1" dirty="0">
                <a:latin typeface="Times New Roman" panose="02020603050405020304" pitchFamily="18" charset="0"/>
                <a:cs typeface="Times New Roman" panose="02020603050405020304" pitchFamily="18" charset="0"/>
              </a:rPr>
              <a:t>Enhance use of </a:t>
            </a:r>
            <a:r>
              <a:rPr lang="en-US" sz="2101" b="1" dirty="0">
                <a:solidFill>
                  <a:srgbClr val="00B050"/>
                </a:solidFill>
                <a:latin typeface="Times New Roman" panose="02020603050405020304" pitchFamily="18" charset="0"/>
                <a:cs typeface="Times New Roman" panose="02020603050405020304" pitchFamily="18" charset="0"/>
              </a:rPr>
              <a:t>mechanistic data in regulatory decision-making</a:t>
            </a:r>
          </a:p>
          <a:p>
            <a:pPr marL="600235" lvl="1" indent="-257244">
              <a:buFont typeface="Arial" panose="020B0604020202020204" pitchFamily="34" charset="0"/>
              <a:buChar char="•"/>
            </a:pPr>
            <a:endParaRPr lang="en-US" sz="2101" dirty="0">
              <a:latin typeface="Times New Roman" panose="02020603050405020304" pitchFamily="18" charset="0"/>
              <a:cs typeface="Times New Roman" panose="02020603050405020304" pitchFamily="18" charset="0"/>
            </a:endParaRPr>
          </a:p>
          <a:p>
            <a:pPr marL="257244" indent="-257244">
              <a:buFont typeface="Arial" panose="020B0604020202020204" pitchFamily="34" charset="0"/>
              <a:buChar char="•"/>
            </a:pPr>
            <a:r>
              <a:rPr lang="en-US" sz="2101" b="1" dirty="0">
                <a:latin typeface="Times New Roman" panose="02020603050405020304" pitchFamily="18" charset="0"/>
                <a:cs typeface="Times New Roman" panose="02020603050405020304" pitchFamily="18" charset="0"/>
              </a:rPr>
              <a:t>Support hypothesis-driven testing  - </a:t>
            </a:r>
            <a:r>
              <a:rPr lang="en-US" sz="2101" b="1" dirty="0">
                <a:solidFill>
                  <a:srgbClr val="00B050"/>
                </a:solidFill>
                <a:latin typeface="Times New Roman" panose="02020603050405020304" pitchFamily="18" charset="0"/>
                <a:cs typeface="Times New Roman" panose="02020603050405020304" pitchFamily="18" charset="0"/>
              </a:rPr>
              <a:t>target in vivo testing </a:t>
            </a:r>
            <a:r>
              <a:rPr lang="en-US" sz="2101" b="1" dirty="0">
                <a:latin typeface="Times New Roman" panose="02020603050405020304" pitchFamily="18" charset="0"/>
                <a:cs typeface="Times New Roman" panose="02020603050405020304" pitchFamily="18" charset="0"/>
              </a:rPr>
              <a:t>on endpoints of concern</a:t>
            </a:r>
          </a:p>
          <a:p>
            <a:pPr marL="257244" indent="-257244">
              <a:buFont typeface="Arial" panose="020B0604020202020204" pitchFamily="34" charset="0"/>
              <a:buChar char="•"/>
            </a:pPr>
            <a:endParaRPr lang="en-US" sz="2101" b="1" dirty="0">
              <a:latin typeface="Times New Roman" panose="02020603050405020304" pitchFamily="18" charset="0"/>
              <a:cs typeface="Times New Roman" panose="02020603050405020304" pitchFamily="18" charset="0"/>
            </a:endParaRPr>
          </a:p>
          <a:p>
            <a:pPr marL="257244" indent="-257244">
              <a:buFont typeface="Arial" panose="020B0604020202020204" pitchFamily="34" charset="0"/>
              <a:buChar char="•"/>
            </a:pPr>
            <a:r>
              <a:rPr lang="en-US" sz="2101" b="1" dirty="0">
                <a:latin typeface="Times New Roman" panose="02020603050405020304" pitchFamily="18" charset="0"/>
                <a:cs typeface="Times New Roman" panose="02020603050405020304" pitchFamily="18" charset="0"/>
              </a:rPr>
              <a:t>Inform appropriate </a:t>
            </a:r>
            <a:r>
              <a:rPr lang="en-US" sz="2101" b="1" dirty="0">
                <a:solidFill>
                  <a:srgbClr val="00B050"/>
                </a:solidFill>
                <a:latin typeface="Times New Roman" panose="02020603050405020304" pitchFamily="18" charset="0"/>
                <a:cs typeface="Times New Roman" panose="02020603050405020304" pitchFamily="18" charset="0"/>
              </a:rPr>
              <a:t>cross-species extrapolation &amp; focus testing </a:t>
            </a:r>
            <a:r>
              <a:rPr lang="en-US" sz="2101" b="1" dirty="0">
                <a:latin typeface="Times New Roman" panose="02020603050405020304" pitchFamily="18" charset="0"/>
                <a:cs typeface="Times New Roman" panose="02020603050405020304" pitchFamily="18" charset="0"/>
              </a:rPr>
              <a:t>on species, life-stages, taxa of concern</a:t>
            </a:r>
          </a:p>
          <a:p>
            <a:pPr marL="257244" indent="-257244">
              <a:buFont typeface="Arial" panose="020B0604020202020204" pitchFamily="34" charset="0"/>
              <a:buChar char="•"/>
            </a:pPr>
            <a:endParaRPr lang="en-US" sz="2101" b="1" dirty="0">
              <a:latin typeface="Times New Roman" panose="02020603050405020304" pitchFamily="18" charset="0"/>
              <a:cs typeface="Times New Roman" panose="02020603050405020304" pitchFamily="18" charset="0"/>
            </a:endParaRPr>
          </a:p>
          <a:p>
            <a:pPr marL="257244" indent="-257244">
              <a:buFont typeface="Arial" panose="020B0604020202020204" pitchFamily="34" charset="0"/>
              <a:buChar char="•"/>
            </a:pPr>
            <a:r>
              <a:rPr lang="en-US" sz="2101" b="1" dirty="0">
                <a:latin typeface="Times New Roman" panose="02020603050405020304" pitchFamily="18" charset="0"/>
                <a:cs typeface="Times New Roman" panose="02020603050405020304" pitchFamily="18" charset="0"/>
              </a:rPr>
              <a:t>Aid a strategic, knowledge-driven </a:t>
            </a:r>
            <a:r>
              <a:rPr lang="en-US" sz="2101" b="1" dirty="0">
                <a:solidFill>
                  <a:srgbClr val="00B050"/>
                </a:solidFill>
                <a:latin typeface="Times New Roman" panose="02020603050405020304" pitchFamily="18" charset="0"/>
                <a:cs typeface="Times New Roman" panose="02020603050405020304" pitchFamily="18" charset="0"/>
              </a:rPr>
              <a:t>approach to evaluating complex mixtures</a:t>
            </a:r>
          </a:p>
          <a:p>
            <a:pPr marL="257244" indent="-257244">
              <a:buFont typeface="Arial" panose="020B0604020202020204" pitchFamily="34" charset="0"/>
              <a:buChar char="•"/>
            </a:pPr>
            <a:endParaRPr lang="en-US" sz="2101" b="1" dirty="0">
              <a:latin typeface="Times New Roman" panose="02020603050405020304" pitchFamily="18" charset="0"/>
              <a:cs typeface="Times New Roman" panose="02020603050405020304" pitchFamily="18" charset="0"/>
            </a:endParaRPr>
          </a:p>
          <a:p>
            <a:pPr marL="257244" indent="-257244">
              <a:buFont typeface="Arial" panose="020B0604020202020204" pitchFamily="34" charset="0"/>
              <a:buChar char="•"/>
            </a:pPr>
            <a:r>
              <a:rPr lang="en-US" sz="2101" b="1" dirty="0">
                <a:solidFill>
                  <a:srgbClr val="00B050"/>
                </a:solidFill>
                <a:latin typeface="Times New Roman" panose="02020603050405020304" pitchFamily="18" charset="0"/>
                <a:cs typeface="Times New Roman" panose="02020603050405020304" pitchFamily="18" charset="0"/>
              </a:rPr>
              <a:t>Identify critical knowledge &amp; evidence gaps </a:t>
            </a:r>
            <a:r>
              <a:rPr lang="en-US" sz="2101" b="1" dirty="0">
                <a:latin typeface="Times New Roman" panose="02020603050405020304" pitchFamily="18" charset="0"/>
                <a:cs typeface="Times New Roman" panose="02020603050405020304" pitchFamily="18" charset="0"/>
              </a:rPr>
              <a:t>that impede application</a:t>
            </a:r>
          </a:p>
          <a:p>
            <a:pPr marL="257244" indent="-257244">
              <a:buFont typeface="Arial" panose="020B0604020202020204" pitchFamily="34" charset="0"/>
              <a:buChar char="•"/>
            </a:pPr>
            <a:endParaRPr lang="en-US" sz="2101" b="1" dirty="0">
              <a:latin typeface="Times New Roman" panose="02020603050405020304" pitchFamily="18" charset="0"/>
              <a:cs typeface="Times New Roman" panose="02020603050405020304" pitchFamily="18" charset="0"/>
            </a:endParaRPr>
          </a:p>
          <a:p>
            <a:pPr marL="257244" indent="-257244">
              <a:buFont typeface="Arial" panose="020B0604020202020204" pitchFamily="34" charset="0"/>
              <a:buChar char="•"/>
            </a:pPr>
            <a:endParaRPr lang="en-US" sz="2101" b="1" dirty="0">
              <a:latin typeface="Times New Roman" panose="02020603050405020304" pitchFamily="18" charset="0"/>
              <a:cs typeface="Times New Roman" panose="02020603050405020304" pitchFamily="18" charset="0"/>
            </a:endParaRPr>
          </a:p>
          <a:p>
            <a:pPr marL="257244" indent="-257244">
              <a:buFont typeface="Arial" panose="020B0604020202020204" pitchFamily="34" charset="0"/>
              <a:buChar char="•"/>
            </a:pPr>
            <a:endParaRPr lang="en-US" sz="2101" dirty="0">
              <a:latin typeface="Times New Roman" panose="02020603050405020304" pitchFamily="18" charset="0"/>
              <a:cs typeface="Times New Roman" panose="02020603050405020304" pitchFamily="18" charset="0"/>
            </a:endParaRPr>
          </a:p>
        </p:txBody>
      </p:sp>
      <p:pic>
        <p:nvPicPr>
          <p:cNvPr id="2050" name="Picture 2" descr="Image result for benefi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3938" y="927383"/>
            <a:ext cx="1701162" cy="1701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03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5554" y="442860"/>
            <a:ext cx="6573962" cy="784958"/>
          </a:xfrm>
          <a:prstGeom prst="rect">
            <a:avLst/>
          </a:prstGeom>
          <a:noFill/>
        </p:spPr>
        <p:txBody>
          <a:bodyPr wrap="square" rtlCol="0">
            <a:spAutoFit/>
          </a:bodyPr>
          <a:lstStyle/>
          <a:p>
            <a:r>
              <a:rPr lang="en-US" sz="4501" dirty="0">
                <a:solidFill>
                  <a:srgbClr val="00B0F0"/>
                </a:solidFill>
                <a:latin typeface="Times New Roman" panose="02020603050405020304" pitchFamily="18" charset="0"/>
                <a:cs typeface="Times New Roman" panose="02020603050405020304" pitchFamily="18" charset="0"/>
              </a:rPr>
              <a:t>What AOPs are not:</a:t>
            </a:r>
          </a:p>
        </p:txBody>
      </p:sp>
      <p:pic>
        <p:nvPicPr>
          <p:cNvPr id="6" name="Picture 2" descr="Image result for silver bullet"/>
          <p:cNvPicPr>
            <a:picLocks noChangeAspect="1" noChangeArrowheads="1"/>
          </p:cNvPicPr>
          <p:nvPr/>
        </p:nvPicPr>
        <p:blipFill rotWithShape="1">
          <a:blip r:embed="rId2">
            <a:extLst>
              <a:ext uri="{28A0092B-C50C-407E-A947-70E740481C1C}">
                <a14:useLocalDpi xmlns:a14="http://schemas.microsoft.com/office/drawing/2010/main" val="0"/>
              </a:ext>
            </a:extLst>
          </a:blip>
          <a:srcRect l="37897" t="41237" r="4106" b="20275"/>
          <a:stretch/>
        </p:blipFill>
        <p:spPr bwMode="auto">
          <a:xfrm>
            <a:off x="8876626" y="1130871"/>
            <a:ext cx="2217919" cy="703301"/>
          </a:xfrm>
          <a:prstGeom prst="rect">
            <a:avLst/>
          </a:prstGeom>
          <a:noFill/>
          <a:extLst>
            <a:ext uri="{909E8E84-426E-40DD-AFC4-6F175D3DCCD1}">
              <a14:hiddenFill xmlns:a14="http://schemas.microsoft.com/office/drawing/2010/main">
                <a:solidFill>
                  <a:srgbClr val="FFFFFF"/>
                </a:solidFill>
              </a14:hiddenFill>
            </a:ext>
          </a:extLst>
        </p:spPr>
      </p:pic>
      <p:sp>
        <p:nvSpPr>
          <p:cNvPr id="5" name="&quot;No&quot; Symbol 4"/>
          <p:cNvSpPr/>
          <p:nvPr/>
        </p:nvSpPr>
        <p:spPr>
          <a:xfrm>
            <a:off x="9219616" y="787881"/>
            <a:ext cx="1486287" cy="1371957"/>
          </a:xfrm>
          <a:prstGeom prst="noSmoking">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8" name="TextBox 7"/>
          <p:cNvSpPr txBox="1"/>
          <p:nvPr/>
        </p:nvSpPr>
        <p:spPr>
          <a:xfrm>
            <a:off x="1845554" y="1525993"/>
            <a:ext cx="9673346" cy="4093428"/>
          </a:xfrm>
          <a:prstGeom prst="rect">
            <a:avLst/>
          </a:prstGeom>
          <a:noFill/>
        </p:spPr>
        <p:txBody>
          <a:bodyPr wrap="square" rtlCol="0">
            <a:spAutoFit/>
          </a:bodyPr>
          <a:lstStyle/>
          <a:p>
            <a:pPr marL="257244" indent="-257244">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AOPs are </a:t>
            </a:r>
            <a:r>
              <a:rPr lang="en-US" sz="2000" b="1" dirty="0">
                <a:solidFill>
                  <a:srgbClr val="00B050"/>
                </a:solidFill>
                <a:latin typeface="Times New Roman" panose="02020603050405020304" pitchFamily="18" charset="0"/>
                <a:cs typeface="Times New Roman" panose="02020603050405020304" pitchFamily="18" charset="0"/>
              </a:rPr>
              <a:t>not risk assessments</a:t>
            </a:r>
          </a:p>
          <a:p>
            <a:pPr marL="600235" lvl="1" indent="-257244">
              <a:buFont typeface="Arial" panose="020B0604020202020204" pitchFamily="34" charset="0"/>
              <a:buChar char="•"/>
            </a:pPr>
            <a:r>
              <a:rPr lang="en-US" sz="2000" dirty="0">
                <a:solidFill>
                  <a:schemeClr val="tx1">
                    <a:lumMod val="75000"/>
                  </a:schemeClr>
                </a:solidFill>
                <a:latin typeface="Times New Roman" panose="02020603050405020304" pitchFamily="18" charset="0"/>
                <a:cs typeface="Times New Roman" panose="02020603050405020304" pitchFamily="18" charset="0"/>
              </a:rPr>
              <a:t>Do not explicitly address exposure</a:t>
            </a:r>
          </a:p>
          <a:p>
            <a:pPr marL="600235" lvl="1" indent="-257244">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57244" indent="-257244">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AOPs are </a:t>
            </a:r>
            <a:r>
              <a:rPr lang="en-US" sz="2000" b="1" dirty="0">
                <a:solidFill>
                  <a:srgbClr val="00B050"/>
                </a:solidFill>
                <a:latin typeface="Times New Roman" panose="02020603050405020304" pitchFamily="18" charset="0"/>
                <a:cs typeface="Times New Roman" panose="02020603050405020304" pitchFamily="18" charset="0"/>
              </a:rPr>
              <a:t>not synonymous with HTT</a:t>
            </a:r>
            <a:r>
              <a:rPr lang="en-US" sz="2000" b="1" dirty="0">
                <a:latin typeface="Times New Roman" panose="02020603050405020304" pitchFamily="18" charset="0"/>
                <a:cs typeface="Times New Roman" panose="02020603050405020304" pitchFamily="18" charset="0"/>
              </a:rPr>
              <a:t> or pathway-based assays</a:t>
            </a:r>
          </a:p>
          <a:p>
            <a:pPr marL="600235" lvl="1" indent="-257244">
              <a:buFont typeface="Arial" panose="020B0604020202020204" pitchFamily="34" charset="0"/>
              <a:buChar char="•"/>
            </a:pPr>
            <a:r>
              <a:rPr lang="en-US" sz="2000" dirty="0">
                <a:solidFill>
                  <a:schemeClr val="tx1">
                    <a:lumMod val="75000"/>
                  </a:schemeClr>
                </a:solidFill>
                <a:latin typeface="Times New Roman" panose="02020603050405020304" pitchFamily="18" charset="0"/>
                <a:cs typeface="Times New Roman" panose="02020603050405020304" pitchFamily="18" charset="0"/>
              </a:rPr>
              <a:t>Aid interpretation of HTT and pathway-based assay data in the context of apical hazard</a:t>
            </a:r>
          </a:p>
          <a:p>
            <a:pPr marL="600235" lvl="1" indent="-257244">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57244" indent="-257244">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AOPs are </a:t>
            </a:r>
            <a:r>
              <a:rPr lang="en-US" sz="2000" b="1" dirty="0">
                <a:solidFill>
                  <a:srgbClr val="00B050"/>
                </a:solidFill>
                <a:latin typeface="Times New Roman" panose="02020603050405020304" pitchFamily="18" charset="0"/>
                <a:cs typeface="Times New Roman" panose="02020603050405020304" pitchFamily="18" charset="0"/>
              </a:rPr>
              <a:t>not Computational Models</a:t>
            </a:r>
          </a:p>
          <a:p>
            <a:pPr marL="600235" lvl="1" indent="-257244">
              <a:buFont typeface="Arial" panose="020B0604020202020204" pitchFamily="34" charset="0"/>
              <a:buChar char="•"/>
            </a:pPr>
            <a:r>
              <a:rPr lang="en-US" sz="2000" dirty="0">
                <a:solidFill>
                  <a:schemeClr val="tx1">
                    <a:lumMod val="75000"/>
                  </a:schemeClr>
                </a:solidFill>
                <a:latin typeface="Times New Roman" panose="02020603050405020304" pitchFamily="18" charset="0"/>
                <a:cs typeface="Times New Roman" panose="02020603050405020304" pitchFamily="18" charset="0"/>
              </a:rPr>
              <a:t>Computational models that align with AOPs and can be used to simulate KERs along the AOP and predict state of KEs under various conditions/scenarios termed </a:t>
            </a:r>
            <a:r>
              <a:rPr lang="en-US" sz="2000" dirty="0" err="1">
                <a:solidFill>
                  <a:schemeClr val="tx1">
                    <a:lumMod val="75000"/>
                  </a:schemeClr>
                </a:solidFill>
                <a:latin typeface="Times New Roman" panose="02020603050405020304" pitchFamily="18" charset="0"/>
                <a:cs typeface="Times New Roman" panose="02020603050405020304" pitchFamily="18" charset="0"/>
              </a:rPr>
              <a:t>qAOPs</a:t>
            </a:r>
            <a:r>
              <a:rPr lang="en-US" sz="2000" dirty="0">
                <a:solidFill>
                  <a:schemeClr val="tx1">
                    <a:lumMod val="75000"/>
                  </a:schemeClr>
                </a:solidFill>
                <a:latin typeface="Times New Roman" panose="02020603050405020304" pitchFamily="18" charset="0"/>
                <a:cs typeface="Times New Roman" panose="02020603050405020304" pitchFamily="18" charset="0"/>
              </a:rPr>
              <a:t>.</a:t>
            </a:r>
          </a:p>
          <a:p>
            <a:pPr marL="600235" lvl="1" indent="-257244">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57244" indent="-257244">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AOPs  are </a:t>
            </a:r>
            <a:r>
              <a:rPr lang="en-US" sz="2000" b="1" dirty="0">
                <a:solidFill>
                  <a:srgbClr val="00B050"/>
                </a:solidFill>
                <a:latin typeface="Times New Roman" panose="02020603050405020304" pitchFamily="18" charset="0"/>
                <a:cs typeface="Times New Roman" panose="02020603050405020304" pitchFamily="18" charset="0"/>
              </a:rPr>
              <a:t>not a panacea</a:t>
            </a:r>
          </a:p>
          <a:p>
            <a:pPr marL="600235" lvl="1" indent="-257244">
              <a:buFont typeface="Arial" panose="020B0604020202020204" pitchFamily="34" charset="0"/>
              <a:buChar char="•"/>
            </a:pPr>
            <a:r>
              <a:rPr lang="en-US" sz="2000" dirty="0">
                <a:solidFill>
                  <a:schemeClr val="tx1">
                    <a:lumMod val="75000"/>
                  </a:schemeClr>
                </a:solidFill>
                <a:latin typeface="Times New Roman" panose="02020603050405020304" pitchFamily="18" charset="0"/>
                <a:cs typeface="Times New Roman" panose="02020603050405020304" pitchFamily="18" charset="0"/>
              </a:rPr>
              <a:t>Don’t solve challenges of </a:t>
            </a:r>
            <a:r>
              <a:rPr lang="en-US" sz="2000" i="1" dirty="0">
                <a:solidFill>
                  <a:schemeClr val="tx1">
                    <a:lumMod val="75000"/>
                  </a:schemeClr>
                </a:solidFill>
                <a:latin typeface="Times New Roman" panose="02020603050405020304" pitchFamily="18" charset="0"/>
                <a:cs typeface="Times New Roman" panose="02020603050405020304" pitchFamily="18" charset="0"/>
              </a:rPr>
              <a:t>in vitro / in vivo </a:t>
            </a:r>
            <a:r>
              <a:rPr lang="en-US" sz="2000" dirty="0">
                <a:solidFill>
                  <a:schemeClr val="tx1">
                    <a:lumMod val="75000"/>
                  </a:schemeClr>
                </a:solidFill>
                <a:latin typeface="Times New Roman" panose="02020603050405020304" pitchFamily="18" charset="0"/>
                <a:cs typeface="Times New Roman" panose="02020603050405020304" pitchFamily="18" charset="0"/>
              </a:rPr>
              <a:t>extrapolation</a:t>
            </a:r>
          </a:p>
          <a:p>
            <a:pPr marL="600235" lvl="1" indent="-257244">
              <a:buFont typeface="Arial" panose="020B0604020202020204" pitchFamily="34" charset="0"/>
              <a:buChar char="•"/>
            </a:pPr>
            <a:r>
              <a:rPr lang="en-US" sz="2000" dirty="0">
                <a:solidFill>
                  <a:schemeClr val="tx1">
                    <a:lumMod val="75000"/>
                  </a:schemeClr>
                </a:solidFill>
                <a:latin typeface="Times New Roman" panose="02020603050405020304" pitchFamily="18" charset="0"/>
                <a:cs typeface="Times New Roman" panose="02020603050405020304" pitchFamily="18" charset="0"/>
              </a:rPr>
              <a:t>Don’t account for all known biology or all possible modulating variables</a:t>
            </a:r>
          </a:p>
        </p:txBody>
      </p:sp>
    </p:spTree>
    <p:extLst>
      <p:ext uri="{BB962C8B-B14F-4D97-AF65-F5344CB8AC3E}">
        <p14:creationId xmlns:p14="http://schemas.microsoft.com/office/powerpoint/2010/main" val="420186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E44C17-B608-47FB-BB13-D05D739C2B9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Introduction to AOPs Part II</a:t>
            </a:r>
          </a:p>
        </p:txBody>
      </p:sp>
      <p:sp>
        <p:nvSpPr>
          <p:cNvPr id="5" name="Text Placeholder 4">
            <a:extLst>
              <a:ext uri="{FF2B5EF4-FFF2-40B4-BE49-F238E27FC236}">
                <a16:creationId xmlns:a16="http://schemas.microsoft.com/office/drawing/2014/main" id="{07EEA208-CC6D-4698-A823-03748C10D3A1}"/>
              </a:ext>
            </a:extLst>
          </p:cNvPr>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Principles and Best Practices in AOP Development</a:t>
            </a:r>
          </a:p>
        </p:txBody>
      </p:sp>
    </p:spTree>
    <p:extLst>
      <p:ext uri="{BB962C8B-B14F-4D97-AF65-F5344CB8AC3E}">
        <p14:creationId xmlns:p14="http://schemas.microsoft.com/office/powerpoint/2010/main" val="1310786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ver Image">
            <a:hlinkClick r:id="rId3"/>
          </p:cNvPr>
          <p:cNvPicPr>
            <a:picLocks noChangeAspect="1" noChangeArrowheads="1"/>
          </p:cNvPicPr>
          <p:nvPr/>
        </p:nvPicPr>
        <p:blipFill>
          <a:blip r:embed="rId4" cstate="print"/>
          <a:srcRect/>
          <a:stretch>
            <a:fillRect/>
          </a:stretch>
        </p:blipFill>
        <p:spPr bwMode="auto">
          <a:xfrm>
            <a:off x="8686801" y="2783671"/>
            <a:ext cx="2385013" cy="3162330"/>
          </a:xfrm>
          <a:prstGeom prst="rect">
            <a:avLst/>
          </a:prstGeom>
          <a:noFill/>
        </p:spPr>
      </p:pic>
      <p:sp>
        <p:nvSpPr>
          <p:cNvPr id="8" name="Rectangle 4"/>
          <p:cNvSpPr txBox="1">
            <a:spLocks noChangeArrowheads="1"/>
          </p:cNvSpPr>
          <p:nvPr/>
        </p:nvSpPr>
        <p:spPr bwMode="auto">
          <a:xfrm>
            <a:off x="1524000" y="152680"/>
            <a:ext cx="856895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3600" b="1">
                <a:solidFill>
                  <a:srgbClr val="3A601B"/>
                </a:solidFill>
                <a:latin typeface="+mj-lt"/>
                <a:ea typeface="+mj-ea"/>
                <a:cs typeface="+mj-cs"/>
              </a:defRPr>
            </a:lvl1pPr>
            <a:lvl2pPr algn="l" rtl="0" eaLnBrk="0" fontAlgn="base" hangingPunct="0">
              <a:spcBef>
                <a:spcPct val="0"/>
              </a:spcBef>
              <a:spcAft>
                <a:spcPct val="0"/>
              </a:spcAft>
              <a:defRPr kumimoji="1" sz="3600" b="1">
                <a:solidFill>
                  <a:srgbClr val="3A601B"/>
                </a:solidFill>
                <a:latin typeface="Arial" charset="0"/>
                <a:ea typeface="Arial Unicode MS" pitchFamily="34" charset="-128"/>
                <a:cs typeface="Arial Unicode MS" pitchFamily="34" charset="-128"/>
              </a:defRPr>
            </a:lvl2pPr>
            <a:lvl3pPr algn="l" rtl="0" eaLnBrk="0" fontAlgn="base" hangingPunct="0">
              <a:spcBef>
                <a:spcPct val="0"/>
              </a:spcBef>
              <a:spcAft>
                <a:spcPct val="0"/>
              </a:spcAft>
              <a:defRPr kumimoji="1" sz="3600" b="1">
                <a:solidFill>
                  <a:srgbClr val="3A601B"/>
                </a:solidFill>
                <a:latin typeface="Arial" charset="0"/>
                <a:ea typeface="Arial Unicode MS" pitchFamily="34" charset="-128"/>
                <a:cs typeface="Arial Unicode MS" pitchFamily="34" charset="-128"/>
              </a:defRPr>
            </a:lvl3pPr>
            <a:lvl4pPr algn="l" rtl="0" eaLnBrk="0" fontAlgn="base" hangingPunct="0">
              <a:spcBef>
                <a:spcPct val="0"/>
              </a:spcBef>
              <a:spcAft>
                <a:spcPct val="0"/>
              </a:spcAft>
              <a:defRPr kumimoji="1" sz="3600" b="1">
                <a:solidFill>
                  <a:srgbClr val="3A601B"/>
                </a:solidFill>
                <a:latin typeface="Arial" charset="0"/>
                <a:ea typeface="Arial Unicode MS" pitchFamily="34" charset="-128"/>
                <a:cs typeface="Arial Unicode MS" pitchFamily="34" charset="-128"/>
              </a:defRPr>
            </a:lvl4pPr>
            <a:lvl5pPr algn="l" rtl="0" eaLnBrk="0" fontAlgn="base" hangingPunct="0">
              <a:spcBef>
                <a:spcPct val="0"/>
              </a:spcBef>
              <a:spcAft>
                <a:spcPct val="0"/>
              </a:spcAft>
              <a:defRPr kumimoji="1" sz="3600" b="1">
                <a:solidFill>
                  <a:srgbClr val="3A601B"/>
                </a:solidFill>
                <a:latin typeface="Arial" charset="0"/>
                <a:ea typeface="Arial Unicode MS" pitchFamily="34" charset="-128"/>
                <a:cs typeface="Arial Unicode MS" pitchFamily="34" charset="-128"/>
              </a:defRPr>
            </a:lvl5pPr>
            <a:lvl6pPr marL="457200"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6pPr>
            <a:lvl7pPr marL="914400"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7pPr>
            <a:lvl8pPr marL="1371600"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8pPr>
            <a:lvl9pPr marL="1828800"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9pPr>
          </a:lstStyle>
          <a:p>
            <a:r>
              <a:rPr lang="en-CA" altLang="en-US" sz="3200" b="0" kern="0" dirty="0">
                <a:solidFill>
                  <a:srgbClr val="00B0F0"/>
                </a:solidFill>
                <a:latin typeface="Times New Roman" panose="02020603050405020304" pitchFamily="18" charset="0"/>
                <a:cs typeface="Times New Roman" panose="02020603050405020304" pitchFamily="18" charset="0"/>
              </a:rPr>
              <a:t>Paradigm Shift in Toxicology Testing</a:t>
            </a:r>
            <a:endParaRPr lang="en-US" altLang="en-US" sz="3200" b="0" kern="0" dirty="0">
              <a:solidFill>
                <a:srgbClr val="00B0F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645635" y="5946002"/>
            <a:ext cx="2467342"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US National Research Council, 2007</a:t>
            </a:r>
          </a:p>
        </p:txBody>
      </p:sp>
      <p:sp>
        <p:nvSpPr>
          <p:cNvPr id="10" name="Rectangle 2">
            <a:extLst>
              <a:ext uri="{FF2B5EF4-FFF2-40B4-BE49-F238E27FC236}">
                <a16:creationId xmlns:a16="http://schemas.microsoft.com/office/drawing/2014/main" id="{70D9A95E-D309-4280-AB39-60901BE78E3F}"/>
              </a:ext>
            </a:extLst>
          </p:cNvPr>
          <p:cNvSpPr>
            <a:spLocks noChangeArrowheads="1"/>
          </p:cNvSpPr>
          <p:nvPr/>
        </p:nvSpPr>
        <p:spPr bwMode="auto">
          <a:xfrm>
            <a:off x="1524000" y="1600200"/>
            <a:ext cx="6248400" cy="1600200"/>
          </a:xfrm>
          <a:prstGeom prst="rect">
            <a:avLst/>
          </a:prstGeom>
          <a:noFill/>
          <a:ln w="9525">
            <a:noFill/>
            <a:miter lim="800000"/>
            <a:headEnd/>
            <a:tailEnd/>
          </a:ln>
        </p:spPr>
        <p:txBody>
          <a:bodyPr/>
          <a:lstStyle/>
          <a:p>
            <a:pPr marL="342900" indent="-342900">
              <a:spcBef>
                <a:spcPct val="20000"/>
              </a:spcBef>
            </a:pPr>
            <a:r>
              <a:rPr lang="en-US" dirty="0">
                <a:latin typeface="Times New Roman" panose="02020603050405020304" pitchFamily="18" charset="0"/>
                <a:cs typeface="Times New Roman" panose="02020603050405020304" pitchFamily="18" charset="0"/>
              </a:rPr>
              <a:t>“Transform toxicity testing </a:t>
            </a:r>
            <a:r>
              <a:rPr lang="en-US" b="1" u="sng" dirty="0">
                <a:solidFill>
                  <a:srgbClr val="00B050"/>
                </a:solidFill>
                <a:latin typeface="Times New Roman" panose="02020603050405020304" pitchFamily="18" charset="0"/>
                <a:cs typeface="Times New Roman" panose="02020603050405020304" pitchFamily="18" charset="0"/>
              </a:rPr>
              <a:t>from a system based on whole-animal testing to one founded primarily on in vitro methods</a:t>
            </a:r>
            <a:r>
              <a:rPr lang="en-US" b="1" dirty="0">
                <a:solidFill>
                  <a:srgbClr val="00B05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that evaluate changes in biologic processes using cells, cell lines, or cellular components, preferably of human origin”</a:t>
            </a:r>
          </a:p>
          <a:p>
            <a:pPr marL="342900" indent="-342900">
              <a:spcBef>
                <a:spcPct val="20000"/>
              </a:spcBef>
            </a:pPr>
            <a:endParaRPr lang="en-US" dirty="0">
              <a:latin typeface="Times New Roman" panose="02020603050405020304" pitchFamily="18" charset="0"/>
              <a:cs typeface="Times New Roman" panose="02020603050405020304" pitchFamily="18" charset="0"/>
            </a:endParaRPr>
          </a:p>
          <a:p>
            <a:pPr marL="342900" indent="-342900">
              <a:spcBef>
                <a:spcPct val="20000"/>
              </a:spcBef>
            </a:pPr>
            <a:endParaRPr lang="en-US" dirty="0">
              <a:latin typeface="Times New Roman" panose="02020603050405020304" pitchFamily="18" charset="0"/>
              <a:cs typeface="Times New Roman" panose="02020603050405020304" pitchFamily="18" charset="0"/>
            </a:endParaRPr>
          </a:p>
          <a:p>
            <a:pPr marL="342900" indent="-342900">
              <a:spcBef>
                <a:spcPct val="20000"/>
              </a:spcBef>
            </a:pPr>
            <a:endParaRPr lang="en-US" dirty="0">
              <a:latin typeface="Times New Roman" panose="02020603050405020304" pitchFamily="18" charset="0"/>
              <a:cs typeface="Times New Roman" panose="02020603050405020304" pitchFamily="18" charset="0"/>
            </a:endParaRPr>
          </a:p>
          <a:p>
            <a:pPr marL="342900" indent="-342900">
              <a:spcBef>
                <a:spcPct val="20000"/>
              </a:spcBef>
            </a:pPr>
            <a:endParaRPr lang="en-US" dirty="0">
              <a:latin typeface="Times New Roman" panose="02020603050405020304" pitchFamily="18" charset="0"/>
              <a:cs typeface="Times New Roman" panose="02020603050405020304" pitchFamily="18" charset="0"/>
            </a:endParaRPr>
          </a:p>
          <a:p>
            <a:pPr marL="342900" indent="-342900">
              <a:spcBef>
                <a:spcPct val="20000"/>
              </a:spcBef>
            </a:pPr>
            <a:endParaRPr lang="en-US" dirty="0">
              <a:latin typeface="Times New Roman" panose="02020603050405020304" pitchFamily="18" charset="0"/>
              <a:cs typeface="Times New Roman" panose="02020603050405020304" pitchFamily="18" charset="0"/>
            </a:endParaRPr>
          </a:p>
          <a:p>
            <a:pPr marL="342900" indent="-342900">
              <a:spcBef>
                <a:spcPct val="20000"/>
              </a:spcBef>
            </a:pPr>
            <a:r>
              <a:rPr lang="en-US" dirty="0">
                <a:latin typeface="Times New Roman" panose="02020603050405020304" pitchFamily="18" charset="0"/>
                <a:cs typeface="Times New Roman" panose="02020603050405020304" pitchFamily="18" charset="0"/>
              </a:rPr>
              <a:t> </a:t>
            </a:r>
          </a:p>
        </p:txBody>
      </p:sp>
      <p:sp>
        <p:nvSpPr>
          <p:cNvPr id="11" name="Rectangle 3">
            <a:extLst>
              <a:ext uri="{FF2B5EF4-FFF2-40B4-BE49-F238E27FC236}">
                <a16:creationId xmlns:a16="http://schemas.microsoft.com/office/drawing/2014/main" id="{824C778F-35AB-4C47-A860-B78A6DC6EA29}"/>
              </a:ext>
            </a:extLst>
          </p:cNvPr>
          <p:cNvSpPr>
            <a:spLocks noChangeArrowheads="1"/>
          </p:cNvSpPr>
          <p:nvPr/>
        </p:nvSpPr>
        <p:spPr bwMode="auto">
          <a:xfrm>
            <a:off x="1524000" y="3234071"/>
            <a:ext cx="4998720" cy="1680103"/>
          </a:xfrm>
          <a:prstGeom prst="rect">
            <a:avLst/>
          </a:prstGeom>
          <a:noFill/>
          <a:ln w="9525">
            <a:noFill/>
            <a:miter lim="800000"/>
            <a:headEnd/>
            <a:tailEnd/>
          </a:ln>
        </p:spPr>
        <p:txBody>
          <a:bodyPr/>
          <a:lstStyle/>
          <a:p>
            <a:pPr marL="168275" indent="-168275">
              <a:spcBef>
                <a:spcPct val="20000"/>
              </a:spcBef>
              <a:buClr>
                <a:srgbClr val="003F69"/>
              </a:buClr>
              <a:buSzPct val="90000"/>
            </a:pPr>
            <a:r>
              <a:rPr lang="en-US" dirty="0">
                <a:latin typeface="Times New Roman" panose="02020603050405020304" pitchFamily="18" charset="0"/>
                <a:cs typeface="Times New Roman" panose="02020603050405020304" pitchFamily="18" charset="0"/>
              </a:rPr>
              <a:t>“The vision emphasizes the development of </a:t>
            </a:r>
            <a:r>
              <a:rPr lang="en-US" b="1" u="sng" dirty="0">
                <a:solidFill>
                  <a:srgbClr val="00B050"/>
                </a:solidFill>
                <a:latin typeface="Times New Roman" panose="02020603050405020304" pitchFamily="18" charset="0"/>
                <a:cs typeface="Times New Roman" panose="02020603050405020304" pitchFamily="18" charset="0"/>
              </a:rPr>
              <a:t>suites of predictive, high-throughput assays</a:t>
            </a:r>
            <a:r>
              <a:rPr lang="en-US" dirty="0">
                <a:latin typeface="Times New Roman" panose="02020603050405020304" pitchFamily="18" charset="0"/>
                <a:cs typeface="Times New Roman" panose="02020603050405020304" pitchFamily="18" charset="0"/>
              </a:rPr>
              <a:t> …..”</a:t>
            </a:r>
          </a:p>
          <a:p>
            <a:pPr marL="168275" indent="-168275">
              <a:spcBef>
                <a:spcPct val="20000"/>
              </a:spcBef>
              <a:buClr>
                <a:srgbClr val="003F69"/>
              </a:buClr>
              <a:buSzPct val="90000"/>
            </a:pPr>
            <a:endParaRPr lang="en-US"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FA661E7E-1719-4472-84CF-5DACF76B8397}"/>
              </a:ext>
            </a:extLst>
          </p:cNvPr>
          <p:cNvSpPr txBox="1"/>
          <p:nvPr/>
        </p:nvSpPr>
        <p:spPr>
          <a:xfrm>
            <a:off x="1524001" y="3843111"/>
            <a:ext cx="6488151" cy="1588127"/>
          </a:xfrm>
          <a:prstGeom prst="rect">
            <a:avLst/>
          </a:prstGeom>
          <a:noFill/>
        </p:spPr>
        <p:txBody>
          <a:bodyPr wrap="square" rtlCol="0">
            <a:spAutoFit/>
          </a:bodyPr>
          <a:lstStyle/>
          <a:p>
            <a:pPr marL="168275" indent="-168275">
              <a:spcBef>
                <a:spcPct val="20000"/>
              </a:spcBef>
              <a:buClr>
                <a:srgbClr val="003F69"/>
              </a:buClr>
              <a:buSzPct val="90000"/>
            </a:pPr>
            <a:endParaRPr lang="en-US" dirty="0">
              <a:latin typeface="Times New Roman" panose="02020603050405020304" pitchFamily="18" charset="0"/>
              <a:cs typeface="Times New Roman" panose="02020603050405020304" pitchFamily="18" charset="0"/>
            </a:endParaRPr>
          </a:p>
          <a:p>
            <a:pPr marL="168275" indent="-168275">
              <a:spcBef>
                <a:spcPct val="20000"/>
              </a:spcBef>
              <a:buClr>
                <a:srgbClr val="003F69"/>
              </a:buClr>
              <a:buSzPct val="90000"/>
            </a:pPr>
            <a:r>
              <a:rPr lang="en-US" dirty="0">
                <a:latin typeface="Times New Roman" panose="02020603050405020304" pitchFamily="18" charset="0"/>
                <a:cs typeface="Times New Roman" panose="02020603050405020304" pitchFamily="18" charset="0"/>
              </a:rPr>
              <a:t>“The mix of tests in the vision include tests that </a:t>
            </a:r>
            <a:r>
              <a:rPr lang="en-US" b="1" u="sng" dirty="0">
                <a:solidFill>
                  <a:srgbClr val="00B050"/>
                </a:solidFill>
                <a:latin typeface="Times New Roman" panose="02020603050405020304" pitchFamily="18" charset="0"/>
                <a:cs typeface="Times New Roman" panose="02020603050405020304" pitchFamily="18" charset="0"/>
              </a:rPr>
              <a:t>assess critical mechanistic endpoints involved in the induction of overt toxic effects rather than the effects themselves</a:t>
            </a:r>
            <a:r>
              <a:rPr lang="en-US" dirty="0">
                <a:latin typeface="Times New Roman" panose="02020603050405020304" pitchFamily="18" charset="0"/>
                <a:cs typeface="Times New Roman" panose="02020603050405020304" pitchFamily="18" charset="0"/>
              </a:rPr>
              <a:t>.”</a:t>
            </a:r>
          </a:p>
          <a:p>
            <a:pPr marL="168275" indent="-168275">
              <a:spcBef>
                <a:spcPct val="20000"/>
              </a:spcBef>
              <a:buClr>
                <a:srgbClr val="003F69"/>
              </a:buClr>
              <a:buSzPct val="90000"/>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91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ointing finger right"/>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07180" y="2817597"/>
            <a:ext cx="1325495" cy="883663"/>
          </a:xfrm>
          <a:prstGeom prst="rect">
            <a:avLst/>
          </a:prstGeom>
          <a:solidFill>
            <a:schemeClr val="tx2">
              <a:lumMod val="60000"/>
              <a:lumOff val="40000"/>
            </a:schemeClr>
          </a:solidFill>
          <a:extLst/>
        </p:spPr>
      </p:pic>
      <p:sp>
        <p:nvSpPr>
          <p:cNvPr id="3" name="Rectangle 2"/>
          <p:cNvSpPr/>
          <p:nvPr/>
        </p:nvSpPr>
        <p:spPr>
          <a:xfrm>
            <a:off x="4056845" y="2667000"/>
            <a:ext cx="218940" cy="1442434"/>
          </a:xfrm>
          <a:prstGeom prst="rect">
            <a:avLst/>
          </a:prstGeom>
          <a:solidFill>
            <a:srgbClr val="00B050"/>
          </a:solidFill>
          <a:ln w="28575"/>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Rectangle 3"/>
          <p:cNvSpPr/>
          <p:nvPr/>
        </p:nvSpPr>
        <p:spPr>
          <a:xfrm>
            <a:off x="4737279" y="2667000"/>
            <a:ext cx="218940" cy="1442434"/>
          </a:xfrm>
          <a:prstGeom prst="rect">
            <a:avLst/>
          </a:prstGeom>
          <a:solidFill>
            <a:srgbClr val="FFFF00"/>
          </a:solidFill>
          <a:ln w="28575"/>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Rectangle 4"/>
          <p:cNvSpPr/>
          <p:nvPr/>
        </p:nvSpPr>
        <p:spPr>
          <a:xfrm>
            <a:off x="5417713" y="2667000"/>
            <a:ext cx="218940" cy="1442434"/>
          </a:xfrm>
          <a:prstGeom prst="rect">
            <a:avLst/>
          </a:prstGeom>
          <a:solidFill>
            <a:srgbClr val="FFFF00"/>
          </a:solidFill>
          <a:ln w="28575"/>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Rectangle 5"/>
          <p:cNvSpPr/>
          <p:nvPr/>
        </p:nvSpPr>
        <p:spPr>
          <a:xfrm>
            <a:off x="6141076" y="2667000"/>
            <a:ext cx="218940" cy="1442434"/>
          </a:xfrm>
          <a:prstGeom prst="rect">
            <a:avLst/>
          </a:prstGeom>
          <a:solidFill>
            <a:srgbClr val="FFFF00"/>
          </a:solidFill>
          <a:ln w="28575"/>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Rectangle 6"/>
          <p:cNvSpPr/>
          <p:nvPr/>
        </p:nvSpPr>
        <p:spPr>
          <a:xfrm>
            <a:off x="6808631" y="2667000"/>
            <a:ext cx="218940" cy="1442434"/>
          </a:xfrm>
          <a:prstGeom prst="rect">
            <a:avLst/>
          </a:prstGeom>
          <a:solidFill>
            <a:srgbClr val="FFFF00"/>
          </a:solidFill>
          <a:ln w="28575"/>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Rectangle 7"/>
          <p:cNvSpPr/>
          <p:nvPr/>
        </p:nvSpPr>
        <p:spPr>
          <a:xfrm>
            <a:off x="7549166" y="2667000"/>
            <a:ext cx="218940" cy="1442434"/>
          </a:xfrm>
          <a:prstGeom prst="rect">
            <a:avLst/>
          </a:prstGeom>
          <a:solidFill>
            <a:srgbClr val="FFFF00"/>
          </a:solidFill>
          <a:ln w="28575"/>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Rectangle 8"/>
          <p:cNvSpPr/>
          <p:nvPr/>
        </p:nvSpPr>
        <p:spPr>
          <a:xfrm>
            <a:off x="8229600" y="2667000"/>
            <a:ext cx="218940" cy="1442434"/>
          </a:xfrm>
          <a:prstGeom prst="rect">
            <a:avLst/>
          </a:prstGeom>
          <a:solidFill>
            <a:srgbClr val="FFFF00"/>
          </a:solidFill>
          <a:ln w="28575"/>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Rectangle 9"/>
          <p:cNvSpPr/>
          <p:nvPr/>
        </p:nvSpPr>
        <p:spPr>
          <a:xfrm>
            <a:off x="8897155" y="2667000"/>
            <a:ext cx="218940" cy="1442434"/>
          </a:xfrm>
          <a:prstGeom prst="rect">
            <a:avLst/>
          </a:prstGeom>
          <a:solidFill>
            <a:srgbClr val="FF0000"/>
          </a:solidFill>
          <a:ln w="28575"/>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Rectangle 10"/>
          <p:cNvSpPr/>
          <p:nvPr/>
        </p:nvSpPr>
        <p:spPr>
          <a:xfrm>
            <a:off x="9577589" y="2667000"/>
            <a:ext cx="218940" cy="1442434"/>
          </a:xfrm>
          <a:prstGeom prst="rect">
            <a:avLst/>
          </a:prstGeom>
          <a:solidFill>
            <a:srgbClr val="FF0000"/>
          </a:solidFill>
          <a:ln w="28575"/>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2" name="Straight Arrow Connector 11"/>
          <p:cNvCxnSpPr>
            <a:stCxn id="3" idx="3"/>
            <a:endCxn id="4" idx="1"/>
          </p:cNvCxnSpPr>
          <p:nvPr/>
        </p:nvCxnSpPr>
        <p:spPr>
          <a:xfrm>
            <a:off x="4275785" y="3388217"/>
            <a:ext cx="46149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3"/>
            <a:endCxn id="5" idx="1"/>
          </p:cNvCxnSpPr>
          <p:nvPr/>
        </p:nvCxnSpPr>
        <p:spPr>
          <a:xfrm>
            <a:off x="4956219" y="3388217"/>
            <a:ext cx="46149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3"/>
            <a:endCxn id="6" idx="1"/>
          </p:cNvCxnSpPr>
          <p:nvPr/>
        </p:nvCxnSpPr>
        <p:spPr>
          <a:xfrm>
            <a:off x="5636654" y="3388217"/>
            <a:ext cx="50442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3"/>
            <a:endCxn id="7" idx="1"/>
          </p:cNvCxnSpPr>
          <p:nvPr/>
        </p:nvCxnSpPr>
        <p:spPr>
          <a:xfrm>
            <a:off x="6360017" y="3388217"/>
            <a:ext cx="44861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7" idx="3"/>
            <a:endCxn id="8" idx="1"/>
          </p:cNvCxnSpPr>
          <p:nvPr/>
        </p:nvCxnSpPr>
        <p:spPr>
          <a:xfrm>
            <a:off x="7027572" y="3388217"/>
            <a:ext cx="52159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8" idx="3"/>
            <a:endCxn id="9" idx="1"/>
          </p:cNvCxnSpPr>
          <p:nvPr/>
        </p:nvCxnSpPr>
        <p:spPr>
          <a:xfrm>
            <a:off x="7768106" y="3388217"/>
            <a:ext cx="46149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3"/>
            <a:endCxn id="10" idx="1"/>
          </p:cNvCxnSpPr>
          <p:nvPr/>
        </p:nvCxnSpPr>
        <p:spPr>
          <a:xfrm>
            <a:off x="8448541" y="3388217"/>
            <a:ext cx="44861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0" idx="3"/>
            <a:endCxn id="11" idx="1"/>
          </p:cNvCxnSpPr>
          <p:nvPr/>
        </p:nvCxnSpPr>
        <p:spPr>
          <a:xfrm>
            <a:off x="9116095" y="3388217"/>
            <a:ext cx="46149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8906701">
            <a:off x="2382791" y="4367793"/>
            <a:ext cx="2106833"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Molecular initiating</a:t>
            </a:r>
          </a:p>
          <a:p>
            <a:pPr algn="ctr"/>
            <a:r>
              <a:rPr lang="en-US" dirty="0">
                <a:latin typeface="Times New Roman" panose="02020603050405020304" pitchFamily="18" charset="0"/>
                <a:cs typeface="Times New Roman" panose="02020603050405020304" pitchFamily="18" charset="0"/>
              </a:rPr>
              <a:t> event (MIE)</a:t>
            </a:r>
          </a:p>
        </p:txBody>
      </p:sp>
      <p:sp>
        <p:nvSpPr>
          <p:cNvPr id="21" name="TextBox 20"/>
          <p:cNvSpPr txBox="1"/>
          <p:nvPr/>
        </p:nvSpPr>
        <p:spPr>
          <a:xfrm rot="18906701">
            <a:off x="8121510" y="4249019"/>
            <a:ext cx="1770233"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Adverse outcome (AO)</a:t>
            </a:r>
          </a:p>
        </p:txBody>
      </p:sp>
      <p:sp>
        <p:nvSpPr>
          <p:cNvPr id="22" name="Right Arrow 21"/>
          <p:cNvSpPr/>
          <p:nvPr/>
        </p:nvSpPr>
        <p:spPr>
          <a:xfrm>
            <a:off x="3928058" y="1495023"/>
            <a:ext cx="6078828" cy="953037"/>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Increasing level of biological organization</a:t>
            </a:r>
          </a:p>
        </p:txBody>
      </p:sp>
      <p:sp>
        <p:nvSpPr>
          <p:cNvPr id="23" name="TextBox 22"/>
          <p:cNvSpPr txBox="1"/>
          <p:nvPr/>
        </p:nvSpPr>
        <p:spPr>
          <a:xfrm>
            <a:off x="1755616" y="3085664"/>
            <a:ext cx="106336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stressor</a:t>
            </a:r>
          </a:p>
        </p:txBody>
      </p:sp>
      <p:sp>
        <p:nvSpPr>
          <p:cNvPr id="24" name="TextBox 23"/>
          <p:cNvSpPr txBox="1"/>
          <p:nvPr/>
        </p:nvSpPr>
        <p:spPr>
          <a:xfrm>
            <a:off x="3352800" y="228601"/>
            <a:ext cx="5410200" cy="461665"/>
          </a:xfrm>
          <a:prstGeom prst="rect">
            <a:avLst/>
          </a:prstGeom>
          <a:noFill/>
        </p:spPr>
        <p:txBody>
          <a:bodyPr wrap="square" rtlCol="0">
            <a:spAutoFit/>
          </a:bodyPr>
          <a:lstStyle/>
          <a:p>
            <a:pPr algn="ctr"/>
            <a:r>
              <a:rPr lang="en-US" sz="2400" dirty="0">
                <a:solidFill>
                  <a:schemeClr val="bg1"/>
                </a:solidFill>
              </a:rPr>
              <a:t>Principles of AOP Development</a:t>
            </a:r>
          </a:p>
        </p:txBody>
      </p:sp>
      <p:pic>
        <p:nvPicPr>
          <p:cNvPr id="25"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3782" y="4690958"/>
            <a:ext cx="3062036" cy="17199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303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667000"/>
            <a:ext cx="5943600" cy="1800200"/>
          </a:xfrm>
        </p:spPr>
        <p:txBody>
          <a:bodyPr/>
          <a:lstStyle/>
          <a:p>
            <a:pPr algn="ctr"/>
            <a:r>
              <a:rPr lang="en-US" sz="4800" dirty="0">
                <a:latin typeface="Times New Roman" panose="02020603050405020304" pitchFamily="18" charset="0"/>
                <a:cs typeface="Times New Roman" panose="02020603050405020304" pitchFamily="18" charset="0"/>
              </a:rPr>
              <a:t>How should AOPs be developed?</a:t>
            </a:r>
          </a:p>
        </p:txBody>
      </p:sp>
    </p:spTree>
    <p:extLst>
      <p:ext uri="{BB962C8B-B14F-4D97-AF65-F5344CB8AC3E}">
        <p14:creationId xmlns:p14="http://schemas.microsoft.com/office/powerpoint/2010/main" val="19388488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57932" y="573914"/>
            <a:ext cx="8001000" cy="585788"/>
          </a:xfrm>
          <a:prstGeom prst="rect">
            <a:avLst/>
          </a:prstGeom>
        </p:spPr>
        <p:txBody>
          <a:bodyPr>
            <a:spAutoFit/>
          </a:bodyPr>
          <a:lstStyle/>
          <a:p>
            <a:pPr marL="114300" indent="-114300">
              <a:defRPr/>
            </a:pPr>
            <a:r>
              <a:rPr lang="en-US" sz="3200" dirty="0">
                <a:solidFill>
                  <a:srgbClr val="00B0F0"/>
                </a:solidFill>
                <a:latin typeface="Times New Roman" panose="02020603050405020304" pitchFamily="18" charset="0"/>
                <a:cs typeface="Times New Roman" panose="02020603050405020304" pitchFamily="18" charset="0"/>
              </a:rPr>
              <a:t>   </a:t>
            </a:r>
            <a:r>
              <a:rPr lang="en-US" sz="3200" b="1" dirty="0">
                <a:solidFill>
                  <a:srgbClr val="00B0F0"/>
                </a:solidFill>
                <a:latin typeface="Times New Roman" panose="02020603050405020304" pitchFamily="18" charset="0"/>
                <a:cs typeface="Times New Roman" panose="02020603050405020304" pitchFamily="18" charset="0"/>
              </a:rPr>
              <a:t>1. AOPs are not chemical-specific</a:t>
            </a:r>
          </a:p>
        </p:txBody>
      </p:sp>
      <p:sp>
        <p:nvSpPr>
          <p:cNvPr id="8" name="TextBox 7"/>
          <p:cNvSpPr txBox="1"/>
          <p:nvPr/>
        </p:nvSpPr>
        <p:spPr>
          <a:xfrm>
            <a:off x="2229991" y="1700808"/>
            <a:ext cx="8610600" cy="1231106"/>
          </a:xfrm>
          <a:prstGeom prst="rect">
            <a:avLst/>
          </a:prstGeom>
          <a:noFill/>
        </p:spPr>
        <p:txBody>
          <a:bodyPr>
            <a:spAutoFit/>
          </a:bodyPr>
          <a:lstStyle/>
          <a:p>
            <a:pPr marL="342900" indent="-342900" eaLnBrk="0" hangingPunct="0">
              <a:spcBef>
                <a:spcPct val="20000"/>
              </a:spcBef>
              <a:spcAft>
                <a:spcPts val="1200"/>
              </a:spcAft>
              <a:buSzPct val="100000"/>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Not trying to describe what a single chemical does</a:t>
            </a:r>
          </a:p>
          <a:p>
            <a:pPr marL="342900" indent="-342900" eaLnBrk="0" hangingPunct="0">
              <a:spcBef>
                <a:spcPct val="20000"/>
              </a:spcBef>
              <a:spcAft>
                <a:spcPts val="1200"/>
              </a:spcAft>
              <a:buSzPct val="100000"/>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Trying to describe what </a:t>
            </a:r>
            <a:r>
              <a:rPr lang="en-US" sz="2000" b="1" u="sng" dirty="0">
                <a:solidFill>
                  <a:srgbClr val="00B050"/>
                </a:solidFill>
                <a:latin typeface="Times New Roman" panose="02020603050405020304" pitchFamily="18" charset="0"/>
                <a:cs typeface="Times New Roman" panose="02020603050405020304" pitchFamily="18" charset="0"/>
              </a:rPr>
              <a:t>ANY</a:t>
            </a:r>
            <a:r>
              <a:rPr lang="en-US" sz="2000" dirty="0">
                <a:latin typeface="Times New Roman" panose="02020603050405020304" pitchFamily="18" charset="0"/>
                <a:cs typeface="Times New Roman" panose="02020603050405020304" pitchFamily="18" charset="0"/>
              </a:rPr>
              <a:t> chemical that perturbs the MIE with sufficient potency and duration is likely to do</a:t>
            </a:r>
            <a:endParaRPr lang="en-US"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2351585" y="3832989"/>
            <a:ext cx="1636591" cy="1820177"/>
            <a:chOff x="827584" y="3832988"/>
            <a:chExt cx="1636591" cy="1820177"/>
          </a:xfrm>
        </p:grpSpPr>
        <p:pic>
          <p:nvPicPr>
            <p:cNvPr id="51" name="Picture 4" descr="Chemical structure of DD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4940630"/>
              <a:ext cx="1239190" cy="712535"/>
            </a:xfrm>
            <a:prstGeom prst="rect">
              <a:avLst/>
            </a:prstGeom>
            <a:noFill/>
            <a:extLst>
              <a:ext uri="{909E8E84-426E-40DD-AFC4-6F175D3DCCD1}">
                <a14:hiddenFill xmlns:a14="http://schemas.microsoft.com/office/drawing/2010/main">
                  <a:solidFill>
                    <a:srgbClr val="FFFFFF"/>
                  </a:solidFill>
                </a14:hiddenFill>
              </a:ext>
            </a:extLst>
          </p:spPr>
        </p:pic>
        <p:sp>
          <p:nvSpPr>
            <p:cNvPr id="53" name="Circular Arrow 52"/>
            <p:cNvSpPr/>
            <p:nvPr/>
          </p:nvSpPr>
          <p:spPr bwMode="auto">
            <a:xfrm rot="12374864">
              <a:off x="1390428" y="3832988"/>
              <a:ext cx="1073747" cy="1455209"/>
            </a:xfrm>
            <a:prstGeom prst="circularArrow">
              <a:avLst>
                <a:gd name="adj1" fmla="val 12500"/>
                <a:gd name="adj2" fmla="val 1142319"/>
                <a:gd name="adj3" fmla="val 20457681"/>
                <a:gd name="adj4" fmla="val 18354912"/>
                <a:gd name="adj5" fmla="val 12500"/>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a:latin typeface="Arial" charset="0"/>
                <a:ea typeface="Arial Unicode MS" pitchFamily="34" charset="-128"/>
                <a:cs typeface="Arial Unicode MS" pitchFamily="34" charset="-128"/>
              </a:endParaRPr>
            </a:p>
          </p:txBody>
        </p:sp>
      </p:grpSp>
      <p:grpSp>
        <p:nvGrpSpPr>
          <p:cNvPr id="5" name="Group 4"/>
          <p:cNvGrpSpPr/>
          <p:nvPr/>
        </p:nvGrpSpPr>
        <p:grpSpPr>
          <a:xfrm>
            <a:off x="2952297" y="4295862"/>
            <a:ext cx="1904031" cy="1414634"/>
            <a:chOff x="1428296" y="4295862"/>
            <a:chExt cx="1904031" cy="1414634"/>
          </a:xfrm>
        </p:grpSpPr>
        <p:pic>
          <p:nvPicPr>
            <p:cNvPr id="2050" name="Picture 2" descr="Indometacin.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4941168"/>
              <a:ext cx="1064583" cy="769328"/>
            </a:xfrm>
            <a:prstGeom prst="rect">
              <a:avLst/>
            </a:prstGeom>
            <a:noFill/>
            <a:extLst>
              <a:ext uri="{909E8E84-426E-40DD-AFC4-6F175D3DCCD1}">
                <a14:hiddenFill xmlns:a14="http://schemas.microsoft.com/office/drawing/2010/main">
                  <a:solidFill>
                    <a:srgbClr val="FFFFFF"/>
                  </a:solidFill>
                </a14:hiddenFill>
              </a:ext>
            </a:extLst>
          </p:spPr>
        </p:pic>
        <p:sp>
          <p:nvSpPr>
            <p:cNvPr id="54" name="Circular Arrow 53"/>
            <p:cNvSpPr/>
            <p:nvPr/>
          </p:nvSpPr>
          <p:spPr bwMode="auto">
            <a:xfrm rot="7818925" flipH="1">
              <a:off x="1619027" y="4105131"/>
              <a:ext cx="1073747" cy="1455209"/>
            </a:xfrm>
            <a:prstGeom prst="circularArrow">
              <a:avLst>
                <a:gd name="adj1" fmla="val 12500"/>
                <a:gd name="adj2" fmla="val 1142319"/>
                <a:gd name="adj3" fmla="val 20457681"/>
                <a:gd name="adj4" fmla="val 18354912"/>
                <a:gd name="adj5" fmla="val 12500"/>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a:latin typeface="Arial" charset="0"/>
                <a:ea typeface="Arial Unicode MS" pitchFamily="34" charset="-128"/>
                <a:cs typeface="Arial Unicode MS" pitchFamily="34" charset="-128"/>
              </a:endParaRPr>
            </a:p>
          </p:txBody>
        </p:sp>
        <p:sp>
          <p:nvSpPr>
            <p:cNvPr id="3" name="TextBox 2"/>
            <p:cNvSpPr txBox="1"/>
            <p:nvPr/>
          </p:nvSpPr>
          <p:spPr>
            <a:xfrm>
              <a:off x="2650029" y="4368280"/>
              <a:ext cx="369012" cy="584775"/>
            </a:xfrm>
            <a:prstGeom prst="rect">
              <a:avLst/>
            </a:prstGeom>
            <a:noFill/>
          </p:spPr>
          <p:txBody>
            <a:bodyPr wrap="none" rtlCol="0">
              <a:spAutoFit/>
            </a:bodyPr>
            <a:lstStyle/>
            <a:p>
              <a:r>
                <a:rPr lang="en-US" sz="3200" b="1" dirty="0">
                  <a:solidFill>
                    <a:srgbClr val="C00000"/>
                  </a:solidFill>
                </a:rPr>
                <a:t>?</a:t>
              </a:r>
            </a:p>
          </p:txBody>
        </p:sp>
      </p:grpSp>
      <p:grpSp>
        <p:nvGrpSpPr>
          <p:cNvPr id="6" name="Group 5"/>
          <p:cNvGrpSpPr/>
          <p:nvPr/>
        </p:nvGrpSpPr>
        <p:grpSpPr>
          <a:xfrm>
            <a:off x="4272052" y="4411823"/>
            <a:ext cx="1896788" cy="1241343"/>
            <a:chOff x="2748052" y="4411822"/>
            <a:chExt cx="1896788" cy="1241343"/>
          </a:xfrm>
        </p:grpSpPr>
        <p:pic>
          <p:nvPicPr>
            <p:cNvPr id="2053" name="Picture 5" descr="https://upload.wikimedia.org/wikipedia/commons/thumb/0/0b/Thromboxane_B2.svg/1280px-Thromboxane_B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5657" y="4941169"/>
              <a:ext cx="1169183" cy="711996"/>
            </a:xfrm>
            <a:prstGeom prst="rect">
              <a:avLst/>
            </a:prstGeom>
            <a:noFill/>
            <a:extLst>
              <a:ext uri="{909E8E84-426E-40DD-AFC4-6F175D3DCCD1}">
                <a14:hiddenFill xmlns:a14="http://schemas.microsoft.com/office/drawing/2010/main">
                  <a:solidFill>
                    <a:srgbClr val="FFFFFF"/>
                  </a:solidFill>
                </a14:hiddenFill>
              </a:ext>
            </a:extLst>
          </p:spPr>
        </p:pic>
        <p:sp>
          <p:nvSpPr>
            <p:cNvPr id="55" name="Circular Arrow 54"/>
            <p:cNvSpPr/>
            <p:nvPr/>
          </p:nvSpPr>
          <p:spPr bwMode="auto">
            <a:xfrm rot="6795467" flipH="1">
              <a:off x="2938783" y="4261390"/>
              <a:ext cx="1073747" cy="1455209"/>
            </a:xfrm>
            <a:prstGeom prst="circularArrow">
              <a:avLst>
                <a:gd name="adj1" fmla="val 12500"/>
                <a:gd name="adj2" fmla="val 1142319"/>
                <a:gd name="adj3" fmla="val 20457681"/>
                <a:gd name="adj4" fmla="val 18354912"/>
                <a:gd name="adj5" fmla="val 12500"/>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a:latin typeface="Arial" charset="0"/>
                <a:ea typeface="Arial Unicode MS" pitchFamily="34" charset="-128"/>
                <a:cs typeface="Arial Unicode MS" pitchFamily="34" charset="-128"/>
              </a:endParaRPr>
            </a:p>
          </p:txBody>
        </p:sp>
        <p:sp>
          <p:nvSpPr>
            <p:cNvPr id="57" name="TextBox 56"/>
            <p:cNvSpPr txBox="1"/>
            <p:nvPr/>
          </p:nvSpPr>
          <p:spPr>
            <a:xfrm>
              <a:off x="3923658" y="4411822"/>
              <a:ext cx="369012" cy="584775"/>
            </a:xfrm>
            <a:prstGeom prst="rect">
              <a:avLst/>
            </a:prstGeom>
            <a:noFill/>
          </p:spPr>
          <p:txBody>
            <a:bodyPr wrap="none" rtlCol="0">
              <a:spAutoFit/>
            </a:bodyPr>
            <a:lstStyle/>
            <a:p>
              <a:r>
                <a:rPr lang="en-US" sz="3200" b="1" dirty="0">
                  <a:solidFill>
                    <a:srgbClr val="C00000"/>
                  </a:solidFill>
                </a:rPr>
                <a:t>?</a:t>
              </a:r>
            </a:p>
          </p:txBody>
        </p:sp>
      </p:grpSp>
      <p:grpSp>
        <p:nvGrpSpPr>
          <p:cNvPr id="9" name="Group 8"/>
          <p:cNvGrpSpPr/>
          <p:nvPr/>
        </p:nvGrpSpPr>
        <p:grpSpPr>
          <a:xfrm>
            <a:off x="5604420" y="4398453"/>
            <a:ext cx="2122178" cy="1254712"/>
            <a:chOff x="4080420" y="4398453"/>
            <a:chExt cx="2122178" cy="1254712"/>
          </a:xfrm>
        </p:grpSpPr>
        <p:pic>
          <p:nvPicPr>
            <p:cNvPr id="2055" name="Picture 7" descr="Skeletal formula of celecoxi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2" y="4809429"/>
              <a:ext cx="982526" cy="843736"/>
            </a:xfrm>
            <a:prstGeom prst="rect">
              <a:avLst/>
            </a:prstGeom>
            <a:noFill/>
            <a:extLst>
              <a:ext uri="{909E8E84-426E-40DD-AFC4-6F175D3DCCD1}">
                <a14:hiddenFill xmlns:a14="http://schemas.microsoft.com/office/drawing/2010/main">
                  <a:solidFill>
                    <a:srgbClr val="FFFFFF"/>
                  </a:solidFill>
                </a14:hiddenFill>
              </a:ext>
            </a:extLst>
          </p:spPr>
        </p:pic>
        <p:sp>
          <p:nvSpPr>
            <p:cNvPr id="56" name="Circular Arrow 55"/>
            <p:cNvSpPr/>
            <p:nvPr/>
          </p:nvSpPr>
          <p:spPr bwMode="auto">
            <a:xfrm rot="6078517" flipH="1">
              <a:off x="4271151" y="4355823"/>
              <a:ext cx="1073747" cy="1455209"/>
            </a:xfrm>
            <a:prstGeom prst="circularArrow">
              <a:avLst>
                <a:gd name="adj1" fmla="val 12500"/>
                <a:gd name="adj2" fmla="val 1142319"/>
                <a:gd name="adj3" fmla="val 20457681"/>
                <a:gd name="adj4" fmla="val 18354912"/>
                <a:gd name="adj5" fmla="val 12500"/>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a:latin typeface="Arial" charset="0"/>
                <a:ea typeface="Arial Unicode MS" pitchFamily="34" charset="-128"/>
                <a:cs typeface="Arial Unicode MS" pitchFamily="34" charset="-128"/>
              </a:endParaRPr>
            </a:p>
          </p:txBody>
        </p:sp>
        <p:sp>
          <p:nvSpPr>
            <p:cNvPr id="58" name="TextBox 57"/>
            <p:cNvSpPr txBox="1"/>
            <p:nvPr/>
          </p:nvSpPr>
          <p:spPr>
            <a:xfrm>
              <a:off x="5224178" y="4398453"/>
              <a:ext cx="369012" cy="584775"/>
            </a:xfrm>
            <a:prstGeom prst="rect">
              <a:avLst/>
            </a:prstGeom>
            <a:noFill/>
          </p:spPr>
          <p:txBody>
            <a:bodyPr wrap="none" rtlCol="0">
              <a:spAutoFit/>
            </a:bodyPr>
            <a:lstStyle/>
            <a:p>
              <a:r>
                <a:rPr lang="en-US" sz="3200" b="1" dirty="0">
                  <a:solidFill>
                    <a:srgbClr val="C00000"/>
                  </a:solidFill>
                </a:rPr>
                <a:t>?</a:t>
              </a:r>
            </a:p>
          </p:txBody>
        </p:sp>
      </p:grpSp>
      <p:pic>
        <p:nvPicPr>
          <p:cNvPr id="29" name="Picture 28">
            <a:extLst>
              <a:ext uri="{FF2B5EF4-FFF2-40B4-BE49-F238E27FC236}">
                <a16:creationId xmlns:a16="http://schemas.microsoft.com/office/drawing/2014/main" id="{89BBD1F5-C6DE-458E-B520-47DBEF10DE30}"/>
              </a:ext>
            </a:extLst>
          </p:cNvPr>
          <p:cNvPicPr>
            <a:picLocks noChangeAspect="1"/>
          </p:cNvPicPr>
          <p:nvPr/>
        </p:nvPicPr>
        <p:blipFill>
          <a:blip r:embed="rId6"/>
          <a:stretch>
            <a:fillRect/>
          </a:stretch>
        </p:blipFill>
        <p:spPr>
          <a:xfrm>
            <a:off x="1522521" y="3352402"/>
            <a:ext cx="8715215" cy="949966"/>
          </a:xfrm>
          <a:prstGeom prst="rect">
            <a:avLst/>
          </a:prstGeom>
        </p:spPr>
      </p:pic>
    </p:spTree>
    <p:extLst>
      <p:ext uri="{BB962C8B-B14F-4D97-AF65-F5344CB8AC3E}">
        <p14:creationId xmlns:p14="http://schemas.microsoft.com/office/powerpoint/2010/main" val="4134672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38376" y="1339435"/>
            <a:ext cx="8359775" cy="1738938"/>
          </a:xfrm>
          <a:prstGeom prst="rect">
            <a:avLst/>
          </a:prstGeom>
          <a:noFill/>
        </p:spPr>
        <p:txBody>
          <a:bodyPr>
            <a:spAutoFit/>
          </a:bodyPr>
          <a:lstStyle/>
          <a:p>
            <a:pPr eaLnBrk="0" hangingPunct="0">
              <a:spcBef>
                <a:spcPct val="20000"/>
              </a:spcBef>
              <a:spcAft>
                <a:spcPts val="600"/>
              </a:spcAft>
              <a:buClr>
                <a:srgbClr val="FF0000"/>
              </a:buClr>
              <a:buSzPct val="100000"/>
              <a:defRPr/>
            </a:pPr>
            <a:r>
              <a:rPr lang="en-US" sz="2000" dirty="0">
                <a:latin typeface="Times New Roman" panose="02020603050405020304" pitchFamily="18" charset="0"/>
                <a:cs typeface="Times New Roman" panose="02020603050405020304" pitchFamily="18" charset="0"/>
              </a:rPr>
              <a:t>The two primary building blocks:</a:t>
            </a:r>
          </a:p>
          <a:p>
            <a:pPr eaLnBrk="0" hangingPunct="0">
              <a:spcBef>
                <a:spcPct val="20000"/>
              </a:spcBef>
              <a:spcAft>
                <a:spcPts val="600"/>
              </a:spcAft>
              <a:buClr>
                <a:srgbClr val="FF0000"/>
              </a:buClr>
              <a:buSzPct val="100000"/>
              <a:defRPr/>
            </a:pPr>
            <a:r>
              <a:rPr lang="en-US" sz="2000" dirty="0">
                <a:latin typeface="Times New Roman" panose="02020603050405020304" pitchFamily="18" charset="0"/>
                <a:cs typeface="Times New Roman" panose="02020603050405020304" pitchFamily="18" charset="0"/>
              </a:rPr>
              <a:t>1) Key Events</a:t>
            </a:r>
          </a:p>
          <a:p>
            <a:pPr eaLnBrk="0" hangingPunct="0">
              <a:spcBef>
                <a:spcPct val="20000"/>
              </a:spcBef>
              <a:spcAft>
                <a:spcPts val="600"/>
              </a:spcAft>
              <a:buClr>
                <a:srgbClr val="FF0000"/>
              </a:buClr>
              <a:buSzPct val="100000"/>
              <a:defRPr/>
            </a:pPr>
            <a:r>
              <a:rPr lang="en-US" sz="2000" dirty="0">
                <a:latin typeface="Times New Roman" panose="02020603050405020304" pitchFamily="18" charset="0"/>
                <a:cs typeface="Times New Roman" panose="02020603050405020304" pitchFamily="18" charset="0"/>
              </a:rPr>
              <a:t>2) Key Event Relationships</a:t>
            </a:r>
          </a:p>
          <a:p>
            <a:pPr eaLnBrk="0" hangingPunct="0">
              <a:spcBef>
                <a:spcPct val="20000"/>
              </a:spcBef>
              <a:spcAft>
                <a:spcPts val="600"/>
              </a:spcAft>
              <a:buClr>
                <a:srgbClr val="FF0000"/>
              </a:buClr>
              <a:buSzPct val="100000"/>
              <a:defRPr/>
            </a:pPr>
            <a:r>
              <a:rPr lang="en-US" sz="2000" b="1" u="sng" dirty="0">
                <a:solidFill>
                  <a:srgbClr val="00B050"/>
                </a:solidFill>
                <a:latin typeface="Times New Roman" panose="02020603050405020304" pitchFamily="18" charset="0"/>
                <a:cs typeface="Times New Roman" panose="02020603050405020304" pitchFamily="18" charset="0"/>
              </a:rPr>
              <a:t>ARE SHAREABLE!!</a:t>
            </a:r>
          </a:p>
        </p:txBody>
      </p:sp>
      <p:pic>
        <p:nvPicPr>
          <p:cNvPr id="112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165" y="400867"/>
            <a:ext cx="2470653" cy="2416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524000" y="327458"/>
            <a:ext cx="8001000" cy="585788"/>
          </a:xfrm>
          <a:prstGeom prst="rect">
            <a:avLst/>
          </a:prstGeom>
        </p:spPr>
        <p:txBody>
          <a:bodyPr>
            <a:spAutoFit/>
          </a:bodyPr>
          <a:lstStyle/>
          <a:p>
            <a:pPr marL="114300" indent="-114300">
              <a:defRPr/>
            </a:pPr>
            <a:r>
              <a:rPr lang="en-US" sz="3200" dirty="0">
                <a:solidFill>
                  <a:srgbClr val="00B0F0"/>
                </a:solidFill>
                <a:latin typeface="Times New Roman" panose="02020603050405020304" pitchFamily="18" charset="0"/>
                <a:cs typeface="Times New Roman" panose="02020603050405020304" pitchFamily="18" charset="0"/>
              </a:rPr>
              <a:t>   </a:t>
            </a:r>
            <a:r>
              <a:rPr lang="en-US" sz="3200" b="1" dirty="0">
                <a:solidFill>
                  <a:srgbClr val="00B0F0"/>
                </a:solidFill>
                <a:latin typeface="Times New Roman" panose="02020603050405020304" pitchFamily="18" charset="0"/>
                <a:cs typeface="Times New Roman" panose="02020603050405020304" pitchFamily="18" charset="0"/>
              </a:rPr>
              <a:t>2. AOPs are modular</a:t>
            </a:r>
          </a:p>
        </p:txBody>
      </p:sp>
      <p:sp>
        <p:nvSpPr>
          <p:cNvPr id="9" name="Rounded Rectangle 8"/>
          <p:cNvSpPr/>
          <p:nvPr/>
        </p:nvSpPr>
        <p:spPr bwMode="auto">
          <a:xfrm>
            <a:off x="2845491" y="3337060"/>
            <a:ext cx="878127" cy="578701"/>
          </a:xfrm>
          <a:prstGeom prst="roundRect">
            <a:avLst/>
          </a:prstGeom>
          <a:solidFill>
            <a:srgbClr val="92D05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lang="en-US" sz="1600" b="1" dirty="0">
                <a:latin typeface="Times New Roman" panose="02020603050405020304" pitchFamily="18" charset="0"/>
                <a:cs typeface="Times New Roman" panose="02020603050405020304" pitchFamily="18" charset="0"/>
              </a:rPr>
              <a:t>MIE</a:t>
            </a:r>
            <a:endParaRPr kumimoji="1" lang="en-US" sz="1600" b="1" dirty="0">
              <a:latin typeface="Times New Roman" panose="02020603050405020304" pitchFamily="18" charset="0"/>
              <a:cs typeface="Times New Roman" panose="02020603050405020304" pitchFamily="18" charset="0"/>
            </a:endParaRPr>
          </a:p>
        </p:txBody>
      </p:sp>
      <p:sp>
        <p:nvSpPr>
          <p:cNvPr id="10" name="Rounded Rectangle 9"/>
          <p:cNvSpPr/>
          <p:nvPr/>
        </p:nvSpPr>
        <p:spPr bwMode="auto">
          <a:xfrm>
            <a:off x="6485119" y="3344963"/>
            <a:ext cx="878127" cy="578701"/>
          </a:xfrm>
          <a:prstGeom prst="round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1600" b="1" dirty="0">
                <a:latin typeface="Times New Roman" panose="02020603050405020304" pitchFamily="18" charset="0"/>
                <a:cs typeface="Times New Roman" panose="02020603050405020304" pitchFamily="18" charset="0"/>
              </a:rPr>
              <a:t>KE3</a:t>
            </a:r>
          </a:p>
        </p:txBody>
      </p:sp>
      <p:sp>
        <p:nvSpPr>
          <p:cNvPr id="11" name="Rounded Rectangle 10"/>
          <p:cNvSpPr/>
          <p:nvPr/>
        </p:nvSpPr>
        <p:spPr bwMode="auto">
          <a:xfrm>
            <a:off x="7694038" y="3327906"/>
            <a:ext cx="878127" cy="578701"/>
          </a:xfrm>
          <a:prstGeom prst="roundRect">
            <a:avLst/>
          </a:prstGeom>
          <a:solidFill>
            <a:srgbClr val="FF505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lang="en-US" sz="1600" b="1" dirty="0">
                <a:latin typeface="Times New Roman" panose="02020603050405020304" pitchFamily="18" charset="0"/>
                <a:cs typeface="Times New Roman" panose="02020603050405020304" pitchFamily="18" charset="0"/>
              </a:rPr>
              <a:t>AO</a:t>
            </a:r>
            <a:endParaRPr kumimoji="1" lang="en-US" sz="1600" b="1" dirty="0">
              <a:latin typeface="Times New Roman" panose="02020603050405020304" pitchFamily="18" charset="0"/>
              <a:cs typeface="Times New Roman" panose="02020603050405020304" pitchFamily="18" charset="0"/>
            </a:endParaRPr>
          </a:p>
        </p:txBody>
      </p:sp>
      <p:sp>
        <p:nvSpPr>
          <p:cNvPr id="12" name="Right Arrow 11"/>
          <p:cNvSpPr/>
          <p:nvPr/>
        </p:nvSpPr>
        <p:spPr bwMode="auto">
          <a:xfrm>
            <a:off x="3723617" y="3410385"/>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3" name="Rounded Rectangle 12"/>
          <p:cNvSpPr/>
          <p:nvPr/>
        </p:nvSpPr>
        <p:spPr bwMode="auto">
          <a:xfrm>
            <a:off x="5272811" y="3327907"/>
            <a:ext cx="878127" cy="578701"/>
          </a:xfrm>
          <a:prstGeom prst="round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1600" b="1" dirty="0">
                <a:latin typeface="Times New Roman" panose="02020603050405020304" pitchFamily="18" charset="0"/>
                <a:cs typeface="Times New Roman" panose="02020603050405020304" pitchFamily="18" charset="0"/>
              </a:rPr>
              <a:t>KE2</a:t>
            </a:r>
          </a:p>
        </p:txBody>
      </p:sp>
      <p:sp>
        <p:nvSpPr>
          <p:cNvPr id="14" name="Rounded Rectangle 13"/>
          <p:cNvSpPr/>
          <p:nvPr/>
        </p:nvSpPr>
        <p:spPr bwMode="auto">
          <a:xfrm>
            <a:off x="4054410" y="3327908"/>
            <a:ext cx="878127" cy="578701"/>
          </a:xfrm>
          <a:prstGeom prst="round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1600" b="1" dirty="0">
                <a:latin typeface="Times New Roman" panose="02020603050405020304" pitchFamily="18" charset="0"/>
                <a:cs typeface="Times New Roman" panose="02020603050405020304" pitchFamily="18" charset="0"/>
              </a:rPr>
              <a:t>KE1</a:t>
            </a:r>
          </a:p>
        </p:txBody>
      </p:sp>
      <p:sp>
        <p:nvSpPr>
          <p:cNvPr id="15" name="TextBox 14"/>
          <p:cNvSpPr txBox="1"/>
          <p:nvPr/>
        </p:nvSpPr>
        <p:spPr>
          <a:xfrm>
            <a:off x="2238375" y="5388735"/>
            <a:ext cx="8075240" cy="784830"/>
          </a:xfrm>
          <a:prstGeom prst="rect">
            <a:avLst/>
          </a:prstGeom>
          <a:noFill/>
        </p:spPr>
        <p:txBody>
          <a:bodyPr wrap="square">
            <a:spAutoFit/>
          </a:bodyPr>
          <a:lstStyle/>
          <a:p>
            <a:pPr marL="342900" indent="-342900" eaLnBrk="0" hangingPunct="0">
              <a:spcAft>
                <a:spcPts val="600"/>
              </a:spcAft>
              <a:buClr>
                <a:srgbClr val="FF0000"/>
              </a:buClr>
              <a:buSzPct val="100000"/>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KEs and KERs are </a:t>
            </a:r>
            <a:r>
              <a:rPr lang="en-US" sz="2000" b="1" u="sng" dirty="0">
                <a:solidFill>
                  <a:srgbClr val="00B050"/>
                </a:solidFill>
                <a:latin typeface="Times New Roman" panose="02020603050405020304" pitchFamily="18" charset="0"/>
                <a:cs typeface="Times New Roman" panose="02020603050405020304" pitchFamily="18" charset="0"/>
              </a:rPr>
              <a:t>not unique to a single AOP </a:t>
            </a:r>
          </a:p>
          <a:p>
            <a:pPr marL="342900" indent="-342900" eaLnBrk="0" hangingPunct="0">
              <a:spcAft>
                <a:spcPts val="600"/>
              </a:spcAft>
              <a:buClr>
                <a:srgbClr val="FF0000"/>
              </a:buClr>
              <a:buSzPct val="100000"/>
              <a:buFont typeface="Arial" panose="020B0604020202020204" pitchFamily="34" charset="0"/>
              <a:buChar char="•"/>
              <a:defRPr/>
            </a:pPr>
            <a:r>
              <a:rPr lang="en-US" sz="2000" b="1" u="sng" dirty="0">
                <a:solidFill>
                  <a:srgbClr val="00B050"/>
                </a:solidFill>
                <a:latin typeface="Times New Roman" panose="02020603050405020304" pitchFamily="18" charset="0"/>
                <a:cs typeface="Times New Roman" panose="02020603050405020304" pitchFamily="18" charset="0"/>
              </a:rPr>
              <a:t>Do not need to be regenerated </a:t>
            </a:r>
            <a:r>
              <a:rPr lang="en-US" sz="2000" dirty="0">
                <a:latin typeface="Times New Roman" panose="02020603050405020304" pitchFamily="18" charset="0"/>
                <a:cs typeface="Times New Roman" panose="02020603050405020304" pitchFamily="18" charset="0"/>
              </a:rPr>
              <a:t>independently for every new AOP</a:t>
            </a:r>
          </a:p>
        </p:txBody>
      </p:sp>
      <p:sp>
        <p:nvSpPr>
          <p:cNvPr id="17" name="Right Arrow 16"/>
          <p:cNvSpPr/>
          <p:nvPr/>
        </p:nvSpPr>
        <p:spPr bwMode="auto">
          <a:xfrm>
            <a:off x="4932536" y="3410385"/>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8" name="Right Arrow 17"/>
          <p:cNvSpPr/>
          <p:nvPr/>
        </p:nvSpPr>
        <p:spPr bwMode="auto">
          <a:xfrm>
            <a:off x="6154326" y="3401232"/>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9" name="Right Arrow 18"/>
          <p:cNvSpPr/>
          <p:nvPr/>
        </p:nvSpPr>
        <p:spPr bwMode="auto">
          <a:xfrm>
            <a:off x="7363245" y="3401232"/>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grpSp>
        <p:nvGrpSpPr>
          <p:cNvPr id="2" name="Group 1"/>
          <p:cNvGrpSpPr/>
          <p:nvPr/>
        </p:nvGrpSpPr>
        <p:grpSpPr>
          <a:xfrm>
            <a:off x="4054409" y="3327904"/>
            <a:ext cx="2096528" cy="587856"/>
            <a:chOff x="2540559" y="3012110"/>
            <a:chExt cx="2096528" cy="587856"/>
          </a:xfrm>
        </p:grpSpPr>
        <p:sp>
          <p:nvSpPr>
            <p:cNvPr id="20" name="Rounded Rectangle 19"/>
            <p:cNvSpPr/>
            <p:nvPr/>
          </p:nvSpPr>
          <p:spPr bwMode="auto">
            <a:xfrm>
              <a:off x="2540559" y="3021265"/>
              <a:ext cx="878127" cy="578701"/>
            </a:xfrm>
            <a:prstGeom prst="round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1600" b="1" dirty="0">
                  <a:latin typeface="Times New Roman" panose="02020603050405020304" pitchFamily="18" charset="0"/>
                  <a:cs typeface="Times New Roman" panose="02020603050405020304" pitchFamily="18" charset="0"/>
                </a:rPr>
                <a:t>KE1</a:t>
              </a:r>
            </a:p>
          </p:txBody>
        </p:sp>
        <p:sp>
          <p:nvSpPr>
            <p:cNvPr id="21" name="Rounded Rectangle 20"/>
            <p:cNvSpPr/>
            <p:nvPr/>
          </p:nvSpPr>
          <p:spPr bwMode="auto">
            <a:xfrm>
              <a:off x="3758960" y="3012110"/>
              <a:ext cx="878127" cy="578701"/>
            </a:xfrm>
            <a:prstGeom prst="roundRect">
              <a:avLst/>
            </a:prstGeom>
            <a:solidFill>
              <a:srgbClr val="FFFF99"/>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1600" b="1" dirty="0">
                  <a:latin typeface="Times New Roman" panose="02020603050405020304" pitchFamily="18" charset="0"/>
                  <a:cs typeface="Times New Roman" panose="02020603050405020304" pitchFamily="18" charset="0"/>
                </a:rPr>
                <a:t>KE2</a:t>
              </a:r>
            </a:p>
          </p:txBody>
        </p:sp>
        <p:sp>
          <p:nvSpPr>
            <p:cNvPr id="22" name="Right Arrow 21"/>
            <p:cNvSpPr/>
            <p:nvPr/>
          </p:nvSpPr>
          <p:spPr bwMode="auto">
            <a:xfrm>
              <a:off x="3430143" y="3094591"/>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2845490" y="4281042"/>
            <a:ext cx="5765111" cy="595758"/>
            <a:chOff x="1321489" y="4060015"/>
            <a:chExt cx="5765111" cy="595758"/>
          </a:xfrm>
        </p:grpSpPr>
        <p:sp>
          <p:nvSpPr>
            <p:cNvPr id="23" name="Rounded Rectangle 22"/>
            <p:cNvSpPr/>
            <p:nvPr/>
          </p:nvSpPr>
          <p:spPr bwMode="auto">
            <a:xfrm>
              <a:off x="1321489" y="4077072"/>
              <a:ext cx="878127" cy="578701"/>
            </a:xfrm>
            <a:prstGeom prst="roundRect">
              <a:avLst/>
            </a:prstGeom>
            <a:solidFill>
              <a:srgbClr val="5A8B25"/>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lang="en-US" sz="1600" b="1" dirty="0">
                  <a:latin typeface="Times New Roman" panose="02020603050405020304" pitchFamily="18" charset="0"/>
                  <a:cs typeface="Times New Roman" panose="02020603050405020304" pitchFamily="18" charset="0"/>
                </a:rPr>
                <a:t>MIE2</a:t>
              </a:r>
              <a:endParaRPr kumimoji="1" lang="en-US" sz="1600" b="1" dirty="0">
                <a:latin typeface="Times New Roman" panose="02020603050405020304" pitchFamily="18" charset="0"/>
                <a:cs typeface="Times New Roman" panose="02020603050405020304" pitchFamily="18" charset="0"/>
              </a:endParaRPr>
            </a:p>
          </p:txBody>
        </p:sp>
        <p:sp>
          <p:nvSpPr>
            <p:cNvPr id="24" name="Right Arrow 23"/>
            <p:cNvSpPr/>
            <p:nvPr/>
          </p:nvSpPr>
          <p:spPr bwMode="auto">
            <a:xfrm>
              <a:off x="2199617" y="4150398"/>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28" name="Rounded Rectangle 27"/>
            <p:cNvSpPr/>
            <p:nvPr/>
          </p:nvSpPr>
          <p:spPr bwMode="auto">
            <a:xfrm>
              <a:off x="4961118" y="4077072"/>
              <a:ext cx="878127" cy="578701"/>
            </a:xfrm>
            <a:prstGeom prst="roundRect">
              <a:avLst/>
            </a:prstGeom>
            <a:solidFill>
              <a:srgbClr val="FDD05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kumimoji="1" lang="en-US" sz="1600" b="1" dirty="0">
                  <a:latin typeface="Times New Roman" panose="02020603050405020304" pitchFamily="18" charset="0"/>
                  <a:cs typeface="Times New Roman" panose="02020603050405020304" pitchFamily="18" charset="0"/>
                </a:rPr>
                <a:t>KE4</a:t>
              </a:r>
            </a:p>
          </p:txBody>
        </p:sp>
        <p:sp>
          <p:nvSpPr>
            <p:cNvPr id="29" name="Rounded Rectangle 28"/>
            <p:cNvSpPr/>
            <p:nvPr/>
          </p:nvSpPr>
          <p:spPr bwMode="auto">
            <a:xfrm>
              <a:off x="6208473" y="4060015"/>
              <a:ext cx="878127" cy="578701"/>
            </a:xfrm>
            <a:prstGeom prst="roundRect">
              <a:avLst/>
            </a:prstGeom>
            <a:solidFill>
              <a:srgbClr val="FF2D2D"/>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r>
                <a:rPr lang="en-US" sz="1600" b="1" dirty="0">
                  <a:latin typeface="Times New Roman" panose="02020603050405020304" pitchFamily="18" charset="0"/>
                  <a:cs typeface="Times New Roman" panose="02020603050405020304" pitchFamily="18" charset="0"/>
                </a:rPr>
                <a:t>AO2</a:t>
              </a:r>
              <a:endParaRPr kumimoji="1" lang="en-US" sz="1600" b="1" dirty="0">
                <a:latin typeface="Times New Roman" panose="02020603050405020304" pitchFamily="18" charset="0"/>
                <a:cs typeface="Times New Roman" panose="02020603050405020304" pitchFamily="18" charset="0"/>
              </a:endParaRPr>
            </a:p>
          </p:txBody>
        </p:sp>
        <p:sp>
          <p:nvSpPr>
            <p:cNvPr id="30" name="Right Arrow 29"/>
            <p:cNvSpPr/>
            <p:nvPr/>
          </p:nvSpPr>
          <p:spPr bwMode="auto">
            <a:xfrm>
              <a:off x="4630326" y="4133342"/>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31" name="Right Arrow 30"/>
            <p:cNvSpPr/>
            <p:nvPr/>
          </p:nvSpPr>
          <p:spPr bwMode="auto">
            <a:xfrm>
              <a:off x="5859714" y="4156363"/>
              <a:ext cx="330792" cy="432048"/>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06837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5.55556E-7 -3.33333E-6 L 0.00069 0.1419 " pathEditMode="relative" rAng="0" ptsTypes="AA">
                                      <p:cBhvr>
                                        <p:cTn id="11" dur="2000" fill="hold"/>
                                        <p:tgtEl>
                                          <p:spTgt spid="2"/>
                                        </p:tgtEl>
                                        <p:attrNameLst>
                                          <p:attrName>ppt_x</p:attrName>
                                          <p:attrName>ppt_y</p:attrName>
                                        </p:attrNameLst>
                                      </p:cBhvr>
                                      <p:rCtr x="35" y="7083"/>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fade">
                                      <p:cBhvr>
                                        <p:cTn id="16" dur="500"/>
                                        <p:tgtEl>
                                          <p:spTgt spid="15">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Effect transition="in" filter="fade">
                                      <p:cBhvr>
                                        <p:cTn id="19"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6"/>
          <p:cNvSpPr>
            <a:spLocks noChangeArrowheads="1"/>
          </p:cNvSpPr>
          <p:nvPr/>
        </p:nvSpPr>
        <p:spPr bwMode="auto">
          <a:xfrm>
            <a:off x="1611313" y="265044"/>
            <a:ext cx="8839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eaLnBrk="0" hangingPunct="0">
              <a:defRPr kumimoji="1">
                <a:solidFill>
                  <a:schemeClr val="tx1"/>
                </a:solidFill>
                <a:latin typeface="Arial" pitchFamily="34" charset="0"/>
                <a:ea typeface="Arial Unicode MS" pitchFamily="34" charset="-128"/>
                <a:cs typeface="Arial Unicode MS" pitchFamily="34" charset="-128"/>
              </a:defRPr>
            </a:lvl1pPr>
            <a:lvl2pPr marL="742950" indent="-285750" eaLnBrk="0" hangingPunct="0">
              <a:defRPr kumimoji="1">
                <a:solidFill>
                  <a:schemeClr val="tx1"/>
                </a:solidFill>
                <a:latin typeface="Arial" pitchFamily="34" charset="0"/>
                <a:ea typeface="Arial Unicode MS" pitchFamily="34" charset="-128"/>
                <a:cs typeface="Arial Unicode MS" pitchFamily="34" charset="-128"/>
              </a:defRPr>
            </a:lvl2pPr>
            <a:lvl3pPr marL="1143000" indent="-228600" eaLnBrk="0" hangingPunct="0">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defRPr kumimoji="1">
                <a:solidFill>
                  <a:schemeClr val="tx1"/>
                </a:solidFill>
                <a:latin typeface="Arial" pitchFamily="34" charset="0"/>
                <a:ea typeface="Arial Unicode MS" pitchFamily="34" charset="-128"/>
                <a:cs typeface="Arial Unicode MS" pitchFamily="34" charset="-128"/>
              </a:defRPr>
            </a:lvl4pPr>
            <a:lvl5pPr marL="2057400" indent="-228600" eaLnBrk="0" hangingPunct="0">
              <a:defRPr kumimoji="1">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kumimoji="1">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kumimoji="1">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kumimoji="1">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kumimoji="1">
                <a:solidFill>
                  <a:schemeClr val="tx1"/>
                </a:solidFill>
                <a:latin typeface="Arial" pitchFamily="34" charset="0"/>
                <a:ea typeface="Arial Unicode MS" pitchFamily="34" charset="-128"/>
                <a:cs typeface="Arial Unicode MS" pitchFamily="34" charset="-128"/>
              </a:defRPr>
            </a:lvl9pPr>
          </a:lstStyle>
          <a:p>
            <a:pPr eaLnBrk="1" hangingPunct="1"/>
            <a:r>
              <a:rPr lang="en-US" altLang="en-US" sz="3200" b="1" dirty="0">
                <a:solidFill>
                  <a:srgbClr val="00B0F0"/>
                </a:solidFill>
                <a:latin typeface="Times New Roman" panose="02020603050405020304" pitchFamily="18" charset="0"/>
                <a:cs typeface="Times New Roman" panose="02020603050405020304" pitchFamily="18" charset="0"/>
              </a:rPr>
              <a:t>3. AOPs are a pragmatic functional unit of development and evaluation</a:t>
            </a:r>
          </a:p>
        </p:txBody>
      </p:sp>
      <p:sp>
        <p:nvSpPr>
          <p:cNvPr id="12292" name="TextBox 20"/>
          <p:cNvSpPr txBox="1">
            <a:spLocks noChangeArrowheads="1"/>
          </p:cNvSpPr>
          <p:nvPr/>
        </p:nvSpPr>
        <p:spPr bwMode="auto">
          <a:xfrm>
            <a:off x="2322513" y="1549432"/>
            <a:ext cx="8128000" cy="241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a:solidFill>
                  <a:schemeClr val="tx1"/>
                </a:solidFill>
                <a:latin typeface="Arial" pitchFamily="34" charset="0"/>
                <a:ea typeface="Arial Unicode MS" pitchFamily="34" charset="-128"/>
                <a:cs typeface="Arial Unicode MS" pitchFamily="34" charset="-128"/>
              </a:defRPr>
            </a:lvl1pPr>
            <a:lvl2pPr marL="742950" indent="-285750" eaLnBrk="0" hangingPunct="0">
              <a:defRPr kumimoji="1">
                <a:solidFill>
                  <a:schemeClr val="tx1"/>
                </a:solidFill>
                <a:latin typeface="Arial" pitchFamily="34" charset="0"/>
                <a:ea typeface="Arial Unicode MS" pitchFamily="34" charset="-128"/>
                <a:cs typeface="Arial Unicode MS" pitchFamily="34" charset="-128"/>
              </a:defRPr>
            </a:lvl2pPr>
            <a:lvl3pPr marL="1143000" indent="-228600" eaLnBrk="0" hangingPunct="0">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defRPr kumimoji="1">
                <a:solidFill>
                  <a:schemeClr val="tx1"/>
                </a:solidFill>
                <a:latin typeface="Arial" pitchFamily="34" charset="0"/>
                <a:ea typeface="Arial Unicode MS" pitchFamily="34" charset="-128"/>
                <a:cs typeface="Arial Unicode MS" pitchFamily="34" charset="-128"/>
              </a:defRPr>
            </a:lvl4pPr>
            <a:lvl5pPr marL="2057400" indent="-228600" eaLnBrk="0" hangingPunct="0">
              <a:defRPr kumimoji="1">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kumimoji="1">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kumimoji="1">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kumimoji="1">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kumimoji="1">
                <a:solidFill>
                  <a:schemeClr val="tx1"/>
                </a:solidFill>
                <a:latin typeface="Arial" pitchFamily="34" charset="0"/>
                <a:ea typeface="Arial Unicode MS" pitchFamily="34" charset="-128"/>
                <a:cs typeface="Arial Unicode MS" pitchFamily="34" charset="-128"/>
              </a:defRPr>
            </a:lvl9pPr>
          </a:lstStyle>
          <a:p>
            <a:pPr>
              <a:spcBef>
                <a:spcPct val="20000"/>
              </a:spcBef>
              <a:spcAft>
                <a:spcPts val="600"/>
              </a:spcAft>
              <a:buClr>
                <a:srgbClr val="FF0000"/>
              </a:buClr>
              <a:buSzPct val="100000"/>
              <a:buFont typeface="Arial" pitchFamily="34" charset="0"/>
              <a:buChar char="•"/>
            </a:pPr>
            <a:r>
              <a:rPr lang="en-US" altLang="en-US" sz="2200" dirty="0">
                <a:latin typeface="Times New Roman" panose="02020603050405020304" pitchFamily="18" charset="0"/>
                <a:cs typeface="Times New Roman" panose="02020603050405020304" pitchFamily="18" charset="0"/>
              </a:rPr>
              <a:t>By convention, an AOP consists of a </a:t>
            </a:r>
            <a:r>
              <a:rPr lang="en-US" altLang="en-US" sz="2200" b="1" u="sng" dirty="0">
                <a:solidFill>
                  <a:srgbClr val="00B050"/>
                </a:solidFill>
                <a:latin typeface="Times New Roman" panose="02020603050405020304" pitchFamily="18" charset="0"/>
                <a:cs typeface="Times New Roman" panose="02020603050405020304" pitchFamily="18" charset="0"/>
              </a:rPr>
              <a:t>single linear sequence </a:t>
            </a:r>
            <a:r>
              <a:rPr lang="en-US" altLang="en-US" sz="2200" dirty="0">
                <a:latin typeface="Times New Roman" panose="02020603050405020304" pitchFamily="18" charset="0"/>
                <a:cs typeface="Times New Roman" panose="02020603050405020304" pitchFamily="18" charset="0"/>
              </a:rPr>
              <a:t>of key events connecting an MIE to AO</a:t>
            </a:r>
            <a:br>
              <a:rPr lang="en-US" altLang="en-US" sz="2200" dirty="0">
                <a:latin typeface="Times New Roman" panose="02020603050405020304" pitchFamily="18" charset="0"/>
                <a:cs typeface="Times New Roman" panose="02020603050405020304" pitchFamily="18" charset="0"/>
              </a:rPr>
            </a:br>
            <a:r>
              <a:rPr lang="en-US" altLang="en-US" sz="2200" dirty="0">
                <a:latin typeface="Times New Roman" panose="02020603050405020304" pitchFamily="18" charset="0"/>
                <a:cs typeface="Times New Roman" panose="02020603050405020304" pitchFamily="18" charset="0"/>
              </a:rPr>
              <a:t>(i.e. no branches!  ….</a:t>
            </a:r>
            <a:r>
              <a:rPr lang="en-US" altLang="en-US" sz="1600" dirty="0">
                <a:latin typeface="Times New Roman" panose="02020603050405020304" pitchFamily="18" charset="0"/>
                <a:cs typeface="Times New Roman" panose="02020603050405020304" pitchFamily="18" charset="0"/>
              </a:rPr>
              <a:t> some exceptions</a:t>
            </a:r>
            <a:r>
              <a:rPr lang="en-US" altLang="en-US" sz="2200" dirty="0">
                <a:latin typeface="Times New Roman" panose="02020603050405020304" pitchFamily="18" charset="0"/>
                <a:cs typeface="Times New Roman" panose="02020603050405020304" pitchFamily="18" charset="0"/>
              </a:rPr>
              <a:t>)</a:t>
            </a:r>
          </a:p>
          <a:p>
            <a:pPr>
              <a:spcBef>
                <a:spcPct val="20000"/>
              </a:spcBef>
              <a:spcAft>
                <a:spcPts val="600"/>
              </a:spcAft>
              <a:buClr>
                <a:srgbClr val="FF0000"/>
              </a:buClr>
              <a:buSzPct val="100000"/>
              <a:buFont typeface="Arial" pitchFamily="34" charset="0"/>
              <a:buChar char="•"/>
            </a:pPr>
            <a:r>
              <a:rPr lang="en-US" altLang="en-US" sz="2200" dirty="0">
                <a:latin typeface="Times New Roman" panose="02020603050405020304" pitchFamily="18" charset="0"/>
                <a:cs typeface="Times New Roman" panose="02020603050405020304" pitchFamily="18" charset="0"/>
              </a:rPr>
              <a:t>An AOP is a </a:t>
            </a:r>
            <a:r>
              <a:rPr lang="en-US" altLang="en-US" sz="2200" b="1" u="sng" dirty="0">
                <a:solidFill>
                  <a:srgbClr val="00B050"/>
                </a:solidFill>
                <a:latin typeface="Times New Roman" panose="02020603050405020304" pitchFamily="18" charset="0"/>
                <a:cs typeface="Times New Roman" panose="02020603050405020304" pitchFamily="18" charset="0"/>
              </a:rPr>
              <a:t>pragmatic simplification </a:t>
            </a:r>
            <a:r>
              <a:rPr lang="en-US" altLang="en-US" sz="2200" dirty="0">
                <a:latin typeface="Times New Roman" panose="02020603050405020304" pitchFamily="18" charset="0"/>
                <a:cs typeface="Times New Roman" panose="02020603050405020304" pitchFamily="18" charset="0"/>
              </a:rPr>
              <a:t>of complex biology </a:t>
            </a:r>
          </a:p>
          <a:p>
            <a:pPr>
              <a:spcBef>
                <a:spcPct val="20000"/>
              </a:spcBef>
              <a:spcAft>
                <a:spcPts val="600"/>
              </a:spcAft>
              <a:buClr>
                <a:srgbClr val="FF0000"/>
              </a:buClr>
              <a:buSzPct val="100000"/>
              <a:buFont typeface="Arial" pitchFamily="34" charset="0"/>
              <a:buChar char="•"/>
            </a:pPr>
            <a:r>
              <a:rPr lang="en-US" altLang="en-US" sz="2200" b="1" u="sng" dirty="0">
                <a:solidFill>
                  <a:srgbClr val="00B050"/>
                </a:solidFill>
                <a:latin typeface="Times New Roman" panose="02020603050405020304" pitchFamily="18" charset="0"/>
                <a:cs typeface="Times New Roman" panose="02020603050405020304" pitchFamily="18" charset="0"/>
              </a:rPr>
              <a:t>Not intended to represent every way</a:t>
            </a:r>
            <a:r>
              <a:rPr lang="en-US" altLang="en-US" sz="2200" dirty="0">
                <a:latin typeface="Times New Roman" panose="02020603050405020304" pitchFamily="18" charset="0"/>
                <a:cs typeface="Times New Roman" panose="02020603050405020304" pitchFamily="18" charset="0"/>
              </a:rPr>
              <a:t>…</a:t>
            </a:r>
            <a:r>
              <a:rPr lang="en-US" altLang="en-US" sz="2200" u="sng" dirty="0">
                <a:latin typeface="Times New Roman" panose="02020603050405020304" pitchFamily="18" charset="0"/>
                <a:cs typeface="Times New Roman" panose="02020603050405020304" pitchFamily="18" charset="0"/>
              </a:rPr>
              <a:t/>
            </a:r>
            <a:br>
              <a:rPr lang="en-US" altLang="en-US" sz="2200" u="sng" dirty="0">
                <a:latin typeface="Times New Roman" panose="02020603050405020304" pitchFamily="18" charset="0"/>
                <a:cs typeface="Times New Roman" panose="02020603050405020304" pitchFamily="18" charset="0"/>
              </a:rPr>
            </a:br>
            <a:r>
              <a:rPr lang="en-US" altLang="en-US" sz="2200" dirty="0">
                <a:latin typeface="Times New Roman" panose="02020603050405020304" pitchFamily="18" charset="0"/>
                <a:cs typeface="Times New Roman" panose="02020603050405020304" pitchFamily="18" charset="0"/>
              </a:rPr>
              <a:t>but a </a:t>
            </a:r>
            <a:r>
              <a:rPr lang="en-US" altLang="en-US" sz="2200" b="1" dirty="0">
                <a:latin typeface="Times New Roman" panose="02020603050405020304" pitchFamily="18" charset="0"/>
                <a:cs typeface="Times New Roman" panose="02020603050405020304" pitchFamily="18" charset="0"/>
              </a:rPr>
              <a:t>single set of directions</a:t>
            </a:r>
            <a:endParaRPr lang="en-US" altLang="en-US" sz="20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0297EB9-2BD9-4C3B-BAC5-4F8D6D29CC79}"/>
              </a:ext>
            </a:extLst>
          </p:cNvPr>
          <p:cNvPicPr>
            <a:picLocks noChangeAspect="1"/>
          </p:cNvPicPr>
          <p:nvPr/>
        </p:nvPicPr>
        <p:blipFill>
          <a:blip r:embed="rId3"/>
          <a:stretch>
            <a:fillRect/>
          </a:stretch>
        </p:blipFill>
        <p:spPr>
          <a:xfrm>
            <a:off x="3492499" y="4024410"/>
            <a:ext cx="4778375" cy="2441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2402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33939" y="372373"/>
            <a:ext cx="8916574" cy="1016000"/>
          </a:xfrm>
          <a:prstGeom prst="rect">
            <a:avLst/>
          </a:prstGeom>
        </p:spPr>
        <p:txBody>
          <a:bodyPr wrap="square">
            <a:spAutoFit/>
          </a:bodyPr>
          <a:lstStyle/>
          <a:p>
            <a:pPr>
              <a:defRPr/>
            </a:pPr>
            <a:r>
              <a:rPr lang="en-US" sz="3000" b="1" dirty="0">
                <a:solidFill>
                  <a:srgbClr val="00B0F0"/>
                </a:solidFill>
                <a:latin typeface="Times New Roman" panose="02020603050405020304" pitchFamily="18" charset="0"/>
                <a:cs typeface="Times New Roman" panose="02020603050405020304" pitchFamily="18" charset="0"/>
              </a:rPr>
              <a:t>4. For most real-world applications, AOP networks are the functional unit of prediction</a:t>
            </a:r>
          </a:p>
        </p:txBody>
      </p:sp>
      <p:pic>
        <p:nvPicPr>
          <p:cNvPr id="8" name="Picture 7" descr="Network image.jpg"/>
          <p:cNvPicPr>
            <a:picLocks noChangeAspect="1"/>
          </p:cNvPicPr>
          <p:nvPr/>
        </p:nvPicPr>
        <p:blipFill>
          <a:blip r:embed="rId2" cstate="print"/>
          <a:srcRect l="31307" r="32745" b="60000"/>
          <a:stretch>
            <a:fillRect/>
          </a:stretch>
        </p:blipFill>
        <p:spPr>
          <a:xfrm>
            <a:off x="7139608" y="2361514"/>
            <a:ext cx="3528392" cy="4191686"/>
          </a:xfrm>
          <a:prstGeom prst="rect">
            <a:avLst/>
          </a:prstGeom>
        </p:spPr>
      </p:pic>
      <p:sp>
        <p:nvSpPr>
          <p:cNvPr id="13316" name="TextBox 20"/>
          <p:cNvSpPr txBox="1">
            <a:spLocks noChangeArrowheads="1"/>
          </p:cNvSpPr>
          <p:nvPr/>
        </p:nvSpPr>
        <p:spPr bwMode="auto">
          <a:xfrm>
            <a:off x="1928226" y="1490223"/>
            <a:ext cx="8128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a:solidFill>
                  <a:schemeClr val="tx1"/>
                </a:solidFill>
                <a:latin typeface="Arial" pitchFamily="34" charset="0"/>
                <a:ea typeface="Arial Unicode MS" pitchFamily="34" charset="-128"/>
                <a:cs typeface="Arial Unicode MS" pitchFamily="34" charset="-128"/>
              </a:defRPr>
            </a:lvl1pPr>
            <a:lvl2pPr marL="742950" indent="-285750" eaLnBrk="0" hangingPunct="0">
              <a:defRPr kumimoji="1">
                <a:solidFill>
                  <a:schemeClr val="tx1"/>
                </a:solidFill>
                <a:latin typeface="Arial" pitchFamily="34" charset="0"/>
                <a:ea typeface="Arial Unicode MS" pitchFamily="34" charset="-128"/>
                <a:cs typeface="Arial Unicode MS" pitchFamily="34" charset="-128"/>
              </a:defRPr>
            </a:lvl2pPr>
            <a:lvl3pPr marL="1143000" indent="-228600" eaLnBrk="0" hangingPunct="0">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defRPr kumimoji="1">
                <a:solidFill>
                  <a:schemeClr val="tx1"/>
                </a:solidFill>
                <a:latin typeface="Arial" pitchFamily="34" charset="0"/>
                <a:ea typeface="Arial Unicode MS" pitchFamily="34" charset="-128"/>
                <a:cs typeface="Arial Unicode MS" pitchFamily="34" charset="-128"/>
              </a:defRPr>
            </a:lvl4pPr>
            <a:lvl5pPr marL="2057400" indent="-228600" eaLnBrk="0" hangingPunct="0">
              <a:defRPr kumimoji="1">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kumimoji="1">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kumimoji="1">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kumimoji="1">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kumimoji="1">
                <a:solidFill>
                  <a:schemeClr val="tx1"/>
                </a:solidFill>
                <a:latin typeface="Arial" pitchFamily="34" charset="0"/>
                <a:ea typeface="Arial Unicode MS" pitchFamily="34" charset="-128"/>
                <a:cs typeface="Arial Unicode MS" pitchFamily="34" charset="-128"/>
              </a:defRPr>
            </a:lvl9pPr>
          </a:lstStyle>
          <a:p>
            <a:pPr>
              <a:spcBef>
                <a:spcPct val="20000"/>
              </a:spcBef>
              <a:spcAft>
                <a:spcPts val="600"/>
              </a:spcAft>
              <a:buClr>
                <a:srgbClr val="FF0000"/>
              </a:buClr>
              <a:buSzPct val="100000"/>
              <a:buFont typeface="Arial" pitchFamily="34" charset="0"/>
              <a:buChar char="•"/>
            </a:pPr>
            <a:r>
              <a:rPr lang="en-US" altLang="en-US" sz="2200" dirty="0">
                <a:latin typeface="Times New Roman" panose="02020603050405020304" pitchFamily="18" charset="0"/>
                <a:cs typeface="Times New Roman" panose="02020603050405020304" pitchFamily="18" charset="0"/>
              </a:rPr>
              <a:t>AOP networks (i.e. sharing of modular components) aim to describe the complexity of potential interactions</a:t>
            </a:r>
          </a:p>
        </p:txBody>
      </p:sp>
      <p:pic>
        <p:nvPicPr>
          <p:cNvPr id="6" name="Picture 2"/>
          <p:cNvPicPr>
            <a:picLocks noChangeAspect="1" noChangeArrowheads="1"/>
          </p:cNvPicPr>
          <p:nvPr/>
        </p:nvPicPr>
        <p:blipFill rotWithShape="1">
          <a:blip r:embed="rId3" cstate="print"/>
          <a:srcRect r="4470" b="25639"/>
          <a:stretch/>
        </p:blipFill>
        <p:spPr bwMode="auto">
          <a:xfrm>
            <a:off x="2322513" y="3033965"/>
            <a:ext cx="3882344" cy="2304256"/>
          </a:xfrm>
          <a:prstGeom prst="rect">
            <a:avLst/>
          </a:prstGeom>
          <a:noFill/>
          <a:ln w="9525">
            <a:noFill/>
            <a:miter lim="800000"/>
            <a:headEnd/>
            <a:tailEnd/>
          </a:ln>
        </p:spPr>
      </p:pic>
      <p:sp>
        <p:nvSpPr>
          <p:cNvPr id="9" name="Left-Right Arrow 8"/>
          <p:cNvSpPr/>
          <p:nvPr/>
        </p:nvSpPr>
        <p:spPr>
          <a:xfrm>
            <a:off x="6423848" y="4025309"/>
            <a:ext cx="867516" cy="432048"/>
          </a:xfrm>
          <a:prstGeom prst="leftRightArrow">
            <a:avLst/>
          </a:prstGeom>
          <a:solidFill>
            <a:srgbClr val="92D050"/>
          </a:solidFill>
          <a:ln>
            <a:solidFill>
              <a:srgbClr val="3A60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1462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500"/>
                                        <p:tgtEl>
                                          <p:spTgt spid="13316"/>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1676400" y="719137"/>
            <a:ext cx="8534400" cy="609600"/>
          </a:xfrm>
          <a:prstGeom prst="rect">
            <a:avLst/>
          </a:prstGeom>
        </p:spPr>
        <p:txBody>
          <a:bodyPr/>
          <a:lstStyle/>
          <a:p>
            <a:pPr>
              <a:defRPr/>
            </a:pPr>
            <a:r>
              <a:rPr lang="en-US" sz="3200" b="1" dirty="0">
                <a:solidFill>
                  <a:srgbClr val="00B0F0"/>
                </a:solidFill>
                <a:latin typeface="Times New Roman" panose="02020603050405020304" pitchFamily="18" charset="0"/>
                <a:ea typeface="+mj-ea"/>
                <a:cs typeface="Times New Roman" panose="02020603050405020304" pitchFamily="18" charset="0"/>
              </a:rPr>
              <a:t>5. AOPs are living documents</a:t>
            </a:r>
          </a:p>
        </p:txBody>
      </p:sp>
      <p:sp>
        <p:nvSpPr>
          <p:cNvPr id="16" name="TextBox 15"/>
          <p:cNvSpPr txBox="1"/>
          <p:nvPr/>
        </p:nvSpPr>
        <p:spPr>
          <a:xfrm>
            <a:off x="1963738" y="1905001"/>
            <a:ext cx="8247062" cy="3773341"/>
          </a:xfrm>
          <a:prstGeom prst="rect">
            <a:avLst/>
          </a:prstGeom>
          <a:noFill/>
        </p:spPr>
        <p:txBody>
          <a:bodyPr>
            <a:spAutoFit/>
          </a:bodyPr>
          <a:lstStyle/>
          <a:p>
            <a:pPr marL="342900" indent="-342900" eaLnBrk="0" hangingPunct="0">
              <a:spcBef>
                <a:spcPct val="20000"/>
              </a:spcBef>
              <a:spcAft>
                <a:spcPts val="600"/>
              </a:spcAft>
              <a:buSzPct val="100000"/>
              <a:buFont typeface="Arial" panose="020B0604020202020204" pitchFamily="34" charset="0"/>
              <a:buChar char="•"/>
              <a:defRPr/>
            </a:pPr>
            <a:r>
              <a:rPr lang="en-US" sz="2200" dirty="0">
                <a:solidFill>
                  <a:srgbClr val="000000"/>
                </a:solidFill>
                <a:latin typeface="Times New Roman" panose="02020603050405020304" pitchFamily="18" charset="0"/>
                <a:cs typeface="Times New Roman" panose="02020603050405020304" pitchFamily="18" charset="0"/>
              </a:rPr>
              <a:t>AOPs are a way of </a:t>
            </a:r>
            <a:r>
              <a:rPr lang="en-US" sz="2200" b="1" u="sng" dirty="0">
                <a:solidFill>
                  <a:srgbClr val="00B050"/>
                </a:solidFill>
                <a:latin typeface="Times New Roman" panose="02020603050405020304" pitchFamily="18" charset="0"/>
                <a:cs typeface="Times New Roman" panose="02020603050405020304" pitchFamily="18" charset="0"/>
              </a:rPr>
              <a:t>organizing existing knowledge</a:t>
            </a:r>
          </a:p>
          <a:p>
            <a:pPr marL="342900" indent="-342900" eaLnBrk="0" hangingPunct="0">
              <a:spcBef>
                <a:spcPct val="20000"/>
              </a:spcBef>
              <a:spcAft>
                <a:spcPts val="600"/>
              </a:spcAft>
              <a:buSzPct val="100000"/>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As methods for observing </a:t>
            </a:r>
            <a:r>
              <a:rPr lang="en-US" sz="2200" b="1" u="sng" dirty="0">
                <a:solidFill>
                  <a:srgbClr val="00B050"/>
                </a:solidFill>
                <a:latin typeface="Times New Roman" panose="02020603050405020304" pitchFamily="18" charset="0"/>
                <a:cs typeface="Times New Roman" panose="02020603050405020304" pitchFamily="18" charset="0"/>
              </a:rPr>
              <a:t>biology evolve</a:t>
            </a:r>
            <a:r>
              <a:rPr lang="en-US" sz="2200" dirty="0">
                <a:latin typeface="Times New Roman" panose="02020603050405020304" pitchFamily="18" charset="0"/>
                <a:cs typeface="Times New Roman" panose="02020603050405020304" pitchFamily="18" charset="0"/>
              </a:rPr>
              <a:t>:</a:t>
            </a:r>
          </a:p>
          <a:p>
            <a:pPr marL="800100" lvl="1" indent="-342900" eaLnBrk="0" hangingPunct="0">
              <a:spcBef>
                <a:spcPct val="20000"/>
              </a:spcBef>
              <a:spcAft>
                <a:spcPts val="600"/>
              </a:spcAft>
              <a:buSzPct val="100000"/>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New possibilities for KEs</a:t>
            </a:r>
          </a:p>
          <a:p>
            <a:pPr marL="800100" lvl="1" indent="-342900" eaLnBrk="0" hangingPunct="0">
              <a:spcBef>
                <a:spcPct val="20000"/>
              </a:spcBef>
              <a:spcAft>
                <a:spcPts val="600"/>
              </a:spcAft>
              <a:buSzPct val="100000"/>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Ability to measure KEs with greater precision/accuracy</a:t>
            </a:r>
          </a:p>
          <a:p>
            <a:pPr marL="342900" indent="-342900">
              <a:spcBef>
                <a:spcPts val="600"/>
              </a:spcBef>
              <a:spcAft>
                <a:spcPts val="600"/>
              </a:spcAft>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As </a:t>
            </a:r>
            <a:r>
              <a:rPr lang="en-US" sz="2200" b="1" u="sng" dirty="0">
                <a:solidFill>
                  <a:srgbClr val="00B050"/>
                </a:solidFill>
                <a:latin typeface="Times New Roman" panose="02020603050405020304" pitchFamily="18" charset="0"/>
                <a:cs typeface="Times New Roman" panose="02020603050405020304" pitchFamily="18" charset="0"/>
              </a:rPr>
              <a:t>new experiments are published</a:t>
            </a:r>
            <a:r>
              <a:rPr lang="en-US" sz="2200" dirty="0">
                <a:latin typeface="Times New Roman" panose="02020603050405020304" pitchFamily="18" charset="0"/>
                <a:cs typeface="Times New Roman" panose="02020603050405020304" pitchFamily="18" charset="0"/>
              </a:rPr>
              <a:t>:</a:t>
            </a:r>
          </a:p>
          <a:p>
            <a:pPr marL="800100" lvl="1" indent="-342900">
              <a:spcBef>
                <a:spcPts val="600"/>
              </a:spcBef>
              <a:spcAft>
                <a:spcPts val="600"/>
              </a:spcAft>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Weight of evidence supporting (or rejecting) KERs grows</a:t>
            </a:r>
          </a:p>
          <a:p>
            <a:pPr marL="800100" lvl="1" indent="-342900">
              <a:spcBef>
                <a:spcPts val="600"/>
              </a:spcBef>
              <a:spcAft>
                <a:spcPts val="600"/>
              </a:spcAft>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New AOPs and new branches in AOP networks discovered</a:t>
            </a: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There is </a:t>
            </a:r>
            <a:r>
              <a:rPr lang="en-US" sz="2200" b="1" u="sng" dirty="0">
                <a:solidFill>
                  <a:srgbClr val="00B050"/>
                </a:solidFill>
                <a:latin typeface="Times New Roman" panose="02020603050405020304" pitchFamily="18" charset="0"/>
                <a:cs typeface="Times New Roman" panose="02020603050405020304" pitchFamily="18" charset="0"/>
              </a:rPr>
              <a:t>no objective definition of a “complete” AOP</a:t>
            </a:r>
          </a:p>
        </p:txBody>
      </p:sp>
      <p:pic>
        <p:nvPicPr>
          <p:cNvPr id="1026" name="Picture 2" descr="Image result for aopwi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8412" y="719137"/>
            <a:ext cx="2262188" cy="1824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472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fade">
                                      <p:cBhvr>
                                        <p:cTn id="15" dur="500"/>
                                        <p:tgtEl>
                                          <p:spTgt spid="1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fade">
                                      <p:cBhvr>
                                        <p:cTn id="18" dur="500"/>
                                        <p:tgtEl>
                                          <p:spTgt spid="1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animEffect transition="in" filter="fade">
                                      <p:cBhvr>
                                        <p:cTn id="23" dur="500"/>
                                        <p:tgtEl>
                                          <p:spTgt spid="16">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xEl>
                                              <p:pRg st="5" end="5"/>
                                            </p:txEl>
                                          </p:spTgt>
                                        </p:tgtEl>
                                        <p:attrNameLst>
                                          <p:attrName>style.visibility</p:attrName>
                                        </p:attrNameLst>
                                      </p:cBhvr>
                                      <p:to>
                                        <p:strVal val="visible"/>
                                      </p:to>
                                    </p:set>
                                    <p:animEffect transition="in" filter="fade">
                                      <p:cBhvr>
                                        <p:cTn id="26" dur="500"/>
                                        <p:tgtEl>
                                          <p:spTgt spid="16">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xEl>
                                              <p:pRg st="6" end="6"/>
                                            </p:txEl>
                                          </p:spTgt>
                                        </p:tgtEl>
                                        <p:attrNameLst>
                                          <p:attrName>style.visibility</p:attrName>
                                        </p:attrNameLst>
                                      </p:cBhvr>
                                      <p:to>
                                        <p:strVal val="visible"/>
                                      </p:to>
                                    </p:set>
                                    <p:animEffect transition="in" filter="fade">
                                      <p:cBhvr>
                                        <p:cTn id="29" dur="500"/>
                                        <p:tgtEl>
                                          <p:spTgt spid="16">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xEl>
                                              <p:pRg st="7" end="7"/>
                                            </p:txEl>
                                          </p:spTgt>
                                        </p:tgtEl>
                                        <p:attrNameLst>
                                          <p:attrName>style.visibility</p:attrName>
                                        </p:attrNameLst>
                                      </p:cBhvr>
                                      <p:to>
                                        <p:strVal val="visible"/>
                                      </p:to>
                                    </p:set>
                                    <p:animEffect transition="in" filter="fade">
                                      <p:cBhvr>
                                        <p:cTn id="34" dur="500"/>
                                        <p:tgtEl>
                                          <p:spTgt spid="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52800" y="228601"/>
            <a:ext cx="5410200" cy="461665"/>
          </a:xfrm>
          <a:prstGeom prst="rect">
            <a:avLst/>
          </a:prstGeom>
          <a:noFill/>
        </p:spPr>
        <p:txBody>
          <a:bodyPr wrap="square" rtlCol="0">
            <a:spAutoFit/>
          </a:bodyPr>
          <a:lstStyle/>
          <a:p>
            <a:pPr algn="ctr"/>
            <a:r>
              <a:rPr lang="en-US" sz="2400" dirty="0">
                <a:solidFill>
                  <a:schemeClr val="bg1"/>
                </a:solidFill>
              </a:rPr>
              <a:t>Principles of AOP Development</a:t>
            </a:r>
          </a:p>
        </p:txBody>
      </p:sp>
      <p:sp>
        <p:nvSpPr>
          <p:cNvPr id="7" name="Down Arrow 6"/>
          <p:cNvSpPr/>
          <p:nvPr/>
        </p:nvSpPr>
        <p:spPr>
          <a:xfrm>
            <a:off x="8229600" y="2209800"/>
            <a:ext cx="2743200" cy="3733800"/>
          </a:xfrm>
          <a:prstGeom prst="down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203200" y="469900"/>
            <a:ext cx="8839200" cy="609600"/>
          </a:xfrm>
          <a:prstGeom prst="rect">
            <a:avLst/>
          </a:prstGeom>
        </p:spPr>
        <p:txBody>
          <a:bodyPr>
            <a:noAutofit/>
          </a:bodyPr>
          <a:lstStyle/>
          <a:p>
            <a:pPr algn="ctr" defTabSz="914400">
              <a:spcBef>
                <a:spcPct val="0"/>
              </a:spcBef>
              <a:defRPr/>
            </a:pPr>
            <a:r>
              <a:rPr lang="en-US" sz="3200" b="1" dirty="0">
                <a:solidFill>
                  <a:srgbClr val="00B0F0"/>
                </a:solidFill>
                <a:latin typeface="Times New Roman" panose="02020603050405020304" pitchFamily="18" charset="0"/>
                <a:ea typeface="+mj-ea"/>
                <a:cs typeface="Times New Roman" panose="02020603050405020304" pitchFamily="18" charset="0"/>
              </a:rPr>
              <a:t>5. AOPs are living documents</a:t>
            </a:r>
          </a:p>
        </p:txBody>
      </p:sp>
      <p:graphicFrame>
        <p:nvGraphicFramePr>
          <p:cNvPr id="9" name="Table 8"/>
          <p:cNvGraphicFramePr>
            <a:graphicFrameLocks noGrp="1"/>
          </p:cNvGraphicFramePr>
          <p:nvPr>
            <p:extLst>
              <p:ext uri="{D42A27DB-BD31-4B8C-83A1-F6EECF244321}">
                <p14:modId xmlns:p14="http://schemas.microsoft.com/office/powerpoint/2010/main" val="345480910"/>
              </p:ext>
            </p:extLst>
          </p:nvPr>
        </p:nvGraphicFramePr>
        <p:xfrm>
          <a:off x="1752601" y="1905000"/>
          <a:ext cx="7010399" cy="3657600"/>
        </p:xfrm>
        <a:graphic>
          <a:graphicData uri="http://schemas.openxmlformats.org/drawingml/2006/table">
            <a:tbl>
              <a:tblPr bandRow="1">
                <a:tableStyleId>{3C2FFA5D-87B4-456A-9821-1D502468CF0F}</a:tableStyleId>
              </a:tblPr>
              <a:tblGrid>
                <a:gridCol w="1625717">
                  <a:extLst>
                    <a:ext uri="{9D8B030D-6E8A-4147-A177-3AD203B41FA5}">
                      <a16:colId xmlns:a16="http://schemas.microsoft.com/office/drawing/2014/main" val="20000"/>
                    </a:ext>
                  </a:extLst>
                </a:gridCol>
                <a:gridCol w="5384682">
                  <a:extLst>
                    <a:ext uri="{9D8B030D-6E8A-4147-A177-3AD203B41FA5}">
                      <a16:colId xmlns:a16="http://schemas.microsoft.com/office/drawing/2014/main" val="20001"/>
                    </a:ext>
                  </a:extLst>
                </a:gridCol>
              </a:tblGrid>
              <a:tr h="370840">
                <a:tc>
                  <a:txBody>
                    <a:bodyPr/>
                    <a:lstStyle/>
                    <a:p>
                      <a:r>
                        <a:rPr lang="en-US" sz="1800" b="1" dirty="0">
                          <a:latin typeface="Times New Roman" panose="02020603050405020304" pitchFamily="18" charset="0"/>
                          <a:cs typeface="Times New Roman" panose="02020603050405020304" pitchFamily="18" charset="0"/>
                        </a:rPr>
                        <a:t>Stages of AOP Development</a:t>
                      </a:r>
                    </a:p>
                  </a:txBody>
                  <a:tcPr anchor="ctr"/>
                </a:tc>
                <a:tc>
                  <a:txBody>
                    <a:bodyPr/>
                    <a:lstStyle/>
                    <a:p>
                      <a:r>
                        <a:rPr lang="en-US" sz="1800" b="1" dirty="0">
                          <a:latin typeface="Times New Roman" panose="02020603050405020304" pitchFamily="18" charset="0"/>
                          <a:cs typeface="Times New Roman" panose="02020603050405020304" pitchFamily="18" charset="0"/>
                        </a:rPr>
                        <a:t>Characteristics</a:t>
                      </a:r>
                    </a:p>
                  </a:txBody>
                  <a:tcPr anchor="ctr"/>
                </a:tc>
                <a:extLst>
                  <a:ext uri="{0D108BD9-81ED-4DB2-BD59-A6C34878D82A}">
                    <a16:rowId xmlns:a16="http://schemas.microsoft.com/office/drawing/2014/main" val="10000"/>
                  </a:ext>
                </a:extLst>
              </a:tr>
              <a:tr h="370840">
                <a:tc>
                  <a:txBody>
                    <a:bodyPr/>
                    <a:lstStyle/>
                    <a:p>
                      <a:pPr marL="0" indent="0" algn="ctr">
                        <a:buFont typeface="+mj-lt"/>
                        <a:buNone/>
                      </a:pPr>
                      <a:r>
                        <a:rPr lang="en-US" sz="1800" baseline="0" dirty="0">
                          <a:latin typeface="Times New Roman" panose="02020603050405020304" pitchFamily="18" charset="0"/>
                          <a:cs typeface="Times New Roman" panose="02020603050405020304" pitchFamily="18" charset="0"/>
                        </a:rPr>
                        <a:t>Putative AOPs:</a:t>
                      </a:r>
                      <a:endParaRPr lang="en-US" sz="1800" dirty="0">
                        <a:latin typeface="Times New Roman" panose="02020603050405020304" pitchFamily="18" charset="0"/>
                        <a:cs typeface="Times New Roman" panose="02020603050405020304" pitchFamily="18" charset="0"/>
                      </a:endParaRPr>
                    </a:p>
                  </a:txBody>
                  <a:tcPr anchor="ctr"/>
                </a:tc>
                <a:tc>
                  <a:txBody>
                    <a:bodyPr/>
                    <a:lstStyle/>
                    <a:p>
                      <a:r>
                        <a:rPr lang="en-US" sz="1800" dirty="0">
                          <a:latin typeface="Times New Roman" panose="02020603050405020304" pitchFamily="18" charset="0"/>
                          <a:cs typeface="Times New Roman" panose="02020603050405020304" pitchFamily="18" charset="0"/>
                        </a:rPr>
                        <a:t>Hypothesized set of KEs and KERs primarily</a:t>
                      </a:r>
                      <a:r>
                        <a:rPr lang="en-US" sz="1800" baseline="0" dirty="0">
                          <a:latin typeface="Times New Roman" panose="02020603050405020304" pitchFamily="18" charset="0"/>
                          <a:cs typeface="Times New Roman" panose="02020603050405020304" pitchFamily="18" charset="0"/>
                        </a:rPr>
                        <a:t> supported by biological plausibility and/or statistical inference</a:t>
                      </a:r>
                      <a:endParaRPr lang="en-US"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pPr marL="228600" indent="-228600" algn="ctr">
                        <a:buFont typeface="+mj-lt"/>
                        <a:buNone/>
                      </a:pPr>
                      <a:r>
                        <a:rPr lang="en-US" sz="1800" dirty="0">
                          <a:latin typeface="Times New Roman" panose="02020603050405020304" pitchFamily="18" charset="0"/>
                          <a:cs typeface="Times New Roman" panose="02020603050405020304" pitchFamily="18" charset="0"/>
                        </a:rPr>
                        <a:t>Formal AOPs:</a:t>
                      </a:r>
                    </a:p>
                  </a:txBody>
                  <a:tcPr anchor="ctr"/>
                </a:tc>
                <a:tc>
                  <a:txBody>
                    <a:bodyPr/>
                    <a:lstStyle/>
                    <a:p>
                      <a:r>
                        <a:rPr lang="en-US" sz="1800" dirty="0">
                          <a:latin typeface="Times New Roman" panose="02020603050405020304" pitchFamily="18" charset="0"/>
                          <a:cs typeface="Times New Roman" panose="02020603050405020304" pitchFamily="18" charset="0"/>
                        </a:rPr>
                        <a:t>Include assembly and evaluation of the supporting weight of evidence – developed in</a:t>
                      </a:r>
                      <a:r>
                        <a:rPr lang="en-US" sz="1800" baseline="0" dirty="0">
                          <a:latin typeface="Times New Roman" panose="02020603050405020304" pitchFamily="18" charset="0"/>
                          <a:cs typeface="Times New Roman" panose="02020603050405020304" pitchFamily="18" charset="0"/>
                        </a:rPr>
                        <a:t> AOP knowledgebase in accordance with internationally-harmonized OECD guidance</a:t>
                      </a:r>
                      <a:endParaRPr lang="en-US"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370840">
                <a:tc>
                  <a:txBody>
                    <a:bodyPr/>
                    <a:lstStyle/>
                    <a:p>
                      <a:pPr marL="0" indent="0" algn="ctr">
                        <a:buFont typeface="+mj-lt"/>
                        <a:buNone/>
                      </a:pPr>
                      <a:r>
                        <a:rPr lang="en-US" sz="1800" dirty="0">
                          <a:latin typeface="Times New Roman" panose="02020603050405020304" pitchFamily="18" charset="0"/>
                          <a:cs typeface="Times New Roman" panose="02020603050405020304" pitchFamily="18" charset="0"/>
                        </a:rPr>
                        <a:t>Quantitative AOPs:</a:t>
                      </a:r>
                    </a:p>
                  </a:txBody>
                  <a:tcPr anchor="ctr"/>
                </a:tc>
                <a:tc>
                  <a:txBody>
                    <a:bodyPr/>
                    <a:lstStyle/>
                    <a:p>
                      <a:r>
                        <a:rPr lang="en-US" sz="1800" dirty="0">
                          <a:latin typeface="Times New Roman" panose="02020603050405020304" pitchFamily="18" charset="0"/>
                          <a:cs typeface="Times New Roman" panose="02020603050405020304" pitchFamily="18" charset="0"/>
                        </a:rPr>
                        <a:t>Supported by quantitative</a:t>
                      </a:r>
                      <a:r>
                        <a:rPr lang="en-US" sz="1800" baseline="0" dirty="0">
                          <a:latin typeface="Times New Roman" panose="02020603050405020304" pitchFamily="18" charset="0"/>
                          <a:cs typeface="Times New Roman" panose="02020603050405020304" pitchFamily="18" charset="0"/>
                        </a:rPr>
                        <a:t> relationships and/or computational models that allow quantitative translation of key event measurements into predicted probability or severity of adverse outcome</a:t>
                      </a:r>
                      <a:endParaRPr lang="en-US"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sp>
        <p:nvSpPr>
          <p:cNvPr id="10" name="TextBox 9"/>
          <p:cNvSpPr txBox="1"/>
          <p:nvPr/>
        </p:nvSpPr>
        <p:spPr>
          <a:xfrm>
            <a:off x="1676400" y="1524000"/>
            <a:ext cx="52578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Operationally-defined “stages” of AOP development</a:t>
            </a:r>
          </a:p>
        </p:txBody>
      </p:sp>
      <p:sp>
        <p:nvSpPr>
          <p:cNvPr id="11" name="TextBox 10"/>
          <p:cNvSpPr txBox="1"/>
          <p:nvPr/>
        </p:nvSpPr>
        <p:spPr>
          <a:xfrm>
            <a:off x="8839200" y="2209801"/>
            <a:ext cx="1447800" cy="3323987"/>
          </a:xfrm>
          <a:prstGeom prst="rect">
            <a:avLst/>
          </a:prstGeom>
          <a:noFill/>
        </p:spPr>
        <p:txBody>
          <a:bodyPr wrap="square" rtlCol="0">
            <a:spAutoFit/>
          </a:bodyPr>
          <a:lstStyle/>
          <a:p>
            <a:pPr marL="115888" indent="-115888" algn="ctr"/>
            <a:r>
              <a:rPr lang="en-US" sz="1400" b="1" dirty="0">
                <a:latin typeface="Times New Roman" panose="02020603050405020304" pitchFamily="18" charset="0"/>
                <a:cs typeface="Times New Roman" panose="02020603050405020304" pitchFamily="18" charset="0"/>
              </a:rPr>
              <a:t>Increasing</a:t>
            </a:r>
          </a:p>
          <a:p>
            <a:pPr marL="115888" indent="-115888" algn="ctr"/>
            <a:endParaRPr lang="en-US" sz="1400" dirty="0">
              <a:latin typeface="Times New Roman" panose="02020603050405020304" pitchFamily="18" charset="0"/>
              <a:cs typeface="Times New Roman" panose="02020603050405020304" pitchFamily="18" charset="0"/>
            </a:endParaRPr>
          </a:p>
          <a:p>
            <a:pPr marL="115888" indent="-115888" algn="ctr">
              <a:buFont typeface="Arial" pitchFamily="34" charset="0"/>
              <a:buChar char="•"/>
            </a:pPr>
            <a:r>
              <a:rPr lang="en-US" sz="1400" dirty="0">
                <a:latin typeface="Times New Roman" panose="02020603050405020304" pitchFamily="18" charset="0"/>
                <a:cs typeface="Times New Roman" panose="02020603050405020304" pitchFamily="18" charset="0"/>
              </a:rPr>
              <a:t>Depth of evidence /understanding</a:t>
            </a:r>
          </a:p>
          <a:p>
            <a:pPr marL="115888" indent="-115888" algn="ctr">
              <a:buFont typeface="Arial" pitchFamily="34" charset="0"/>
              <a:buChar char="•"/>
            </a:pPr>
            <a:endParaRPr lang="en-US" sz="1400" dirty="0">
              <a:latin typeface="Times New Roman" panose="02020603050405020304" pitchFamily="18" charset="0"/>
              <a:cs typeface="Times New Roman" panose="02020603050405020304" pitchFamily="18" charset="0"/>
            </a:endParaRPr>
          </a:p>
          <a:p>
            <a:pPr marL="115888" indent="-115888" algn="ctr">
              <a:buFont typeface="Arial" pitchFamily="34" charset="0"/>
              <a:buChar char="•"/>
            </a:pPr>
            <a:r>
              <a:rPr lang="en-US" sz="1400" dirty="0">
                <a:latin typeface="Times New Roman" panose="02020603050405020304" pitchFamily="18" charset="0"/>
                <a:cs typeface="Times New Roman" panose="02020603050405020304" pitchFamily="18" charset="0"/>
              </a:rPr>
              <a:t>Transparency /defensibility</a:t>
            </a:r>
          </a:p>
          <a:p>
            <a:pPr marL="115888" indent="-115888" algn="ctr">
              <a:buFont typeface="Arial" pitchFamily="34" charset="0"/>
              <a:buChar char="•"/>
            </a:pPr>
            <a:endParaRPr lang="en-US" sz="1400" dirty="0">
              <a:latin typeface="Times New Roman" panose="02020603050405020304" pitchFamily="18" charset="0"/>
              <a:cs typeface="Times New Roman" panose="02020603050405020304" pitchFamily="18" charset="0"/>
            </a:endParaRPr>
          </a:p>
          <a:p>
            <a:pPr marL="115888" indent="-115888" algn="ctr">
              <a:buFont typeface="Arial" pitchFamily="34" charset="0"/>
              <a:buChar char="•"/>
            </a:pPr>
            <a:r>
              <a:rPr lang="en-US" sz="1400" dirty="0">
                <a:latin typeface="Times New Roman" panose="02020603050405020304" pitchFamily="18" charset="0"/>
                <a:cs typeface="Times New Roman" panose="02020603050405020304" pitchFamily="18" charset="0"/>
              </a:rPr>
              <a:t>Quantitative precision</a:t>
            </a:r>
          </a:p>
          <a:p>
            <a:pPr marL="115888" indent="-115888" algn="ctr">
              <a:buFont typeface="Arial" pitchFamily="34" charset="0"/>
              <a:buChar char="•"/>
            </a:pPr>
            <a:endParaRPr lang="en-US" sz="1400" dirty="0">
              <a:latin typeface="Times New Roman" panose="02020603050405020304" pitchFamily="18" charset="0"/>
              <a:cs typeface="Times New Roman" panose="02020603050405020304" pitchFamily="18" charset="0"/>
            </a:endParaRPr>
          </a:p>
          <a:p>
            <a:pPr marL="115888" indent="-115888" algn="ctr">
              <a:buFont typeface="Arial" pitchFamily="34" charset="0"/>
              <a:buChar char="•"/>
            </a:pPr>
            <a:r>
              <a:rPr lang="en-US" sz="1400" dirty="0">
                <a:latin typeface="Times New Roman" panose="02020603050405020304" pitchFamily="18" charset="0"/>
                <a:cs typeface="Times New Roman" panose="02020603050405020304" pitchFamily="18" charset="0"/>
              </a:rPr>
              <a:t>Cost</a:t>
            </a:r>
          </a:p>
          <a:p>
            <a:pPr marL="115888" indent="-115888" algn="ctr">
              <a:buFont typeface="Arial" pitchFamily="34" charset="0"/>
              <a:buChar char="•"/>
            </a:pPr>
            <a:r>
              <a:rPr lang="en-US" sz="1400" dirty="0">
                <a:latin typeface="Times New Roman" panose="02020603050405020304" pitchFamily="18" charset="0"/>
                <a:cs typeface="Times New Roman" panose="02020603050405020304" pitchFamily="18" charset="0"/>
              </a:rPr>
              <a:t>Data needs</a:t>
            </a:r>
          </a:p>
          <a:p>
            <a:pPr marL="115888" indent="-115888" algn="ctr">
              <a:buFont typeface="Arial" pitchFamily="34" charset="0"/>
              <a:buChar char="•"/>
            </a:pPr>
            <a:r>
              <a:rPr lang="en-US" sz="1400" dirty="0">
                <a:latin typeface="Times New Roman" panose="02020603050405020304" pitchFamily="18" charset="0"/>
                <a:cs typeface="Times New Roman" panose="02020603050405020304" pitchFamily="18" charset="0"/>
              </a:rPr>
              <a:t>Time</a:t>
            </a:r>
          </a:p>
        </p:txBody>
      </p:sp>
      <p:sp>
        <p:nvSpPr>
          <p:cNvPr id="12" name="TextBox 11"/>
          <p:cNvSpPr txBox="1"/>
          <p:nvPr/>
        </p:nvSpPr>
        <p:spPr>
          <a:xfrm>
            <a:off x="1752600" y="5715000"/>
            <a:ext cx="7848600" cy="707886"/>
          </a:xfrm>
          <a:prstGeom prst="rect">
            <a:avLst/>
          </a:prstGeom>
          <a:noFill/>
        </p:spPr>
        <p:txBody>
          <a:bodyPr wrap="square" rtlCol="0">
            <a:spAutoFit/>
          </a:bodyPr>
          <a:lstStyle/>
          <a:p>
            <a:pPr>
              <a:buFont typeface="Arial" pitchFamily="34" charset="0"/>
              <a:buChar char="•"/>
            </a:pPr>
            <a:r>
              <a:rPr lang="en-US" sz="2000" dirty="0">
                <a:latin typeface="Times New Roman" panose="02020603050405020304" pitchFamily="18" charset="0"/>
                <a:cs typeface="Times New Roman" panose="02020603050405020304" pitchFamily="18" charset="0"/>
              </a:rPr>
              <a:t>All stages have potential utility</a:t>
            </a:r>
          </a:p>
          <a:p>
            <a:pPr>
              <a:buFont typeface="Arial" pitchFamily="34" charset="0"/>
              <a:buChar char="•"/>
            </a:pPr>
            <a:r>
              <a:rPr lang="en-US" sz="2000" dirty="0">
                <a:latin typeface="Times New Roman" panose="02020603050405020304" pitchFamily="18" charset="0"/>
                <a:cs typeface="Times New Roman" panose="02020603050405020304" pitchFamily="18" charset="0"/>
              </a:rPr>
              <a:t>Level of development desired/required depends on the application</a:t>
            </a:r>
          </a:p>
        </p:txBody>
      </p:sp>
    </p:spTree>
    <p:extLst>
      <p:ext uri="{BB962C8B-B14F-4D97-AF65-F5344CB8AC3E}">
        <p14:creationId xmlns:p14="http://schemas.microsoft.com/office/powerpoint/2010/main" val="19327957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58240" y="152400"/>
            <a:ext cx="9875520" cy="1356360"/>
          </a:xfrm>
        </p:spPr>
        <p:txBody>
          <a:bodyPr/>
          <a:lstStyle/>
          <a:p>
            <a:r>
              <a:rPr lang="en-US" dirty="0">
                <a:latin typeface="Times New Roman" panose="02020603050405020304" pitchFamily="18" charset="0"/>
                <a:cs typeface="Times New Roman" panose="02020603050405020304" pitchFamily="18" charset="0"/>
              </a:rPr>
              <a:t>Properties of AOPs</a:t>
            </a:r>
          </a:p>
        </p:txBody>
      </p:sp>
      <p:sp>
        <p:nvSpPr>
          <p:cNvPr id="4" name="Shape 141"/>
          <p:cNvSpPr>
            <a:spLocks noGrp="1"/>
          </p:cNvSpPr>
          <p:nvPr>
            <p:ph idx="1"/>
          </p:nvPr>
        </p:nvSpPr>
        <p:spPr>
          <a:xfrm>
            <a:off x="2346960" y="1079699"/>
            <a:ext cx="7543801" cy="585615"/>
          </a:xfrm>
          <a:prstGeom prst="rect">
            <a:avLst/>
          </a:prstGeom>
        </p:spPr>
        <p:txBody>
          <a:bodyPr>
            <a:normAutofit/>
          </a:bodyPr>
          <a:lstStyle/>
          <a:p>
            <a:pPr marL="361639" lvl="1" indent="-361639">
              <a:lnSpc>
                <a:spcPct val="140000"/>
              </a:lnSpc>
              <a:buFont typeface="+mj-lt"/>
              <a:buAutoNum type="arabicPeriod" startAt="6"/>
            </a:pPr>
            <a:r>
              <a:rPr lang="nl-BE" sz="2250" b="1" dirty="0">
                <a:latin typeface="Times New Roman" panose="02020603050405020304" pitchFamily="18" charset="0"/>
                <a:cs typeface="Times New Roman" panose="02020603050405020304" pitchFamily="18" charset="0"/>
              </a:rPr>
              <a:t>AOPs are living documents</a:t>
            </a:r>
          </a:p>
        </p:txBody>
      </p:sp>
      <p:sp>
        <p:nvSpPr>
          <p:cNvPr id="17" name="Shape 141"/>
          <p:cNvSpPr txBox="1">
            <a:spLocks/>
          </p:cNvSpPr>
          <p:nvPr/>
        </p:nvSpPr>
        <p:spPr>
          <a:xfrm>
            <a:off x="2346960" y="1786866"/>
            <a:ext cx="7988446" cy="3379192"/>
          </a:xfrm>
          <a:prstGeom prst="rect">
            <a:avLst/>
          </a:prstGeom>
        </p:spPr>
        <p:txBody>
          <a:bodyPr vert="horz" lIns="0" tIns="32147" rIns="0" bIns="32147" rtlCol="0">
            <a:normAutofit lnSpcReduction="10000"/>
          </a:bodyPr>
          <a:lstStyle>
            <a:lvl1pPr marL="130046" indent="-130046" algn="l" defTabSz="1300460" rtl="0" eaLnBrk="1" latinLnBrk="0" hangingPunct="1">
              <a:lnSpc>
                <a:spcPct val="90000"/>
              </a:lnSpc>
              <a:spcBef>
                <a:spcPts val="1707"/>
              </a:spcBef>
              <a:spcAft>
                <a:spcPts val="284"/>
              </a:spcAft>
              <a:buClr>
                <a:schemeClr val="accent1"/>
              </a:buClr>
              <a:buSzPct val="100000"/>
              <a:buFont typeface="Calibri" panose="020F0502020204030204" pitchFamily="34" charset="0"/>
              <a:buChar char=" "/>
              <a:defRPr sz="2844" kern="1200">
                <a:solidFill>
                  <a:schemeClr val="tx1">
                    <a:lumMod val="75000"/>
                    <a:lumOff val="25000"/>
                  </a:schemeClr>
                </a:solidFill>
                <a:latin typeface="+mn-lt"/>
                <a:ea typeface="+mn-ea"/>
                <a:cs typeface="+mn-cs"/>
              </a:defRPr>
            </a:lvl1pPr>
            <a:lvl2pPr marL="546193" indent="-260092" algn="l" defTabSz="1300460" rtl="0" eaLnBrk="1" latinLnBrk="0" hangingPunct="1">
              <a:lnSpc>
                <a:spcPct val="90000"/>
              </a:lnSpc>
              <a:spcBef>
                <a:spcPts val="284"/>
              </a:spcBef>
              <a:spcAft>
                <a:spcPts val="569"/>
              </a:spcAft>
              <a:buClr>
                <a:schemeClr val="accent1"/>
              </a:buClr>
              <a:buFont typeface="Calibri" pitchFamily="34" charset="0"/>
              <a:buChar char="◦"/>
              <a:defRPr sz="2560" kern="1200">
                <a:solidFill>
                  <a:schemeClr val="tx1">
                    <a:lumMod val="75000"/>
                    <a:lumOff val="25000"/>
                  </a:schemeClr>
                </a:solidFill>
                <a:latin typeface="+mn-lt"/>
                <a:ea typeface="+mn-ea"/>
                <a:cs typeface="+mn-cs"/>
              </a:defRPr>
            </a:lvl2pPr>
            <a:lvl3pPr marL="806285" indent="-260092" algn="l" defTabSz="1300460" rtl="0" eaLnBrk="1" latinLnBrk="0" hangingPunct="1">
              <a:lnSpc>
                <a:spcPct val="90000"/>
              </a:lnSpc>
              <a:spcBef>
                <a:spcPts val="284"/>
              </a:spcBef>
              <a:spcAft>
                <a:spcPts val="569"/>
              </a:spcAft>
              <a:buClr>
                <a:schemeClr val="accent1"/>
              </a:buClr>
              <a:buFont typeface="Calibri" pitchFamily="34" charset="0"/>
              <a:buChar char="◦"/>
              <a:defRPr sz="1991" kern="1200">
                <a:solidFill>
                  <a:schemeClr val="tx1">
                    <a:lumMod val="75000"/>
                    <a:lumOff val="25000"/>
                  </a:schemeClr>
                </a:solidFill>
                <a:latin typeface="+mn-lt"/>
                <a:ea typeface="+mn-ea"/>
                <a:cs typeface="+mn-cs"/>
              </a:defRPr>
            </a:lvl3pPr>
            <a:lvl4pPr marL="1066377" indent="-260092" algn="l" defTabSz="1300460" rtl="0" eaLnBrk="1" latinLnBrk="0" hangingPunct="1">
              <a:lnSpc>
                <a:spcPct val="90000"/>
              </a:lnSpc>
              <a:spcBef>
                <a:spcPts val="284"/>
              </a:spcBef>
              <a:spcAft>
                <a:spcPts val="569"/>
              </a:spcAft>
              <a:buClr>
                <a:schemeClr val="accent1"/>
              </a:buClr>
              <a:buFont typeface="Calibri" pitchFamily="34" charset="0"/>
              <a:buChar char="◦"/>
              <a:defRPr sz="1991" kern="1200">
                <a:solidFill>
                  <a:schemeClr val="tx1">
                    <a:lumMod val="75000"/>
                    <a:lumOff val="25000"/>
                  </a:schemeClr>
                </a:solidFill>
                <a:latin typeface="+mn-lt"/>
                <a:ea typeface="+mn-ea"/>
                <a:cs typeface="+mn-cs"/>
              </a:defRPr>
            </a:lvl4pPr>
            <a:lvl5pPr marL="1326469" indent="-260092" algn="l" defTabSz="1300460" rtl="0" eaLnBrk="1" latinLnBrk="0" hangingPunct="1">
              <a:lnSpc>
                <a:spcPct val="90000"/>
              </a:lnSpc>
              <a:spcBef>
                <a:spcPts val="284"/>
              </a:spcBef>
              <a:spcAft>
                <a:spcPts val="569"/>
              </a:spcAft>
              <a:buClr>
                <a:schemeClr val="accent1"/>
              </a:buClr>
              <a:buFont typeface="Calibri" pitchFamily="34" charset="0"/>
              <a:buChar char="◦"/>
              <a:defRPr sz="1991" kern="1200">
                <a:solidFill>
                  <a:schemeClr val="tx1">
                    <a:lumMod val="75000"/>
                    <a:lumOff val="25000"/>
                  </a:schemeClr>
                </a:solidFill>
                <a:latin typeface="+mn-lt"/>
                <a:ea typeface="+mn-ea"/>
                <a:cs typeface="+mn-cs"/>
              </a:defRPr>
            </a:lvl5pPr>
            <a:lvl6pPr marL="1564420" indent="-325115" algn="l" defTabSz="1300460" rtl="0" eaLnBrk="1" latinLnBrk="0" hangingPunct="1">
              <a:lnSpc>
                <a:spcPct val="90000"/>
              </a:lnSpc>
              <a:spcBef>
                <a:spcPts val="284"/>
              </a:spcBef>
              <a:spcAft>
                <a:spcPts val="569"/>
              </a:spcAft>
              <a:buClr>
                <a:schemeClr val="accent1"/>
              </a:buClr>
              <a:buFont typeface="Calibri" pitchFamily="34" charset="0"/>
              <a:buChar char="◦"/>
              <a:defRPr sz="1991" kern="1200">
                <a:solidFill>
                  <a:schemeClr val="tx1">
                    <a:lumMod val="75000"/>
                    <a:lumOff val="25000"/>
                  </a:schemeClr>
                </a:solidFill>
                <a:latin typeface="+mn-lt"/>
                <a:ea typeface="+mn-ea"/>
                <a:cs typeface="+mn-cs"/>
              </a:defRPr>
            </a:lvl6pPr>
            <a:lvl7pPr marL="1848860" indent="-325115" algn="l" defTabSz="1300460" rtl="0" eaLnBrk="1" latinLnBrk="0" hangingPunct="1">
              <a:lnSpc>
                <a:spcPct val="90000"/>
              </a:lnSpc>
              <a:spcBef>
                <a:spcPts val="284"/>
              </a:spcBef>
              <a:spcAft>
                <a:spcPts val="569"/>
              </a:spcAft>
              <a:buClr>
                <a:schemeClr val="accent1"/>
              </a:buClr>
              <a:buFont typeface="Calibri" pitchFamily="34" charset="0"/>
              <a:buChar char="◦"/>
              <a:defRPr sz="1991" kern="1200">
                <a:solidFill>
                  <a:schemeClr val="tx1">
                    <a:lumMod val="75000"/>
                    <a:lumOff val="25000"/>
                  </a:schemeClr>
                </a:solidFill>
                <a:latin typeface="+mn-lt"/>
                <a:ea typeface="+mn-ea"/>
                <a:cs typeface="+mn-cs"/>
              </a:defRPr>
            </a:lvl7pPr>
            <a:lvl8pPr marL="2133300" indent="-325115" algn="l" defTabSz="1300460" rtl="0" eaLnBrk="1" latinLnBrk="0" hangingPunct="1">
              <a:lnSpc>
                <a:spcPct val="90000"/>
              </a:lnSpc>
              <a:spcBef>
                <a:spcPts val="284"/>
              </a:spcBef>
              <a:spcAft>
                <a:spcPts val="569"/>
              </a:spcAft>
              <a:buClr>
                <a:schemeClr val="accent1"/>
              </a:buClr>
              <a:buFont typeface="Calibri" pitchFamily="34" charset="0"/>
              <a:buChar char="◦"/>
              <a:defRPr sz="1991" kern="1200">
                <a:solidFill>
                  <a:schemeClr val="tx1">
                    <a:lumMod val="75000"/>
                    <a:lumOff val="25000"/>
                  </a:schemeClr>
                </a:solidFill>
                <a:latin typeface="+mn-lt"/>
                <a:ea typeface="+mn-ea"/>
                <a:cs typeface="+mn-cs"/>
              </a:defRPr>
            </a:lvl8pPr>
            <a:lvl9pPr marL="2417740" indent="-325115" algn="l" defTabSz="1300460" rtl="0" eaLnBrk="1" latinLnBrk="0" hangingPunct="1">
              <a:lnSpc>
                <a:spcPct val="90000"/>
              </a:lnSpc>
              <a:spcBef>
                <a:spcPts val="284"/>
              </a:spcBef>
              <a:spcAft>
                <a:spcPts val="569"/>
              </a:spcAft>
              <a:buClr>
                <a:schemeClr val="accent1"/>
              </a:buClr>
              <a:buFont typeface="Calibri" pitchFamily="34" charset="0"/>
              <a:buChar char="◦"/>
              <a:defRPr sz="1991" kern="1200">
                <a:solidFill>
                  <a:schemeClr val="tx1">
                    <a:lumMod val="75000"/>
                    <a:lumOff val="25000"/>
                  </a:schemeClr>
                </a:solidFill>
                <a:latin typeface="+mn-lt"/>
                <a:ea typeface="+mn-ea"/>
                <a:cs typeface="+mn-cs"/>
              </a:defRPr>
            </a:lvl9pPr>
          </a:lstStyle>
          <a:p>
            <a:pPr marL="321457" lvl="1" indent="-321457">
              <a:lnSpc>
                <a:spcPct val="140000"/>
              </a:lnSpc>
              <a:buFont typeface="Arial" charset="0"/>
              <a:buChar char="•"/>
            </a:pPr>
            <a:r>
              <a:rPr lang="nl-BE" sz="2250" dirty="0">
                <a:latin typeface="Times New Roman" panose="02020603050405020304" pitchFamily="18" charset="0"/>
                <a:cs typeface="Times New Roman" panose="02020603050405020304" pitchFamily="18" charset="0"/>
              </a:rPr>
              <a:t>I am developing an AOP. When will it be ready?</a:t>
            </a:r>
          </a:p>
          <a:p>
            <a:pPr marL="1261274" lvl="1" indent="-357175">
              <a:lnSpc>
                <a:spcPct val="140000"/>
              </a:lnSpc>
              <a:buFont typeface="+mj-lt"/>
              <a:buAutoNum type="arabicPeriod"/>
            </a:pPr>
            <a:r>
              <a:rPr lang="nl-BE" sz="2250" dirty="0">
                <a:latin typeface="Times New Roman" panose="02020603050405020304" pitchFamily="18" charset="0"/>
                <a:cs typeface="Times New Roman" panose="02020603050405020304" pitchFamily="18" charset="0"/>
              </a:rPr>
              <a:t>Never</a:t>
            </a:r>
          </a:p>
          <a:p>
            <a:pPr marL="1261274" lvl="1" indent="-357175">
              <a:lnSpc>
                <a:spcPct val="140000"/>
              </a:lnSpc>
              <a:buFont typeface="+mj-lt"/>
              <a:buAutoNum type="arabicPeriod"/>
            </a:pPr>
            <a:r>
              <a:rPr lang="nl-BE" sz="2250" dirty="0">
                <a:latin typeface="Times New Roman" panose="02020603050405020304" pitchFamily="18" charset="0"/>
                <a:cs typeface="Times New Roman" panose="02020603050405020304" pitchFamily="18" charset="0"/>
              </a:rPr>
              <a:t>When it is </a:t>
            </a:r>
            <a:r>
              <a:rPr lang="nl-BE" sz="2250" i="1" dirty="0">
                <a:latin typeface="Times New Roman" panose="02020603050405020304" pitchFamily="18" charset="0"/>
                <a:cs typeface="Times New Roman" panose="02020603050405020304" pitchFamily="18" charset="0"/>
              </a:rPr>
              <a:t>fit for purpose</a:t>
            </a:r>
          </a:p>
          <a:p>
            <a:pPr marL="321457" lvl="1" indent="-321457">
              <a:lnSpc>
                <a:spcPct val="140000"/>
              </a:lnSpc>
              <a:buFont typeface="Arial" charset="0"/>
              <a:buChar char="•"/>
            </a:pPr>
            <a:endParaRPr lang="nl-BE" sz="2250" dirty="0">
              <a:latin typeface="Times New Roman" panose="02020603050405020304" pitchFamily="18" charset="0"/>
              <a:cs typeface="Times New Roman" panose="02020603050405020304" pitchFamily="18" charset="0"/>
            </a:endParaRPr>
          </a:p>
          <a:p>
            <a:pPr marL="321457" lvl="1" indent="-321457">
              <a:lnSpc>
                <a:spcPct val="140000"/>
              </a:lnSpc>
              <a:buFont typeface="Arial" charset="0"/>
              <a:buChar char="•"/>
            </a:pPr>
            <a:r>
              <a:rPr lang="nl-BE" sz="2250" dirty="0">
                <a:latin typeface="Times New Roman" panose="02020603050405020304" pitchFamily="18" charset="0"/>
                <a:cs typeface="Times New Roman" panose="02020603050405020304" pitchFamily="18" charset="0"/>
              </a:rPr>
              <a:t>Analytical methods evolve</a:t>
            </a:r>
          </a:p>
          <a:p>
            <a:pPr marL="321457" lvl="1" indent="-321457">
              <a:lnSpc>
                <a:spcPct val="140000"/>
              </a:lnSpc>
              <a:buFont typeface="Arial" charset="0"/>
              <a:buChar char="•"/>
            </a:pPr>
            <a:r>
              <a:rPr lang="nl-BE" sz="2250" dirty="0">
                <a:latin typeface="Times New Roman" panose="02020603050405020304" pitchFamily="18" charset="0"/>
                <a:cs typeface="Times New Roman" panose="02020603050405020304" pitchFamily="18" charset="0"/>
              </a:rPr>
              <a:t>New experiments are published</a:t>
            </a:r>
          </a:p>
        </p:txBody>
      </p:sp>
    </p:spTree>
    <p:extLst>
      <p:ext uri="{BB962C8B-B14F-4D97-AF65-F5344CB8AC3E}">
        <p14:creationId xmlns:p14="http://schemas.microsoft.com/office/powerpoint/2010/main" val="4482532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pasted-image.png"/>
          <p:cNvPicPr>
            <a:picLocks noChangeAspect="1"/>
          </p:cNvPicPr>
          <p:nvPr/>
        </p:nvPicPr>
        <p:blipFill>
          <a:blip r:embed="rId2">
            <a:extLst/>
          </a:blip>
          <a:stretch>
            <a:fillRect/>
          </a:stretch>
        </p:blipFill>
        <p:spPr>
          <a:xfrm>
            <a:off x="1803400" y="379962"/>
            <a:ext cx="8864601" cy="5966232"/>
          </a:xfrm>
          <a:prstGeom prst="rect">
            <a:avLst/>
          </a:prstGeom>
          <a:ln w="12700">
            <a:miter lim="400000"/>
          </a:ln>
        </p:spPr>
      </p:pic>
      <p:sp>
        <p:nvSpPr>
          <p:cNvPr id="4" name="TextBox 3"/>
          <p:cNvSpPr txBox="1"/>
          <p:nvPr/>
        </p:nvSpPr>
        <p:spPr>
          <a:xfrm>
            <a:off x="1913785" y="6346194"/>
            <a:ext cx="4862421" cy="330411"/>
          </a:xfrm>
          <a:prstGeom prst="rect">
            <a:avLst/>
          </a:prstGeom>
          <a:noFill/>
        </p:spPr>
        <p:txBody>
          <a:bodyPr wrap="none" rtlCol="0">
            <a:spAutoFit/>
          </a:bodyPr>
          <a:lstStyle/>
          <a:p>
            <a:r>
              <a:rPr lang="en-US" sz="1547" dirty="0">
                <a:solidFill>
                  <a:srgbClr val="00B0F0"/>
                </a:solidFill>
                <a:latin typeface="Times New Roman" panose="02020603050405020304" pitchFamily="18" charset="0"/>
                <a:cs typeface="Times New Roman" panose="02020603050405020304" pitchFamily="18" charset="0"/>
              </a:rPr>
              <a:t>Perkins et al., Toxicological Sciences, </a:t>
            </a:r>
            <a:r>
              <a:rPr lang="is-IS" sz="1547" dirty="0">
                <a:solidFill>
                  <a:srgbClr val="00B0F0"/>
                </a:solidFill>
                <a:latin typeface="Times New Roman" panose="02020603050405020304" pitchFamily="18" charset="0"/>
                <a:cs typeface="Times New Roman" panose="02020603050405020304" pitchFamily="18" charset="0"/>
              </a:rPr>
              <a:t>148(1), 2015, 14–25</a:t>
            </a:r>
          </a:p>
        </p:txBody>
      </p:sp>
    </p:spTree>
    <p:extLst>
      <p:ext uri="{BB962C8B-B14F-4D97-AF65-F5344CB8AC3E}">
        <p14:creationId xmlns:p14="http://schemas.microsoft.com/office/powerpoint/2010/main" val="1428622931"/>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Picture 21" descr="Image result for luciferase reporter ass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2801" y="2114806"/>
            <a:ext cx="2016224" cy="14795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26715" y="39595"/>
            <a:ext cx="7920880" cy="1143000"/>
          </a:xfrm>
        </p:spPr>
        <p:txBody>
          <a:bodyPr/>
          <a:lstStyle/>
          <a:p>
            <a:pPr algn="ctr"/>
            <a:r>
              <a:rPr lang="en-US" sz="3200" dirty="0">
                <a:solidFill>
                  <a:srgbClr val="00B0F0"/>
                </a:solidFill>
                <a:latin typeface="Times New Roman" panose="02020603050405020304" pitchFamily="18" charset="0"/>
                <a:cs typeface="Times New Roman" panose="02020603050405020304" pitchFamily="18" charset="0"/>
              </a:rPr>
              <a:t>Mechanistic Endpoints</a:t>
            </a:r>
          </a:p>
        </p:txBody>
      </p:sp>
      <p:pic>
        <p:nvPicPr>
          <p:cNvPr id="4" name="Picture 4" descr="File:Cyclooxygenase-1 with bound ibuprofen 1EQG.png">
            <a:hlinkClick r:id="rId4"/>
          </p:cNvPr>
          <p:cNvPicPr>
            <a:picLocks noChangeAspect="1" noChangeArrowheads="1"/>
          </p:cNvPicPr>
          <p:nvPr/>
        </p:nvPicPr>
        <p:blipFill>
          <a:blip r:embed="rId5" cstate="print"/>
          <a:srcRect/>
          <a:stretch>
            <a:fillRect/>
          </a:stretch>
        </p:blipFill>
        <p:spPr bwMode="auto">
          <a:xfrm>
            <a:off x="2182121" y="1231392"/>
            <a:ext cx="1440160" cy="1227666"/>
          </a:xfrm>
          <a:prstGeom prst="rect">
            <a:avLst/>
          </a:prstGeom>
          <a:noFill/>
        </p:spPr>
      </p:pic>
      <p:pic>
        <p:nvPicPr>
          <p:cNvPr id="2050" name="Picture 2" descr="Image result for enzyme ass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0479" y="1984373"/>
            <a:ext cx="1625013" cy="1565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3543" y="1208742"/>
            <a:ext cx="1493116" cy="1536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Image result for fluorescence microscopy"/>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702" t="4250" r="15008" b="3514"/>
          <a:stretch/>
        </p:blipFill>
        <p:spPr bwMode="auto">
          <a:xfrm>
            <a:off x="3143107" y="2304634"/>
            <a:ext cx="1629610" cy="139078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044405" y="4356383"/>
            <a:ext cx="1914740" cy="1497943"/>
            <a:chOff x="3390760" y="3907381"/>
            <a:chExt cx="2315734" cy="1811649"/>
          </a:xfrm>
        </p:grpSpPr>
        <p:pic>
          <p:nvPicPr>
            <p:cNvPr id="2055"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07905" y="4941168"/>
              <a:ext cx="1998589" cy="77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descr="Image result for DNA"/>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9164" r="3459"/>
            <a:stretch/>
          </p:blipFill>
          <p:spPr bwMode="auto">
            <a:xfrm rot="12955607">
              <a:off x="3390760" y="3907381"/>
              <a:ext cx="1377230" cy="127800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2383949" y="3903088"/>
            <a:ext cx="115929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Genomics</a:t>
            </a:r>
          </a:p>
        </p:txBody>
      </p:sp>
      <p:pic>
        <p:nvPicPr>
          <p:cNvPr id="2061" name="Picture 13" descr="Image result for proteomics"/>
          <p:cNvPicPr>
            <a:picLocks noChangeAspect="1" noChangeArrowheads="1"/>
          </p:cNvPicPr>
          <p:nvPr/>
        </p:nvPicPr>
        <p:blipFill rotWithShape="1">
          <a:blip r:embed="rId11">
            <a:extLst>
              <a:ext uri="{28A0092B-C50C-407E-A947-70E740481C1C}">
                <a14:useLocalDpi xmlns:a14="http://schemas.microsoft.com/office/drawing/2010/main" val="0"/>
              </a:ext>
            </a:extLst>
          </a:blip>
          <a:srcRect l="32627" t="11125" r="4121" b="1118"/>
          <a:stretch/>
        </p:blipFill>
        <p:spPr bwMode="auto">
          <a:xfrm>
            <a:off x="4114285" y="4291268"/>
            <a:ext cx="1775325" cy="166991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178229" y="3903088"/>
            <a:ext cx="128336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Proteomics</a:t>
            </a:r>
          </a:p>
        </p:txBody>
      </p:sp>
      <p:pic>
        <p:nvPicPr>
          <p:cNvPr id="2063" name="Picture 15" descr="Image result for metabolomics"/>
          <p:cNvPicPr>
            <a:picLocks noChangeAspect="1" noChangeArrowheads="1"/>
          </p:cNvPicPr>
          <p:nvPr/>
        </p:nvPicPr>
        <p:blipFill rotWithShape="1">
          <a:blip r:embed="rId12">
            <a:extLst>
              <a:ext uri="{28A0092B-C50C-407E-A947-70E740481C1C}">
                <a14:useLocalDpi xmlns:a14="http://schemas.microsoft.com/office/drawing/2010/main" val="0"/>
              </a:ext>
            </a:extLst>
          </a:blip>
          <a:srcRect r="31782"/>
          <a:stretch/>
        </p:blipFill>
        <p:spPr bwMode="auto">
          <a:xfrm>
            <a:off x="6017692" y="4364400"/>
            <a:ext cx="1735111" cy="146384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113571" y="3903088"/>
            <a:ext cx="1569660"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Metabolomics</a:t>
            </a:r>
          </a:p>
        </p:txBody>
      </p:sp>
      <p:sp>
        <p:nvSpPr>
          <p:cNvPr id="11" name="AutoShape 17" descr="Image result for cell cultur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7" name="Picture 19" descr="Image result for cell cultur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55276" y="1237910"/>
            <a:ext cx="1629027" cy="122177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6"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75564" y="4407089"/>
            <a:ext cx="2140148"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8198700" y="3903088"/>
            <a:ext cx="164660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Bioinformatics</a:t>
            </a:r>
          </a:p>
        </p:txBody>
      </p:sp>
      <p:sp>
        <p:nvSpPr>
          <p:cNvPr id="3" name="Rectangle 2">
            <a:extLst>
              <a:ext uri="{FF2B5EF4-FFF2-40B4-BE49-F238E27FC236}">
                <a16:creationId xmlns:a16="http://schemas.microsoft.com/office/drawing/2014/main" id="{25CF2957-B0C7-4DF6-9E16-EC3F32EFBE27}"/>
              </a:ext>
            </a:extLst>
          </p:cNvPr>
          <p:cNvSpPr/>
          <p:nvPr/>
        </p:nvSpPr>
        <p:spPr>
          <a:xfrm>
            <a:off x="3791744" y="6265983"/>
            <a:ext cx="6572266" cy="369332"/>
          </a:xfrm>
          <a:prstGeom prst="rect">
            <a:avLst/>
          </a:prstGeom>
        </p:spPr>
        <p:txBody>
          <a:bodyPr wrap="square">
            <a:spAutoFit/>
          </a:bodyPr>
          <a:lstStyle/>
          <a:p>
            <a:pPr>
              <a:spcAft>
                <a:spcPts val="1200"/>
              </a:spcAft>
              <a:defRPr/>
            </a:pPr>
            <a:r>
              <a:rPr lang="en-US" altLang="en-US" dirty="0">
                <a:latin typeface="Times New Roman" panose="02020603050405020304" pitchFamily="18" charset="0"/>
                <a:cs typeface="Times New Roman" panose="02020603050405020304" pitchFamily="18" charset="0"/>
              </a:rPr>
              <a:t>High Throughput + High content </a:t>
            </a:r>
            <a:r>
              <a:rPr lang="en-US" altLang="en-US" dirty="0">
                <a:latin typeface="Times New Roman" panose="02020603050405020304" pitchFamily="18" charset="0"/>
                <a:cs typeface="Times New Roman" panose="02020603050405020304" pitchFamily="18" charset="0"/>
                <a:sym typeface="Wingdings" panose="05000000000000000000" pitchFamily="2" charset="2"/>
              </a:rPr>
              <a:t> Big Data!</a:t>
            </a:r>
            <a:endParaRPr lang="en-US" altLang="en-US" dirty="0">
              <a:latin typeface="Times New Roman" panose="02020603050405020304" pitchFamily="18" charset="0"/>
              <a:cs typeface="Times New Roman" panose="02020603050405020304" pitchFamily="18" charset="0"/>
            </a:endParaRPr>
          </a:p>
        </p:txBody>
      </p:sp>
      <p:pic>
        <p:nvPicPr>
          <p:cNvPr id="22" name="Picture 2" descr="https://www.epa.gov/sites/production/files/styles/medium/public/2015-08/tox21.jpg">
            <a:extLst>
              <a:ext uri="{FF2B5EF4-FFF2-40B4-BE49-F238E27FC236}">
                <a16:creationId xmlns:a16="http://schemas.microsoft.com/office/drawing/2014/main" id="{969907B8-7C29-4844-ADBA-E46809C6207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20699" t="13641" r="14418" b="6148"/>
          <a:stretch>
            <a:fillRect/>
          </a:stretch>
        </p:blipFill>
        <p:spPr bwMode="auto">
          <a:xfrm>
            <a:off x="8458547" y="512851"/>
            <a:ext cx="137831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1470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2061"/>
                                        </p:tgtEl>
                                        <p:attrNameLst>
                                          <p:attrName>style.visibility</p:attrName>
                                        </p:attrNameLst>
                                      </p:cBhvr>
                                      <p:to>
                                        <p:strVal val="visible"/>
                                      </p:to>
                                    </p:set>
                                    <p:animEffect transition="in" filter="fade">
                                      <p:cBhvr>
                                        <p:cTn id="13" dur="500"/>
                                        <p:tgtEl>
                                          <p:spTgt spid="20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2063"/>
                                        </p:tgtEl>
                                        <p:attrNameLst>
                                          <p:attrName>style.visibility</p:attrName>
                                        </p:attrNameLst>
                                      </p:cBhvr>
                                      <p:to>
                                        <p:strVal val="visible"/>
                                      </p:to>
                                    </p:set>
                                    <p:animEffect transition="in" filter="fade">
                                      <p:cBhvr>
                                        <p:cTn id="19" dur="500"/>
                                        <p:tgtEl>
                                          <p:spTgt spid="206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21" grpId="0"/>
      <p:bldP spid="2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1400" y="228600"/>
            <a:ext cx="4953000" cy="523220"/>
          </a:xfrm>
          <a:prstGeom prst="rect">
            <a:avLst/>
          </a:prstGeom>
          <a:noFill/>
        </p:spPr>
        <p:txBody>
          <a:bodyPr wrap="square" rtlCol="0">
            <a:spAutoFit/>
          </a:bodyPr>
          <a:lstStyle/>
          <a:p>
            <a:pPr algn="ctr"/>
            <a:r>
              <a:rPr lang="en-US" sz="2800" dirty="0">
                <a:solidFill>
                  <a:srgbClr val="FF0000"/>
                </a:solidFill>
              </a:rPr>
              <a:t>Mapping out an AOP</a:t>
            </a:r>
          </a:p>
        </p:txBody>
      </p:sp>
      <p:sp>
        <p:nvSpPr>
          <p:cNvPr id="4" name="Rounded Rectangle 3"/>
          <p:cNvSpPr/>
          <p:nvPr/>
        </p:nvSpPr>
        <p:spPr bwMode="auto">
          <a:xfrm>
            <a:off x="6629401" y="1066800"/>
            <a:ext cx="1095375" cy="685800"/>
          </a:xfrm>
          <a:prstGeom prst="round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5400000" scaled="1"/>
            <a:tileRect/>
          </a:gradFill>
          <a:ln w="9525" cap="flat" cmpd="sng" algn="ctr">
            <a:solidFill>
              <a:schemeClr val="tx1"/>
            </a:solidFill>
            <a:prstDash val="solid"/>
            <a:round/>
            <a:headEnd type="none" w="med" len="med"/>
            <a:tailEnd type="none" w="med" len="med"/>
          </a:ln>
          <a:effectLst>
            <a:reflection blurRad="6350" stA="52000" endA="300" endPos="35000" dir="5400000" sy="-100000" algn="bl" rotWithShape="0"/>
          </a:effectLst>
          <a:scene3d>
            <a:camera prst="orthographicFront"/>
            <a:lightRig rig="threePt" dir="t"/>
          </a:scene3d>
          <a:sp3d>
            <a:bevelT/>
          </a:sp3d>
        </p:spPr>
        <p:txBody>
          <a:bodyPr vert="horz" wrap="square" lIns="17008" tIns="8504" rIns="17008" bIns="8504" numCol="1" rtlCol="0" anchor="t" anchorCtr="0" compatLnSpc="1">
            <a:prstTxWarp prst="textNoShape">
              <a:avLst/>
            </a:prstTxWarp>
          </a:bodyPr>
          <a:lstStyle/>
          <a:p>
            <a:pPr algn="ctr" defTabSz="170078"/>
            <a:endParaRPr lang="en-US" sz="1200" dirty="0"/>
          </a:p>
        </p:txBody>
      </p:sp>
      <p:sp>
        <p:nvSpPr>
          <p:cNvPr id="5" name="Rounded Rectangle 4"/>
          <p:cNvSpPr/>
          <p:nvPr/>
        </p:nvSpPr>
        <p:spPr bwMode="auto">
          <a:xfrm>
            <a:off x="7996592" y="1066800"/>
            <a:ext cx="1147409" cy="685800"/>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w="9525" cap="flat" cmpd="sng" algn="ctr">
            <a:solidFill>
              <a:schemeClr val="tx1"/>
            </a:solidFill>
            <a:prstDash val="solid"/>
            <a:round/>
            <a:headEnd type="none" w="med" len="med"/>
            <a:tailEnd type="none" w="med" len="med"/>
          </a:ln>
          <a:effectLst>
            <a:reflection blurRad="6350" stA="52000" endA="300" endPos="35000" dir="5400000" sy="-100000" algn="bl" rotWithShape="0"/>
          </a:effectLst>
          <a:scene3d>
            <a:camera prst="orthographicFront"/>
            <a:lightRig rig="threePt" dir="t"/>
          </a:scene3d>
          <a:sp3d>
            <a:bevelT/>
          </a:sp3d>
        </p:spPr>
        <p:txBody>
          <a:bodyPr vert="horz" wrap="square" lIns="17008" tIns="8504" rIns="17008" bIns="8504" numCol="1" rtlCol="0" anchor="t" anchorCtr="0" compatLnSpc="1">
            <a:prstTxWarp prst="textNoShape">
              <a:avLst/>
            </a:prstTxWarp>
          </a:bodyPr>
          <a:lstStyle/>
          <a:p>
            <a:pPr algn="ctr" defTabSz="170078"/>
            <a:endParaRPr lang="en-US" sz="1200" dirty="0"/>
          </a:p>
        </p:txBody>
      </p:sp>
      <p:sp>
        <p:nvSpPr>
          <p:cNvPr id="6" name="Rounded Rectangle 5"/>
          <p:cNvSpPr/>
          <p:nvPr/>
        </p:nvSpPr>
        <p:spPr bwMode="auto">
          <a:xfrm>
            <a:off x="9372600" y="1066800"/>
            <a:ext cx="1066800" cy="685800"/>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w="9525" cap="flat" cmpd="sng" algn="ctr">
            <a:solidFill>
              <a:schemeClr val="tx1"/>
            </a:solidFill>
            <a:prstDash val="solid"/>
            <a:round/>
            <a:headEnd type="none" w="med" len="med"/>
            <a:tailEnd type="none" w="med" len="med"/>
          </a:ln>
          <a:effectLst>
            <a:reflection blurRad="6350" stA="52000" endA="300" endPos="35000" dir="5400000" sy="-100000" algn="bl" rotWithShape="0"/>
          </a:effectLst>
          <a:scene3d>
            <a:camera prst="orthographicFront"/>
            <a:lightRig rig="threePt" dir="t"/>
          </a:scene3d>
          <a:sp3d>
            <a:bevelT/>
          </a:sp3d>
        </p:spPr>
        <p:txBody>
          <a:bodyPr vert="horz" wrap="square" lIns="17008" tIns="8504" rIns="17008" bIns="8504" numCol="1" rtlCol="0" anchor="t" anchorCtr="0" compatLnSpc="1">
            <a:prstTxWarp prst="textNoShape">
              <a:avLst/>
            </a:prstTxWarp>
          </a:bodyPr>
          <a:lstStyle/>
          <a:p>
            <a:pPr algn="ctr" defTabSz="170078"/>
            <a:endParaRPr lang="en-US" sz="1200" dirty="0"/>
          </a:p>
        </p:txBody>
      </p:sp>
      <p:cxnSp>
        <p:nvCxnSpPr>
          <p:cNvPr id="7" name="Straight Arrow Connector 6"/>
          <p:cNvCxnSpPr>
            <a:stCxn id="16" idx="3"/>
            <a:endCxn id="4" idx="1"/>
          </p:cNvCxnSpPr>
          <p:nvPr/>
        </p:nvCxnSpPr>
        <p:spPr bwMode="auto">
          <a:xfrm>
            <a:off x="6400800" y="1409700"/>
            <a:ext cx="228600" cy="0"/>
          </a:xfrm>
          <a:prstGeom prst="straightConnector1">
            <a:avLst/>
          </a:prstGeom>
          <a:ln>
            <a:headEnd type="none" w="med" len="med"/>
            <a:tailEnd type="arrow" w="lg" len="med"/>
          </a:ln>
          <a:effectLst>
            <a:outerShdw blurRad="40000" dist="23000" dir="5400000" rotWithShape="0">
              <a:srgbClr val="000000">
                <a:alpha val="35000"/>
              </a:srgbClr>
            </a:outerShdw>
            <a:reflection blurRad="6350" stA="52000" endA="300" endPos="35000" dir="5400000" sy="-100000" algn="bl" rotWithShape="0"/>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8" name="Straight Arrow Connector 7"/>
          <p:cNvCxnSpPr>
            <a:stCxn id="4" idx="3"/>
            <a:endCxn id="5" idx="1"/>
          </p:cNvCxnSpPr>
          <p:nvPr/>
        </p:nvCxnSpPr>
        <p:spPr bwMode="auto">
          <a:xfrm>
            <a:off x="7724775" y="1409700"/>
            <a:ext cx="271816" cy="0"/>
          </a:xfrm>
          <a:prstGeom prst="straightConnector1">
            <a:avLst/>
          </a:prstGeom>
          <a:ln>
            <a:headEnd type="none" w="med" len="med"/>
            <a:tailEnd type="arrow" w="lg" len="med"/>
          </a:ln>
          <a:effectLst>
            <a:outerShdw blurRad="40000" dist="23000" dir="5400000" rotWithShape="0">
              <a:srgbClr val="000000">
                <a:alpha val="35000"/>
              </a:srgbClr>
            </a:outerShdw>
            <a:reflection blurRad="6350" stA="52000" endA="300" endPos="35000" dir="5400000" sy="-100000" algn="bl" rotWithShape="0"/>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9" name="Straight Arrow Connector 8"/>
          <p:cNvCxnSpPr>
            <a:stCxn id="5" idx="3"/>
            <a:endCxn id="6" idx="1"/>
          </p:cNvCxnSpPr>
          <p:nvPr/>
        </p:nvCxnSpPr>
        <p:spPr bwMode="auto">
          <a:xfrm>
            <a:off x="9144000" y="1409700"/>
            <a:ext cx="228600" cy="0"/>
          </a:xfrm>
          <a:prstGeom prst="straightConnector1">
            <a:avLst/>
          </a:prstGeom>
          <a:ln>
            <a:headEnd type="none" w="med" len="med"/>
            <a:tailEnd type="arrow" w="lg" len="med"/>
          </a:ln>
          <a:effectLst>
            <a:outerShdw blurRad="40000" dist="23000" dir="5400000" rotWithShape="0">
              <a:srgbClr val="000000">
                <a:alpha val="35000"/>
              </a:srgbClr>
            </a:outerShdw>
            <a:reflection blurRad="6350" stA="52000" endA="300" endPos="35000" dir="5400000" sy="-100000" algn="bl" rotWithShape="0"/>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0" name="Rounded Rectangle 9"/>
          <p:cNvSpPr/>
          <p:nvPr/>
        </p:nvSpPr>
        <p:spPr bwMode="auto">
          <a:xfrm>
            <a:off x="1905002" y="1066800"/>
            <a:ext cx="914399" cy="685800"/>
          </a:xfrm>
          <a:prstGeom prst="roundRect">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5400000" scaled="1"/>
            <a:tileRect/>
          </a:gradFill>
          <a:ln w="9525" cap="flat" cmpd="sng" algn="ctr">
            <a:solidFill>
              <a:schemeClr val="tx1"/>
            </a:solidFill>
            <a:prstDash val="solid"/>
            <a:round/>
            <a:headEnd type="none" w="med" len="med"/>
            <a:tailEnd type="none" w="med" len="med"/>
          </a:ln>
          <a:effectLst>
            <a:reflection blurRad="6350" stA="52000" endA="300" endPos="35000" dir="5400000" sy="-100000" algn="bl" rotWithShape="0"/>
          </a:effectLst>
          <a:scene3d>
            <a:camera prst="orthographicFront"/>
            <a:lightRig rig="threePt" dir="t"/>
          </a:scene3d>
          <a:sp3d>
            <a:bevelT/>
          </a:sp3d>
        </p:spPr>
        <p:txBody>
          <a:bodyPr vert="horz" wrap="square" lIns="17008" tIns="8504" rIns="17008" bIns="8504" numCol="1" rtlCol="0" anchor="t" anchorCtr="0" compatLnSpc="1">
            <a:prstTxWarp prst="textNoShape">
              <a:avLst/>
            </a:prstTxWarp>
          </a:bodyPr>
          <a:lstStyle/>
          <a:p>
            <a:pPr algn="ctr" defTabSz="170078"/>
            <a:endParaRPr lang="en-US" sz="1200" dirty="0"/>
          </a:p>
        </p:txBody>
      </p:sp>
      <p:sp>
        <p:nvSpPr>
          <p:cNvPr id="11" name="Rounded Rectangle 10"/>
          <p:cNvSpPr/>
          <p:nvPr/>
        </p:nvSpPr>
        <p:spPr bwMode="auto">
          <a:xfrm>
            <a:off x="3048000" y="1066800"/>
            <a:ext cx="914400" cy="685800"/>
          </a:xfrm>
          <a:prstGeom prst="round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5400000" scaled="1"/>
            <a:tileRect/>
          </a:gradFill>
          <a:ln w="9525" cap="flat" cmpd="sng" algn="ctr">
            <a:solidFill>
              <a:schemeClr val="tx1"/>
            </a:solidFill>
            <a:prstDash val="solid"/>
            <a:round/>
            <a:headEnd type="none" w="med" len="med"/>
            <a:tailEnd type="none" w="med" len="med"/>
          </a:ln>
          <a:effectLst>
            <a:reflection blurRad="6350" stA="52000" endA="300" endPos="35000" dir="5400000" sy="-100000" algn="bl" rotWithShape="0"/>
          </a:effectLst>
          <a:scene3d>
            <a:camera prst="orthographicFront"/>
            <a:lightRig rig="threePt" dir="t"/>
          </a:scene3d>
          <a:sp3d>
            <a:bevelT/>
          </a:sp3d>
        </p:spPr>
        <p:txBody>
          <a:bodyPr vert="horz" wrap="square" lIns="17008" tIns="8504" rIns="17008" bIns="8504" numCol="1" rtlCol="0" anchor="t" anchorCtr="0" compatLnSpc="1">
            <a:prstTxWarp prst="textNoShape">
              <a:avLst/>
            </a:prstTxWarp>
          </a:bodyPr>
          <a:lstStyle/>
          <a:p>
            <a:pPr algn="ctr" defTabSz="170078"/>
            <a:endParaRPr lang="en-US" sz="1200" dirty="0"/>
          </a:p>
        </p:txBody>
      </p:sp>
      <p:cxnSp>
        <p:nvCxnSpPr>
          <p:cNvPr id="12" name="Straight Arrow Connector 11"/>
          <p:cNvCxnSpPr>
            <a:stCxn id="10" idx="3"/>
            <a:endCxn id="11" idx="1"/>
          </p:cNvCxnSpPr>
          <p:nvPr/>
        </p:nvCxnSpPr>
        <p:spPr bwMode="auto">
          <a:xfrm>
            <a:off x="2819400" y="1409700"/>
            <a:ext cx="228600" cy="0"/>
          </a:xfrm>
          <a:prstGeom prst="straightConnector1">
            <a:avLst/>
          </a:prstGeom>
          <a:ln>
            <a:headEnd type="none" w="med" len="med"/>
            <a:tailEnd type="arrow" w="lg" len="med"/>
          </a:ln>
          <a:effectLst>
            <a:outerShdw blurRad="40000" dist="23000" dir="5400000" rotWithShape="0">
              <a:srgbClr val="000000">
                <a:alpha val="35000"/>
              </a:srgbClr>
            </a:outerShdw>
            <a:reflection blurRad="6350" stA="52000" endA="300" endPos="35000" dir="5400000" sy="-100000" algn="bl" rotWithShape="0"/>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13" name="Straight Arrow Connector 12"/>
          <p:cNvCxnSpPr>
            <a:stCxn id="11" idx="3"/>
            <a:endCxn id="14" idx="1"/>
          </p:cNvCxnSpPr>
          <p:nvPr/>
        </p:nvCxnSpPr>
        <p:spPr bwMode="auto">
          <a:xfrm>
            <a:off x="3962400" y="1409700"/>
            <a:ext cx="228600" cy="0"/>
          </a:xfrm>
          <a:prstGeom prst="straightConnector1">
            <a:avLst/>
          </a:prstGeom>
          <a:ln>
            <a:headEnd type="none" w="med" len="med"/>
            <a:tailEnd type="arrow" w="lg" len="med"/>
          </a:ln>
          <a:effectLst>
            <a:outerShdw blurRad="40000" dist="23000" dir="5400000" rotWithShape="0">
              <a:srgbClr val="000000">
                <a:alpha val="35000"/>
              </a:srgbClr>
            </a:outerShdw>
            <a:reflection blurRad="6350" stA="52000" endA="300" endPos="35000" dir="5400000" sy="-100000" algn="bl" rotWithShape="0"/>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4" name="Rounded Rectangle 13"/>
          <p:cNvSpPr/>
          <p:nvPr/>
        </p:nvSpPr>
        <p:spPr bwMode="auto">
          <a:xfrm>
            <a:off x="4191000" y="1066800"/>
            <a:ext cx="990600" cy="685800"/>
          </a:xfrm>
          <a:prstGeom prst="round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5400000" scaled="1"/>
            <a:tileRect/>
          </a:gradFill>
          <a:ln w="9525" cap="flat" cmpd="sng" algn="ctr">
            <a:solidFill>
              <a:schemeClr val="tx1"/>
            </a:solidFill>
            <a:prstDash val="solid"/>
            <a:round/>
            <a:headEnd type="none" w="med" len="med"/>
            <a:tailEnd type="none" w="med" len="med"/>
          </a:ln>
          <a:effectLst>
            <a:reflection blurRad="6350" stA="52000" endA="300" endPos="35000" dir="5400000" sy="-100000" algn="bl" rotWithShape="0"/>
          </a:effectLst>
          <a:scene3d>
            <a:camera prst="orthographicFront"/>
            <a:lightRig rig="threePt" dir="t"/>
          </a:scene3d>
          <a:sp3d>
            <a:bevelT/>
          </a:sp3d>
        </p:spPr>
        <p:txBody>
          <a:bodyPr vert="horz" wrap="square" lIns="17008" tIns="8504" rIns="17008" bIns="8504" numCol="1" rtlCol="0" anchor="t" anchorCtr="0" compatLnSpc="1">
            <a:prstTxWarp prst="textNoShape">
              <a:avLst/>
            </a:prstTxWarp>
          </a:bodyPr>
          <a:lstStyle/>
          <a:p>
            <a:pPr algn="ctr" defTabSz="170078"/>
            <a:endParaRPr lang="en-US" sz="1200" dirty="0"/>
          </a:p>
        </p:txBody>
      </p:sp>
      <p:cxnSp>
        <p:nvCxnSpPr>
          <p:cNvPr id="15" name="Straight Arrow Connector 14"/>
          <p:cNvCxnSpPr>
            <a:stCxn id="14" idx="3"/>
            <a:endCxn id="16" idx="1"/>
          </p:cNvCxnSpPr>
          <p:nvPr/>
        </p:nvCxnSpPr>
        <p:spPr bwMode="auto">
          <a:xfrm>
            <a:off x="5181600" y="1409700"/>
            <a:ext cx="228600" cy="0"/>
          </a:xfrm>
          <a:prstGeom prst="straightConnector1">
            <a:avLst/>
          </a:prstGeom>
          <a:ln>
            <a:headEnd type="none" w="med" len="med"/>
            <a:tailEnd type="arrow" w="lg" len="med"/>
          </a:ln>
          <a:effectLst>
            <a:outerShdw blurRad="40000" dist="23000" dir="5400000" rotWithShape="0">
              <a:srgbClr val="000000">
                <a:alpha val="35000"/>
              </a:srgbClr>
            </a:outerShdw>
            <a:reflection blurRad="6350" stA="52000" endA="300" endPos="35000" dir="5400000" sy="-100000" algn="bl" rotWithShape="0"/>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6" name="Rounded Rectangle 15"/>
          <p:cNvSpPr/>
          <p:nvPr/>
        </p:nvSpPr>
        <p:spPr bwMode="auto">
          <a:xfrm>
            <a:off x="5410200" y="1066800"/>
            <a:ext cx="990600" cy="685800"/>
          </a:xfrm>
          <a:prstGeom prst="round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5400000" scaled="1"/>
            <a:tileRect/>
          </a:gradFill>
          <a:ln w="9525" cap="flat" cmpd="sng" algn="ctr">
            <a:solidFill>
              <a:schemeClr val="tx1"/>
            </a:solidFill>
            <a:prstDash val="solid"/>
            <a:round/>
            <a:headEnd type="none" w="med" len="med"/>
            <a:tailEnd type="none" w="med" len="med"/>
          </a:ln>
          <a:effectLst>
            <a:reflection blurRad="6350" stA="52000" endA="300" endPos="35000" dir="5400000" sy="-100000" algn="bl" rotWithShape="0"/>
          </a:effectLst>
          <a:scene3d>
            <a:camera prst="orthographicFront"/>
            <a:lightRig rig="threePt" dir="t"/>
          </a:scene3d>
          <a:sp3d>
            <a:bevelT/>
          </a:sp3d>
        </p:spPr>
        <p:txBody>
          <a:bodyPr vert="horz" wrap="square" lIns="17008" tIns="8504" rIns="17008" bIns="8504" numCol="1" rtlCol="0" anchor="t" anchorCtr="0" compatLnSpc="1">
            <a:prstTxWarp prst="textNoShape">
              <a:avLst/>
            </a:prstTxWarp>
          </a:bodyPr>
          <a:lstStyle/>
          <a:p>
            <a:pPr algn="ctr" defTabSz="170078"/>
            <a:endParaRPr lang="en-US" sz="1200" dirty="0"/>
          </a:p>
        </p:txBody>
      </p:sp>
      <p:sp>
        <p:nvSpPr>
          <p:cNvPr id="19" name="TextBox 18"/>
          <p:cNvSpPr txBox="1"/>
          <p:nvPr/>
        </p:nvSpPr>
        <p:spPr>
          <a:xfrm>
            <a:off x="1638300" y="1828801"/>
            <a:ext cx="8839200" cy="4708981"/>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FAQ:</a:t>
            </a:r>
          </a:p>
          <a:p>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Q: What is the minimum number of elements that can constitute an AOP?</a:t>
            </a:r>
          </a:p>
          <a:p>
            <a:r>
              <a:rPr lang="en-US" sz="2000" dirty="0">
                <a:latin typeface="Times New Roman" panose="02020603050405020304" pitchFamily="18" charset="0"/>
                <a:cs typeface="Times New Roman" panose="02020603050405020304" pitchFamily="18" charset="0"/>
              </a:rPr>
              <a:t>A:  Three.  A minimum of one AO and one upstream KE, linked by a KER.</a:t>
            </a:r>
          </a:p>
          <a:p>
            <a:endParaRPr lang="en-US"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Q: How many KEs should I include in my AOP?</a:t>
            </a:r>
          </a:p>
          <a:p>
            <a:r>
              <a:rPr lang="en-US" sz="2000" dirty="0">
                <a:latin typeface="Times New Roman" panose="02020603050405020304" pitchFamily="18" charset="0"/>
                <a:cs typeface="Times New Roman" panose="02020603050405020304" pitchFamily="18" charset="0"/>
              </a:rPr>
              <a:t>A: There is no one-size fits all/universal answer.</a:t>
            </a:r>
          </a:p>
          <a:p>
            <a:endParaRPr lang="en-US" sz="2000"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Convention:  </a:t>
            </a:r>
          </a:p>
          <a:p>
            <a:pPr>
              <a:buFont typeface="Arial" pitchFamily="34" charset="0"/>
              <a:buChar char="•"/>
            </a:pPr>
            <a:r>
              <a:rPr lang="en-US" sz="2000" dirty="0" err="1">
                <a:latin typeface="Times New Roman" panose="02020603050405020304" pitchFamily="18" charset="0"/>
                <a:cs typeface="Times New Roman" panose="02020603050405020304" pitchFamily="18" charset="0"/>
              </a:rPr>
              <a:t>Aspirationally</a:t>
            </a:r>
            <a:r>
              <a:rPr lang="en-US" sz="2000" dirty="0">
                <a:latin typeface="Times New Roman" panose="02020603050405020304" pitchFamily="18" charset="0"/>
                <a:cs typeface="Times New Roman" panose="02020603050405020304" pitchFamily="18" charset="0"/>
              </a:rPr>
              <a:t>, one KE at each level of biological organization</a:t>
            </a:r>
          </a:p>
          <a:p>
            <a:pPr>
              <a:buFont typeface="Arial" pitchFamily="34" charset="0"/>
              <a:buChar char="•"/>
            </a:pPr>
            <a:r>
              <a:rPr lang="en-US" sz="2000" dirty="0">
                <a:latin typeface="Times New Roman" panose="02020603050405020304" pitchFamily="18" charset="0"/>
                <a:cs typeface="Times New Roman" panose="02020603050405020304" pitchFamily="18" charset="0"/>
              </a:rPr>
              <a:t>One MIE</a:t>
            </a:r>
          </a:p>
          <a:p>
            <a:pPr>
              <a:buFont typeface="Arial" pitchFamily="34" charset="0"/>
              <a:buChar char="•"/>
            </a:pPr>
            <a:r>
              <a:rPr lang="en-US" sz="2000" dirty="0">
                <a:latin typeface="Times New Roman" panose="02020603050405020304" pitchFamily="18" charset="0"/>
                <a:cs typeface="Times New Roman" panose="02020603050405020304" pitchFamily="18" charset="0"/>
              </a:rPr>
              <a:t>At least one AO of demographic significance (AOP can have more than one AO)</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p:txBody>
      </p:sp>
      <p:grpSp>
        <p:nvGrpSpPr>
          <p:cNvPr id="2" name="Group 28"/>
          <p:cNvGrpSpPr/>
          <p:nvPr/>
        </p:nvGrpSpPr>
        <p:grpSpPr>
          <a:xfrm>
            <a:off x="1676400" y="5410200"/>
            <a:ext cx="8001000" cy="838200"/>
            <a:chOff x="152400" y="5257800"/>
            <a:chExt cx="8001000" cy="838200"/>
          </a:xfrm>
        </p:grpSpPr>
        <p:sp>
          <p:nvSpPr>
            <p:cNvPr id="20" name="Right Arrow 19"/>
            <p:cNvSpPr/>
            <p:nvPr/>
          </p:nvSpPr>
          <p:spPr>
            <a:xfrm>
              <a:off x="152400" y="5257800"/>
              <a:ext cx="8001000" cy="8382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1" name="TextBox 20"/>
            <p:cNvSpPr txBox="1"/>
            <p:nvPr/>
          </p:nvSpPr>
          <p:spPr>
            <a:xfrm>
              <a:off x="381000" y="5562600"/>
              <a:ext cx="914400" cy="276999"/>
            </a:xfrm>
            <a:prstGeom prst="rect">
              <a:avLst/>
            </a:prstGeom>
            <a:noFill/>
          </p:spPr>
          <p:txBody>
            <a:bodyPr wrap="square" rtlCol="0">
              <a:spAutoFit/>
            </a:bodyPr>
            <a:lstStyle/>
            <a:p>
              <a:r>
                <a:rPr lang="en-US" sz="1200" b="1" dirty="0"/>
                <a:t>Molecular</a:t>
              </a:r>
            </a:p>
          </p:txBody>
        </p:sp>
        <p:sp>
          <p:nvSpPr>
            <p:cNvPr id="22" name="TextBox 21"/>
            <p:cNvSpPr txBox="1"/>
            <p:nvPr/>
          </p:nvSpPr>
          <p:spPr>
            <a:xfrm>
              <a:off x="1524000" y="5562600"/>
              <a:ext cx="838200" cy="276999"/>
            </a:xfrm>
            <a:prstGeom prst="rect">
              <a:avLst/>
            </a:prstGeom>
            <a:noFill/>
          </p:spPr>
          <p:txBody>
            <a:bodyPr wrap="square" rtlCol="0">
              <a:spAutoFit/>
            </a:bodyPr>
            <a:lstStyle/>
            <a:p>
              <a:pPr algn="ctr"/>
              <a:r>
                <a:rPr lang="en-US" sz="1200" b="1" dirty="0"/>
                <a:t>Cellular</a:t>
              </a:r>
            </a:p>
          </p:txBody>
        </p:sp>
        <p:sp>
          <p:nvSpPr>
            <p:cNvPr id="23" name="TextBox 22"/>
            <p:cNvSpPr txBox="1"/>
            <p:nvPr/>
          </p:nvSpPr>
          <p:spPr>
            <a:xfrm>
              <a:off x="2667000" y="5562600"/>
              <a:ext cx="838200" cy="276999"/>
            </a:xfrm>
            <a:prstGeom prst="rect">
              <a:avLst/>
            </a:prstGeom>
            <a:noFill/>
          </p:spPr>
          <p:txBody>
            <a:bodyPr wrap="square" rtlCol="0">
              <a:spAutoFit/>
            </a:bodyPr>
            <a:lstStyle/>
            <a:p>
              <a:pPr algn="ctr"/>
              <a:r>
                <a:rPr lang="en-US" sz="1200" b="1" dirty="0"/>
                <a:t>Tissue</a:t>
              </a:r>
            </a:p>
          </p:txBody>
        </p:sp>
        <p:sp>
          <p:nvSpPr>
            <p:cNvPr id="24" name="TextBox 23"/>
            <p:cNvSpPr txBox="1"/>
            <p:nvPr/>
          </p:nvSpPr>
          <p:spPr>
            <a:xfrm>
              <a:off x="3581400" y="5562600"/>
              <a:ext cx="838200" cy="276999"/>
            </a:xfrm>
            <a:prstGeom prst="rect">
              <a:avLst/>
            </a:prstGeom>
            <a:noFill/>
          </p:spPr>
          <p:txBody>
            <a:bodyPr wrap="square" rtlCol="0">
              <a:spAutoFit/>
            </a:bodyPr>
            <a:lstStyle/>
            <a:p>
              <a:pPr algn="ctr"/>
              <a:r>
                <a:rPr lang="en-US" sz="1200" b="1" dirty="0"/>
                <a:t>Organ</a:t>
              </a:r>
            </a:p>
          </p:txBody>
        </p:sp>
        <p:sp>
          <p:nvSpPr>
            <p:cNvPr id="25" name="TextBox 24"/>
            <p:cNvSpPr txBox="1"/>
            <p:nvPr/>
          </p:nvSpPr>
          <p:spPr>
            <a:xfrm>
              <a:off x="4648200" y="5562600"/>
              <a:ext cx="1066800" cy="461665"/>
            </a:xfrm>
            <a:prstGeom prst="rect">
              <a:avLst/>
            </a:prstGeom>
            <a:noFill/>
          </p:spPr>
          <p:txBody>
            <a:bodyPr wrap="square" rtlCol="0">
              <a:spAutoFit/>
            </a:bodyPr>
            <a:lstStyle/>
            <a:p>
              <a:pPr algn="ctr"/>
              <a:r>
                <a:rPr lang="en-US" sz="1200" b="1" dirty="0"/>
                <a:t>Organ System</a:t>
              </a:r>
            </a:p>
          </p:txBody>
        </p:sp>
        <p:sp>
          <p:nvSpPr>
            <p:cNvPr id="26" name="TextBox 25"/>
            <p:cNvSpPr txBox="1"/>
            <p:nvPr/>
          </p:nvSpPr>
          <p:spPr>
            <a:xfrm>
              <a:off x="5791200" y="5562600"/>
              <a:ext cx="1066800" cy="276999"/>
            </a:xfrm>
            <a:prstGeom prst="rect">
              <a:avLst/>
            </a:prstGeom>
            <a:noFill/>
          </p:spPr>
          <p:txBody>
            <a:bodyPr wrap="square" rtlCol="0">
              <a:spAutoFit/>
            </a:bodyPr>
            <a:lstStyle/>
            <a:p>
              <a:pPr algn="ctr"/>
              <a:r>
                <a:rPr lang="en-US" sz="1200" b="1" dirty="0"/>
                <a:t>Individual</a:t>
              </a:r>
            </a:p>
          </p:txBody>
        </p:sp>
        <p:sp>
          <p:nvSpPr>
            <p:cNvPr id="27" name="TextBox 26"/>
            <p:cNvSpPr txBox="1"/>
            <p:nvPr/>
          </p:nvSpPr>
          <p:spPr>
            <a:xfrm>
              <a:off x="6781800" y="5562600"/>
              <a:ext cx="1066800" cy="276999"/>
            </a:xfrm>
            <a:prstGeom prst="rect">
              <a:avLst/>
            </a:prstGeom>
            <a:noFill/>
          </p:spPr>
          <p:txBody>
            <a:bodyPr wrap="square" rtlCol="0">
              <a:spAutoFit/>
            </a:bodyPr>
            <a:lstStyle/>
            <a:p>
              <a:pPr algn="ctr"/>
              <a:r>
                <a:rPr lang="en-US" sz="1200" b="1" dirty="0"/>
                <a:t>Population</a:t>
              </a:r>
            </a:p>
          </p:txBody>
        </p:sp>
      </p:grpSp>
    </p:spTree>
    <p:extLst>
      <p:ext uri="{BB962C8B-B14F-4D97-AF65-F5344CB8AC3E}">
        <p14:creationId xmlns:p14="http://schemas.microsoft.com/office/powerpoint/2010/main" val="32749763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228600"/>
            <a:ext cx="7848600" cy="523220"/>
          </a:xfrm>
          <a:prstGeom prst="rect">
            <a:avLst/>
          </a:prstGeom>
          <a:noFill/>
        </p:spPr>
        <p:txBody>
          <a:bodyPr wrap="square" rtlCol="0">
            <a:spAutoFit/>
          </a:bodyPr>
          <a:lstStyle/>
          <a:p>
            <a:pPr algn="ctr"/>
            <a:r>
              <a:rPr lang="en-US" sz="2800" dirty="0">
                <a:solidFill>
                  <a:srgbClr val="00B0F0"/>
                </a:solidFill>
                <a:latin typeface="Times New Roman" panose="02020603050405020304" pitchFamily="18" charset="0"/>
                <a:cs typeface="Times New Roman" panose="02020603050405020304" pitchFamily="18" charset="0"/>
              </a:rPr>
              <a:t>MIEs</a:t>
            </a:r>
          </a:p>
        </p:txBody>
      </p:sp>
      <p:sp>
        <p:nvSpPr>
          <p:cNvPr id="3" name="TextBox 2"/>
          <p:cNvSpPr txBox="1"/>
          <p:nvPr/>
        </p:nvSpPr>
        <p:spPr>
          <a:xfrm>
            <a:off x="1752600" y="990600"/>
            <a:ext cx="7772400" cy="1938992"/>
          </a:xfrm>
          <a:prstGeom prst="rect">
            <a:avLst/>
          </a:prstGeom>
          <a:noFill/>
        </p:spPr>
        <p:txBody>
          <a:bodyPr wrap="square" rtlCol="0">
            <a:spAutoFit/>
          </a:bodyPr>
          <a:lstStyle/>
          <a:p>
            <a:pPr>
              <a:buFont typeface="Arial" pitchFamily="34" charset="0"/>
              <a:buChar char="•"/>
            </a:pPr>
            <a:r>
              <a:rPr lang="en-US" sz="2400" dirty="0">
                <a:latin typeface="Times New Roman" panose="02020603050405020304" pitchFamily="18" charset="0"/>
                <a:cs typeface="Times New Roman" panose="02020603050405020304" pitchFamily="18" charset="0"/>
              </a:rPr>
              <a:t>Typically one per AOP</a:t>
            </a:r>
          </a:p>
          <a:p>
            <a:pPr>
              <a:buFont typeface="Arial" pitchFamily="34" charset="0"/>
              <a:buChar char="•"/>
            </a:pPr>
            <a:r>
              <a:rPr lang="en-US" sz="2400" dirty="0">
                <a:latin typeface="Times New Roman" panose="02020603050405020304" pitchFamily="18" charset="0"/>
                <a:cs typeface="Times New Roman" panose="02020603050405020304" pitchFamily="18" charset="0"/>
              </a:rPr>
              <a:t>Can link to any number of separate AOPs</a:t>
            </a:r>
          </a:p>
          <a:p>
            <a:pPr>
              <a:buFont typeface="Arial"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itchFamily="34" charset="0"/>
              <a:buChar char="•"/>
            </a:pPr>
            <a:r>
              <a:rPr lang="en-US" sz="2400" dirty="0">
                <a:latin typeface="Times New Roman" panose="02020603050405020304" pitchFamily="18" charset="0"/>
                <a:cs typeface="Times New Roman" panose="02020603050405020304" pitchFamily="18" charset="0"/>
              </a:rPr>
              <a:t>Exception:</a:t>
            </a:r>
          </a:p>
          <a:p>
            <a:pPr lvl="1">
              <a:buFont typeface="Arial" pitchFamily="34" charset="0"/>
              <a:buChar char="•"/>
            </a:pPr>
            <a:r>
              <a:rPr lang="en-US" sz="2400" dirty="0">
                <a:latin typeface="Times New Roman" panose="02020603050405020304" pitchFamily="18" charset="0"/>
                <a:cs typeface="Times New Roman" panose="02020603050405020304" pitchFamily="18" charset="0"/>
              </a:rPr>
              <a:t>Two events MUST occur to trigger the downstream KE.</a:t>
            </a:r>
          </a:p>
        </p:txBody>
      </p:sp>
      <p:sp>
        <p:nvSpPr>
          <p:cNvPr id="4" name="Rounded Rectangle 3"/>
          <p:cNvSpPr/>
          <p:nvPr/>
        </p:nvSpPr>
        <p:spPr bwMode="auto">
          <a:xfrm>
            <a:off x="1981201" y="4991100"/>
            <a:ext cx="685799" cy="533401"/>
          </a:xfrm>
          <a:prstGeom prst="roundRect">
            <a:avLst/>
          </a:prstGeom>
          <a:solidFill>
            <a:srgbClr val="FFC000"/>
          </a:solidFill>
          <a:ln w="28575" cap="flat" cmpd="sng" algn="ctr">
            <a:solidFill>
              <a:schemeClr val="tx1"/>
            </a:solidFill>
            <a:prstDash val="solid"/>
            <a:round/>
            <a:headEnd type="none" w="med" len="med"/>
            <a:tailEnd type="none" w="med" len="med"/>
          </a:ln>
          <a:effectLst/>
          <a:scene3d>
            <a:camera prst="orthographicFront"/>
            <a:lightRig rig="threePt" dir="t"/>
          </a:scene3d>
          <a:sp3d>
            <a:bevelT w="114300" prst="hardEdge"/>
          </a:sp3d>
        </p:spPr>
        <p:txBody>
          <a:bodyPr vert="horz" wrap="square" lIns="17008" tIns="8504" rIns="17008" bIns="8504" numCol="1" rtlCol="0" anchor="t" anchorCtr="0" compatLnSpc="1">
            <a:prstTxWarp prst="textNoShape">
              <a:avLst/>
            </a:prstTxWarp>
          </a:bodyPr>
          <a:lstStyle/>
          <a:p>
            <a:pPr algn="ctr" defTabSz="170078"/>
            <a:endParaRPr lang="en-US" sz="800" dirty="0"/>
          </a:p>
        </p:txBody>
      </p:sp>
      <p:sp>
        <p:nvSpPr>
          <p:cNvPr id="5" name="Rounded Rectangle 4"/>
          <p:cNvSpPr/>
          <p:nvPr/>
        </p:nvSpPr>
        <p:spPr bwMode="auto">
          <a:xfrm>
            <a:off x="4114801" y="4305300"/>
            <a:ext cx="600075" cy="533401"/>
          </a:xfrm>
          <a:prstGeom prst="roundRect">
            <a:avLst/>
          </a:prstGeom>
          <a:solidFill>
            <a:srgbClr val="FFC0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800" dirty="0"/>
              <a:t>.</a:t>
            </a:r>
          </a:p>
        </p:txBody>
      </p:sp>
      <p:cxnSp>
        <p:nvCxnSpPr>
          <p:cNvPr id="6" name="Straight Arrow Connector 5"/>
          <p:cNvCxnSpPr>
            <a:stCxn id="5" idx="3"/>
          </p:cNvCxnSpPr>
          <p:nvPr/>
        </p:nvCxnSpPr>
        <p:spPr bwMode="auto">
          <a:xfrm>
            <a:off x="4714876" y="4572000"/>
            <a:ext cx="314325"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sp>
        <p:nvSpPr>
          <p:cNvPr id="7" name="Rounded Rectangle 6"/>
          <p:cNvSpPr/>
          <p:nvPr/>
        </p:nvSpPr>
        <p:spPr bwMode="auto">
          <a:xfrm>
            <a:off x="1905001" y="3848100"/>
            <a:ext cx="685799" cy="533401"/>
          </a:xfrm>
          <a:prstGeom prst="roundRect">
            <a:avLst/>
          </a:prstGeom>
          <a:solidFill>
            <a:srgbClr val="FFC000"/>
          </a:solidFill>
          <a:ln w="28575" cap="flat" cmpd="sng" algn="ctr">
            <a:solidFill>
              <a:schemeClr val="tx1"/>
            </a:solidFill>
            <a:prstDash val="solid"/>
            <a:round/>
            <a:headEnd type="none" w="med" len="med"/>
            <a:tailEnd type="none" w="med" len="med"/>
          </a:ln>
          <a:effectLst/>
          <a:scene3d>
            <a:camera prst="orthographicFront"/>
            <a:lightRig rig="threePt" dir="t"/>
          </a:scene3d>
          <a:sp3d>
            <a:bevelT w="114300" prst="hardEdge"/>
          </a:sp3d>
        </p:spPr>
        <p:txBody>
          <a:bodyPr vert="horz" wrap="square" lIns="17008" tIns="8504" rIns="17008" bIns="8504" numCol="1" rtlCol="0" anchor="t" anchorCtr="0" compatLnSpc="1">
            <a:prstTxWarp prst="textNoShape">
              <a:avLst/>
            </a:prstTxWarp>
          </a:bodyPr>
          <a:lstStyle/>
          <a:p>
            <a:pPr algn="ctr" defTabSz="170078"/>
            <a:endParaRPr lang="en-US" sz="800" dirty="0"/>
          </a:p>
        </p:txBody>
      </p:sp>
      <p:cxnSp>
        <p:nvCxnSpPr>
          <p:cNvPr id="8" name="Straight Arrow Connector 7"/>
          <p:cNvCxnSpPr>
            <a:endCxn id="5" idx="1"/>
          </p:cNvCxnSpPr>
          <p:nvPr/>
        </p:nvCxnSpPr>
        <p:spPr bwMode="auto">
          <a:xfrm>
            <a:off x="3733800" y="4572000"/>
            <a:ext cx="381000"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cxnSp>
        <p:nvCxnSpPr>
          <p:cNvPr id="9" name="Straight Connector 8"/>
          <p:cNvCxnSpPr>
            <a:stCxn id="7" idx="3"/>
          </p:cNvCxnSpPr>
          <p:nvPr/>
        </p:nvCxnSpPr>
        <p:spPr>
          <a:xfrm>
            <a:off x="2590800" y="4114800"/>
            <a:ext cx="1143001" cy="457200"/>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p:cNvCxnSpPr>
            <a:stCxn id="4" idx="3"/>
          </p:cNvCxnSpPr>
          <p:nvPr/>
        </p:nvCxnSpPr>
        <p:spPr>
          <a:xfrm flipV="1">
            <a:off x="2667000" y="4572000"/>
            <a:ext cx="1066801" cy="685800"/>
          </a:xfrm>
          <a:prstGeom prst="line">
            <a:avLst/>
          </a:prstGeom>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5181600" y="3657600"/>
            <a:ext cx="5334000" cy="2677656"/>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KE1 </a:t>
            </a:r>
            <a:r>
              <a:rPr lang="en-US" sz="2400" b="1" dirty="0">
                <a:latin typeface="Times New Roman" panose="02020603050405020304" pitchFamily="18" charset="0"/>
                <a:cs typeface="Times New Roman" panose="02020603050405020304" pitchFamily="18" charset="0"/>
              </a:rPr>
              <a:t>and</a:t>
            </a:r>
            <a:r>
              <a:rPr lang="en-US" sz="2400" dirty="0">
                <a:latin typeface="Times New Roman" panose="02020603050405020304" pitchFamily="18" charset="0"/>
                <a:cs typeface="Times New Roman" panose="02020603050405020304" pitchFamily="18" charset="0"/>
              </a:rPr>
              <a:t> KE2 must occur for KE3 to occur</a:t>
            </a:r>
          </a:p>
          <a:p>
            <a:pPr algn="ct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Not</a:t>
            </a:r>
          </a:p>
          <a:p>
            <a:pPr algn="ct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KE1 </a:t>
            </a:r>
            <a:r>
              <a:rPr lang="en-US" sz="2400" b="1" dirty="0">
                <a:latin typeface="Times New Roman" panose="02020603050405020304" pitchFamily="18" charset="0"/>
                <a:cs typeface="Times New Roman" panose="02020603050405020304" pitchFamily="18" charset="0"/>
              </a:rPr>
              <a:t>or</a:t>
            </a:r>
            <a:r>
              <a:rPr lang="en-US" sz="2400" dirty="0">
                <a:latin typeface="Times New Roman" panose="02020603050405020304" pitchFamily="18" charset="0"/>
                <a:cs typeface="Times New Roman" panose="02020603050405020304" pitchFamily="18" charset="0"/>
              </a:rPr>
              <a:t> KE2 must occur for KE3 to occur</a:t>
            </a:r>
          </a:p>
          <a:p>
            <a:pPr algn="ct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0395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8839200" y="5181600"/>
            <a:ext cx="228600" cy="228600"/>
          </a:xfrm>
          <a:prstGeom prst="line">
            <a:avLst/>
          </a:prstGeom>
        </p:spPr>
        <p:style>
          <a:lnRef idx="3">
            <a:schemeClr val="accent2"/>
          </a:lnRef>
          <a:fillRef idx="0">
            <a:schemeClr val="accent2"/>
          </a:fillRef>
          <a:effectRef idx="2">
            <a:schemeClr val="accent2"/>
          </a:effectRef>
          <a:fontRef idx="minor">
            <a:schemeClr val="tx1"/>
          </a:fontRef>
        </p:style>
      </p:cxnSp>
      <p:cxnSp>
        <p:nvCxnSpPr>
          <p:cNvPr id="3" name="Straight Connector 2"/>
          <p:cNvCxnSpPr/>
          <p:nvPr/>
        </p:nvCxnSpPr>
        <p:spPr>
          <a:xfrm>
            <a:off x="8839200" y="5562600"/>
            <a:ext cx="381000" cy="228600"/>
          </a:xfrm>
          <a:prstGeom prst="line">
            <a:avLst/>
          </a:prstGeom>
        </p:spPr>
        <p:style>
          <a:lnRef idx="3">
            <a:schemeClr val="accent2"/>
          </a:lnRef>
          <a:fillRef idx="0">
            <a:schemeClr val="accent2"/>
          </a:fillRef>
          <a:effectRef idx="2">
            <a:schemeClr val="accent2"/>
          </a:effectRef>
          <a:fontRef idx="minor">
            <a:schemeClr val="tx1"/>
          </a:fontRef>
        </p:style>
      </p:cxnSp>
      <p:graphicFrame>
        <p:nvGraphicFramePr>
          <p:cNvPr id="4" name="Diagram 3"/>
          <p:cNvGraphicFramePr/>
          <p:nvPr>
            <p:extLst>
              <p:ext uri="{D42A27DB-BD31-4B8C-83A1-F6EECF244321}">
                <p14:modId xmlns:p14="http://schemas.microsoft.com/office/powerpoint/2010/main" val="1499714648"/>
              </p:ext>
            </p:extLst>
          </p:nvPr>
        </p:nvGraphicFramePr>
        <p:xfrm>
          <a:off x="2438400" y="3048000"/>
          <a:ext cx="7405718" cy="916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2263817579"/>
              </p:ext>
            </p:extLst>
          </p:nvPr>
        </p:nvGraphicFramePr>
        <p:xfrm>
          <a:off x="2438400" y="4876800"/>
          <a:ext cx="7405718" cy="12977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6" name="Group 6"/>
          <p:cNvGrpSpPr/>
          <p:nvPr/>
        </p:nvGrpSpPr>
        <p:grpSpPr>
          <a:xfrm>
            <a:off x="8763000" y="4800601"/>
            <a:ext cx="1120982" cy="448393"/>
            <a:chOff x="5384333" y="234165"/>
            <a:chExt cx="1120982" cy="448393"/>
          </a:xfrm>
        </p:grpSpPr>
        <p:sp>
          <p:nvSpPr>
            <p:cNvPr id="7" name="Chevron 6"/>
            <p:cNvSpPr/>
            <p:nvPr/>
          </p:nvSpPr>
          <p:spPr>
            <a:xfrm>
              <a:off x="5384333" y="234165"/>
              <a:ext cx="1120982" cy="448393"/>
            </a:xfrm>
            <a:prstGeom prst="chevron">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8" name="Chevron 4"/>
            <p:cNvSpPr/>
            <p:nvPr/>
          </p:nvSpPr>
          <p:spPr>
            <a:xfrm>
              <a:off x="5608530" y="234165"/>
              <a:ext cx="672589" cy="4483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29337" rIns="14669" bIns="29337" numCol="1" spcCol="1270" anchor="ctr" anchorCtr="0">
              <a:noAutofit/>
            </a:bodyPr>
            <a:lstStyle/>
            <a:p>
              <a:pPr algn="ctr" defTabSz="488950">
                <a:lnSpc>
                  <a:spcPct val="90000"/>
                </a:lnSpc>
                <a:spcBef>
                  <a:spcPct val="0"/>
                </a:spcBef>
                <a:spcAft>
                  <a:spcPct val="35000"/>
                </a:spcAft>
              </a:pPr>
              <a:r>
                <a:rPr lang="en-US" sz="1200" dirty="0">
                  <a:solidFill>
                    <a:schemeClr val="bg1"/>
                  </a:solidFill>
                  <a:latin typeface="Times New Roman" panose="02020603050405020304" pitchFamily="18" charset="0"/>
                  <a:cs typeface="Times New Roman" panose="02020603050405020304" pitchFamily="18" charset="0"/>
                </a:rPr>
                <a:t>Liver failure</a:t>
              </a:r>
            </a:p>
          </p:txBody>
        </p:sp>
      </p:grpSp>
      <p:sp>
        <p:nvSpPr>
          <p:cNvPr id="9" name="TextBox 8"/>
          <p:cNvSpPr txBox="1"/>
          <p:nvPr/>
        </p:nvSpPr>
        <p:spPr>
          <a:xfrm>
            <a:off x="1905000" y="3276601"/>
            <a:ext cx="38100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a:t>
            </a:r>
          </a:p>
        </p:txBody>
      </p:sp>
      <p:sp>
        <p:nvSpPr>
          <p:cNvPr id="10" name="TextBox 9"/>
          <p:cNvSpPr txBox="1"/>
          <p:nvPr/>
        </p:nvSpPr>
        <p:spPr>
          <a:xfrm>
            <a:off x="1905000" y="5257800"/>
            <a:ext cx="38100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a:t>
            </a:r>
          </a:p>
        </p:txBody>
      </p:sp>
      <p:sp>
        <p:nvSpPr>
          <p:cNvPr id="11" name="TextBox 10"/>
          <p:cNvSpPr txBox="1"/>
          <p:nvPr/>
        </p:nvSpPr>
        <p:spPr>
          <a:xfrm>
            <a:off x="1905001" y="3962401"/>
            <a:ext cx="7741459"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Multiple AOs in a single, sequential progression  = single AOP</a:t>
            </a:r>
          </a:p>
        </p:txBody>
      </p:sp>
      <p:sp>
        <p:nvSpPr>
          <p:cNvPr id="13" name="TextBox 12"/>
          <p:cNvSpPr txBox="1"/>
          <p:nvPr/>
        </p:nvSpPr>
        <p:spPr>
          <a:xfrm>
            <a:off x="3581400" y="228600"/>
            <a:ext cx="4953000" cy="523220"/>
          </a:xfrm>
          <a:prstGeom prst="rect">
            <a:avLst/>
          </a:prstGeom>
          <a:noFill/>
        </p:spPr>
        <p:txBody>
          <a:bodyPr wrap="square" rtlCol="0">
            <a:spAutoFit/>
          </a:bodyPr>
          <a:lstStyle/>
          <a:p>
            <a:pPr algn="ctr"/>
            <a:r>
              <a:rPr lang="en-US" sz="2800" dirty="0">
                <a:solidFill>
                  <a:srgbClr val="00B0F0"/>
                </a:solidFill>
                <a:latin typeface="Times New Roman" panose="02020603050405020304" pitchFamily="18" charset="0"/>
                <a:cs typeface="Times New Roman" panose="02020603050405020304" pitchFamily="18" charset="0"/>
              </a:rPr>
              <a:t>AO</a:t>
            </a:r>
          </a:p>
        </p:txBody>
      </p:sp>
      <p:sp>
        <p:nvSpPr>
          <p:cNvPr id="14" name="TextBox 13"/>
          <p:cNvSpPr txBox="1"/>
          <p:nvPr/>
        </p:nvSpPr>
        <p:spPr>
          <a:xfrm>
            <a:off x="1752600" y="990600"/>
            <a:ext cx="7772400" cy="1938992"/>
          </a:xfrm>
          <a:prstGeom prst="rect">
            <a:avLst/>
          </a:prstGeom>
          <a:noFill/>
        </p:spPr>
        <p:txBody>
          <a:bodyPr wrap="square" rtlCol="0">
            <a:spAutoFit/>
          </a:bodyPr>
          <a:lstStyle/>
          <a:p>
            <a:pPr>
              <a:buFont typeface="Arial" pitchFamily="34" charset="0"/>
              <a:buChar char="•"/>
            </a:pPr>
            <a:r>
              <a:rPr lang="en-US" sz="2400" dirty="0">
                <a:latin typeface="Times New Roman" panose="02020603050405020304" pitchFamily="18" charset="0"/>
                <a:cs typeface="Times New Roman" panose="02020603050405020304" pitchFamily="18" charset="0"/>
              </a:rPr>
              <a:t>Can have more than one per AOP if they represent a single progression of injury</a:t>
            </a:r>
          </a:p>
          <a:p>
            <a:pPr>
              <a:buFont typeface="Arial"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itchFamily="34" charset="0"/>
              <a:buChar char="•"/>
            </a:pPr>
            <a:r>
              <a:rPr lang="en-US" sz="2400" dirty="0">
                <a:latin typeface="Times New Roman" panose="02020603050405020304" pitchFamily="18" charset="0"/>
                <a:cs typeface="Times New Roman" panose="02020603050405020304" pitchFamily="18" charset="0"/>
              </a:rPr>
              <a:t>In possible try to extend to an AO of demographic significance.</a:t>
            </a:r>
          </a:p>
        </p:txBody>
      </p:sp>
    </p:spTree>
    <p:extLst>
      <p:ext uri="{BB962C8B-B14F-4D97-AF65-F5344CB8AC3E}">
        <p14:creationId xmlns:p14="http://schemas.microsoft.com/office/powerpoint/2010/main" val="2548253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5700" y="2324100"/>
            <a:ext cx="10718800" cy="4832092"/>
          </a:xfrm>
          <a:prstGeom prst="rect">
            <a:avLst/>
          </a:prstGeom>
        </p:spPr>
        <p:txBody>
          <a:bodyPr wrap="square">
            <a:spAutoFit/>
          </a:bodyPr>
          <a:lstStyle/>
          <a:p>
            <a:r>
              <a:rPr lang="en-US" sz="2200" b="1" dirty="0">
                <a:latin typeface="Times New Roman" panose="02020603050405020304" pitchFamily="18" charset="0"/>
                <a:cs typeface="Times New Roman" panose="02020603050405020304" pitchFamily="18" charset="0"/>
              </a:rPr>
              <a:t>Q:  What is the maximum number of KEs that can be included in an AOP?</a:t>
            </a:r>
          </a:p>
          <a:p>
            <a:r>
              <a:rPr lang="en-US" sz="2200" dirty="0">
                <a:latin typeface="Times New Roman" panose="02020603050405020304" pitchFamily="18" charset="0"/>
                <a:cs typeface="Times New Roman" panose="02020603050405020304" pitchFamily="18" charset="0"/>
              </a:rPr>
              <a:t>A:  In theory, there is no maximum number of KEs.</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However:  key principle</a:t>
            </a:r>
          </a:p>
          <a:p>
            <a:pPr marL="342900" indent="-342900">
              <a:buFont typeface="Arial" pitchFamily="34" charset="0"/>
              <a:buChar char="•"/>
            </a:pPr>
            <a:r>
              <a:rPr lang="en-US" sz="2200" b="1" dirty="0">
                <a:latin typeface="Times New Roman" panose="02020603050405020304" pitchFamily="18" charset="0"/>
                <a:cs typeface="Times New Roman" panose="02020603050405020304" pitchFamily="18" charset="0"/>
              </a:rPr>
              <a:t>Individual AOPs are a pragmatic simplification</a:t>
            </a:r>
          </a:p>
          <a:p>
            <a:endParaRPr lang="en-US" sz="2200" dirty="0">
              <a:latin typeface="Times New Roman" panose="02020603050405020304" pitchFamily="18" charset="0"/>
              <a:cs typeface="Times New Roman" panose="02020603050405020304" pitchFamily="18" charset="0"/>
            </a:endParaRPr>
          </a:p>
          <a:p>
            <a:pPr marL="114300" indent="-114300">
              <a:buFont typeface="Arial" pitchFamily="34" charset="0"/>
              <a:buChar char="•"/>
            </a:pPr>
            <a:r>
              <a:rPr lang="en-US" sz="2200" dirty="0">
                <a:latin typeface="Times New Roman" panose="02020603050405020304" pitchFamily="18" charset="0"/>
                <a:cs typeface="Times New Roman" panose="02020603050405020304" pitchFamily="18" charset="0"/>
              </a:rPr>
              <a:t>It is </a:t>
            </a:r>
            <a:r>
              <a:rPr lang="en-US" sz="2200" b="1" dirty="0">
                <a:solidFill>
                  <a:srgbClr val="00B050"/>
                </a:solidFill>
                <a:latin typeface="Times New Roman" panose="02020603050405020304" pitchFamily="18" charset="0"/>
                <a:cs typeface="Times New Roman" panose="02020603050405020304" pitchFamily="18" charset="0"/>
              </a:rPr>
              <a:t>not necessary to capture everything </a:t>
            </a:r>
            <a:r>
              <a:rPr lang="en-US" sz="2200" dirty="0">
                <a:latin typeface="Times New Roman" panose="02020603050405020304" pitchFamily="18" charset="0"/>
                <a:cs typeface="Times New Roman" panose="02020603050405020304" pitchFamily="18" charset="0"/>
              </a:rPr>
              <a:t>you know about the biology as KEs in the AOP.</a:t>
            </a:r>
          </a:p>
          <a:p>
            <a:pPr marL="114300" indent="-114300">
              <a:buFont typeface="Arial" pitchFamily="34" charset="0"/>
              <a:buChar char="•"/>
            </a:pPr>
            <a:endParaRPr lang="en-US" sz="2200" dirty="0">
              <a:latin typeface="Times New Roman" panose="02020603050405020304" pitchFamily="18" charset="0"/>
              <a:cs typeface="Times New Roman" panose="02020603050405020304" pitchFamily="18" charset="0"/>
            </a:endParaRPr>
          </a:p>
          <a:p>
            <a:pPr marL="114300" indent="-114300">
              <a:buFont typeface="Arial" pitchFamily="34" charset="0"/>
              <a:buChar char="•"/>
            </a:pPr>
            <a:r>
              <a:rPr lang="en-US" sz="2200" dirty="0">
                <a:latin typeface="Times New Roman" panose="02020603050405020304" pitchFamily="18" charset="0"/>
                <a:cs typeface="Times New Roman" panose="02020603050405020304" pitchFamily="18" charset="0"/>
              </a:rPr>
              <a:t>Focus on KEs that could be </a:t>
            </a:r>
            <a:r>
              <a:rPr lang="en-US" sz="2200" b="1" dirty="0">
                <a:solidFill>
                  <a:srgbClr val="00B050"/>
                </a:solidFill>
                <a:latin typeface="Times New Roman" panose="02020603050405020304" pitchFamily="18" charset="0"/>
                <a:cs typeface="Times New Roman" panose="02020603050405020304" pitchFamily="18" charset="0"/>
              </a:rPr>
              <a:t>measured in a relatively routine manner </a:t>
            </a:r>
            <a:r>
              <a:rPr lang="en-US" sz="2200" dirty="0">
                <a:latin typeface="Times New Roman" panose="02020603050405020304" pitchFamily="18" charset="0"/>
                <a:cs typeface="Times New Roman" panose="02020603050405020304" pitchFamily="18" charset="0"/>
              </a:rPr>
              <a:t>– evidence to support KERs more likely to be available</a:t>
            </a:r>
          </a:p>
          <a:p>
            <a:pPr marL="114300" indent="-114300">
              <a:buFont typeface="Arial" pitchFamily="34" charset="0"/>
              <a:buChar char="•"/>
            </a:pPr>
            <a:endParaRPr lang="en-US" sz="2200" dirty="0">
              <a:latin typeface="Times New Roman" panose="02020603050405020304" pitchFamily="18" charset="0"/>
              <a:cs typeface="Times New Roman" panose="02020603050405020304" pitchFamily="18" charset="0"/>
            </a:endParaRPr>
          </a:p>
          <a:p>
            <a:pPr marL="114300" indent="-114300">
              <a:buFont typeface="Arial" pitchFamily="34" charset="0"/>
              <a:buChar char="•"/>
            </a:pPr>
            <a:r>
              <a:rPr lang="en-US" sz="2200" b="1" dirty="0">
                <a:solidFill>
                  <a:srgbClr val="00B050"/>
                </a:solidFill>
                <a:latin typeface="Times New Roman" panose="02020603050405020304" pitchFamily="18" charset="0"/>
                <a:cs typeface="Times New Roman" panose="02020603050405020304" pitchFamily="18" charset="0"/>
              </a:rPr>
              <a:t>Focus on establishing plausibility </a:t>
            </a:r>
            <a:r>
              <a:rPr lang="en-US" sz="2200" dirty="0">
                <a:latin typeface="Times New Roman" panose="02020603050405020304" pitchFamily="18" charset="0"/>
                <a:cs typeface="Times New Roman" panose="02020603050405020304" pitchFamily="18" charset="0"/>
              </a:rPr>
              <a:t>and verifiability</a:t>
            </a:r>
          </a:p>
          <a:p>
            <a:pPr marL="114300" indent="-114300">
              <a:buFont typeface="Arial" pitchFamily="34" charset="0"/>
              <a:buChar char="•"/>
            </a:pPr>
            <a:endParaRPr lang="en-US" sz="2200" dirty="0">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p:txBody>
      </p:sp>
      <p:sp>
        <p:nvSpPr>
          <p:cNvPr id="3" name="Rounded Rectangle 2"/>
          <p:cNvSpPr/>
          <p:nvPr/>
        </p:nvSpPr>
        <p:spPr bwMode="auto">
          <a:xfrm>
            <a:off x="6400801" y="1088575"/>
            <a:ext cx="1095375" cy="685800"/>
          </a:xfrm>
          <a:prstGeom prst="round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5400000" scaled="1"/>
            <a:tileRect/>
          </a:gradFill>
          <a:ln w="9525" cap="flat" cmpd="sng" algn="ctr">
            <a:solidFill>
              <a:schemeClr val="tx1"/>
            </a:solidFill>
            <a:prstDash val="solid"/>
            <a:round/>
            <a:headEnd type="none" w="med" len="med"/>
            <a:tailEnd type="none" w="med" len="med"/>
          </a:ln>
          <a:effectLst>
            <a:reflection blurRad="6350" stA="52000" endA="300" endPos="35000" dir="5400000" sy="-100000" algn="bl" rotWithShape="0"/>
          </a:effectLst>
          <a:scene3d>
            <a:camera prst="orthographicFront"/>
            <a:lightRig rig="threePt" dir="t"/>
          </a:scene3d>
          <a:sp3d>
            <a:bevelT/>
          </a:sp3d>
        </p:spPr>
        <p:txBody>
          <a:bodyPr vert="horz" wrap="square" lIns="17008" tIns="8504" rIns="17008" bIns="8504" numCol="1" rtlCol="0" anchor="t" anchorCtr="0" compatLnSpc="1">
            <a:prstTxWarp prst="textNoShape">
              <a:avLst/>
            </a:prstTxWarp>
          </a:bodyPr>
          <a:lstStyle/>
          <a:p>
            <a:pPr algn="ctr" defTabSz="170078"/>
            <a:endParaRPr lang="en-US" sz="1200" dirty="0"/>
          </a:p>
        </p:txBody>
      </p:sp>
      <p:sp>
        <p:nvSpPr>
          <p:cNvPr id="4" name="Rounded Rectangle 3"/>
          <p:cNvSpPr/>
          <p:nvPr/>
        </p:nvSpPr>
        <p:spPr bwMode="auto">
          <a:xfrm>
            <a:off x="7767992" y="1088575"/>
            <a:ext cx="1147409" cy="685800"/>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w="9525" cap="flat" cmpd="sng" algn="ctr">
            <a:solidFill>
              <a:schemeClr val="tx1"/>
            </a:solidFill>
            <a:prstDash val="solid"/>
            <a:round/>
            <a:headEnd type="none" w="med" len="med"/>
            <a:tailEnd type="none" w="med" len="med"/>
          </a:ln>
          <a:effectLst>
            <a:reflection blurRad="6350" stA="52000" endA="300" endPos="35000" dir="5400000" sy="-100000" algn="bl" rotWithShape="0"/>
          </a:effectLst>
          <a:scene3d>
            <a:camera prst="orthographicFront"/>
            <a:lightRig rig="threePt" dir="t"/>
          </a:scene3d>
          <a:sp3d>
            <a:bevelT/>
          </a:sp3d>
        </p:spPr>
        <p:txBody>
          <a:bodyPr vert="horz" wrap="square" lIns="17008" tIns="8504" rIns="17008" bIns="8504" numCol="1" rtlCol="0" anchor="t" anchorCtr="0" compatLnSpc="1">
            <a:prstTxWarp prst="textNoShape">
              <a:avLst/>
            </a:prstTxWarp>
          </a:bodyPr>
          <a:lstStyle/>
          <a:p>
            <a:pPr algn="ctr" defTabSz="170078"/>
            <a:endParaRPr lang="en-US" sz="1200" dirty="0"/>
          </a:p>
        </p:txBody>
      </p:sp>
      <p:sp>
        <p:nvSpPr>
          <p:cNvPr id="5" name="Rounded Rectangle 4"/>
          <p:cNvSpPr/>
          <p:nvPr/>
        </p:nvSpPr>
        <p:spPr bwMode="auto">
          <a:xfrm>
            <a:off x="9144000" y="1088575"/>
            <a:ext cx="1066800" cy="685800"/>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w="9525" cap="flat" cmpd="sng" algn="ctr">
            <a:solidFill>
              <a:schemeClr val="tx1"/>
            </a:solidFill>
            <a:prstDash val="solid"/>
            <a:round/>
            <a:headEnd type="none" w="med" len="med"/>
            <a:tailEnd type="none" w="med" len="med"/>
          </a:ln>
          <a:effectLst>
            <a:reflection blurRad="6350" stA="52000" endA="300" endPos="35000" dir="5400000" sy="-100000" algn="bl" rotWithShape="0"/>
          </a:effectLst>
          <a:scene3d>
            <a:camera prst="orthographicFront"/>
            <a:lightRig rig="threePt" dir="t"/>
          </a:scene3d>
          <a:sp3d>
            <a:bevelT/>
          </a:sp3d>
        </p:spPr>
        <p:txBody>
          <a:bodyPr vert="horz" wrap="square" lIns="17008" tIns="8504" rIns="17008" bIns="8504" numCol="1" rtlCol="0" anchor="t" anchorCtr="0" compatLnSpc="1">
            <a:prstTxWarp prst="textNoShape">
              <a:avLst/>
            </a:prstTxWarp>
          </a:bodyPr>
          <a:lstStyle/>
          <a:p>
            <a:pPr algn="ctr" defTabSz="170078"/>
            <a:endParaRPr lang="en-US" sz="1200" dirty="0"/>
          </a:p>
        </p:txBody>
      </p:sp>
      <p:cxnSp>
        <p:nvCxnSpPr>
          <p:cNvPr id="6" name="Straight Arrow Connector 5"/>
          <p:cNvCxnSpPr>
            <a:stCxn id="15" idx="3"/>
            <a:endCxn id="3" idx="1"/>
          </p:cNvCxnSpPr>
          <p:nvPr/>
        </p:nvCxnSpPr>
        <p:spPr bwMode="auto">
          <a:xfrm>
            <a:off x="6172200" y="1431475"/>
            <a:ext cx="228600" cy="0"/>
          </a:xfrm>
          <a:prstGeom prst="straightConnector1">
            <a:avLst/>
          </a:prstGeom>
          <a:ln>
            <a:headEnd type="none" w="med" len="med"/>
            <a:tailEnd type="arrow" w="lg" len="med"/>
          </a:ln>
          <a:effectLst>
            <a:outerShdw blurRad="40000" dist="23000" dir="5400000" rotWithShape="0">
              <a:srgbClr val="000000">
                <a:alpha val="35000"/>
              </a:srgbClr>
            </a:outerShdw>
            <a:reflection blurRad="6350" stA="52000" endA="300" endPos="35000" dir="5400000" sy="-100000" algn="bl" rotWithShape="0"/>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7" name="Straight Arrow Connector 6"/>
          <p:cNvCxnSpPr>
            <a:stCxn id="3" idx="3"/>
            <a:endCxn id="4" idx="1"/>
          </p:cNvCxnSpPr>
          <p:nvPr/>
        </p:nvCxnSpPr>
        <p:spPr bwMode="auto">
          <a:xfrm>
            <a:off x="7496175" y="1431475"/>
            <a:ext cx="271816" cy="0"/>
          </a:xfrm>
          <a:prstGeom prst="straightConnector1">
            <a:avLst/>
          </a:prstGeom>
          <a:ln>
            <a:headEnd type="none" w="med" len="med"/>
            <a:tailEnd type="arrow" w="lg" len="med"/>
          </a:ln>
          <a:effectLst>
            <a:outerShdw blurRad="40000" dist="23000" dir="5400000" rotWithShape="0">
              <a:srgbClr val="000000">
                <a:alpha val="35000"/>
              </a:srgbClr>
            </a:outerShdw>
            <a:reflection blurRad="6350" stA="52000" endA="300" endPos="35000" dir="5400000" sy="-100000" algn="bl" rotWithShape="0"/>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8" name="Straight Arrow Connector 7"/>
          <p:cNvCxnSpPr>
            <a:stCxn id="4" idx="3"/>
            <a:endCxn id="5" idx="1"/>
          </p:cNvCxnSpPr>
          <p:nvPr/>
        </p:nvCxnSpPr>
        <p:spPr bwMode="auto">
          <a:xfrm>
            <a:off x="8915400" y="1431475"/>
            <a:ext cx="228600" cy="0"/>
          </a:xfrm>
          <a:prstGeom prst="straightConnector1">
            <a:avLst/>
          </a:prstGeom>
          <a:ln>
            <a:headEnd type="none" w="med" len="med"/>
            <a:tailEnd type="arrow" w="lg" len="med"/>
          </a:ln>
          <a:effectLst>
            <a:outerShdw blurRad="40000" dist="23000" dir="5400000" rotWithShape="0">
              <a:srgbClr val="000000">
                <a:alpha val="35000"/>
              </a:srgbClr>
            </a:outerShdw>
            <a:reflection blurRad="6350" stA="52000" endA="300" endPos="35000" dir="5400000" sy="-100000" algn="bl" rotWithShape="0"/>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9" name="Rounded Rectangle 8"/>
          <p:cNvSpPr/>
          <p:nvPr/>
        </p:nvSpPr>
        <p:spPr bwMode="auto">
          <a:xfrm>
            <a:off x="1676402" y="1088575"/>
            <a:ext cx="914399" cy="685800"/>
          </a:xfrm>
          <a:prstGeom prst="roundRect">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5400000" scaled="1"/>
            <a:tileRect/>
          </a:gradFill>
          <a:ln w="9525" cap="flat" cmpd="sng" algn="ctr">
            <a:solidFill>
              <a:schemeClr val="tx1"/>
            </a:solidFill>
            <a:prstDash val="solid"/>
            <a:round/>
            <a:headEnd type="none" w="med" len="med"/>
            <a:tailEnd type="none" w="med" len="med"/>
          </a:ln>
          <a:effectLst>
            <a:reflection blurRad="6350" stA="52000" endA="300" endPos="35000" dir="5400000" sy="-100000" algn="bl" rotWithShape="0"/>
          </a:effectLst>
          <a:scene3d>
            <a:camera prst="orthographicFront"/>
            <a:lightRig rig="threePt" dir="t"/>
          </a:scene3d>
          <a:sp3d>
            <a:bevelT/>
          </a:sp3d>
        </p:spPr>
        <p:txBody>
          <a:bodyPr vert="horz" wrap="square" lIns="17008" tIns="8504" rIns="17008" bIns="8504" numCol="1" rtlCol="0" anchor="t" anchorCtr="0" compatLnSpc="1">
            <a:prstTxWarp prst="textNoShape">
              <a:avLst/>
            </a:prstTxWarp>
          </a:bodyPr>
          <a:lstStyle/>
          <a:p>
            <a:pPr algn="ctr" defTabSz="170078"/>
            <a:endParaRPr lang="en-US" sz="1200" dirty="0"/>
          </a:p>
        </p:txBody>
      </p:sp>
      <p:sp>
        <p:nvSpPr>
          <p:cNvPr id="10" name="Rounded Rectangle 9"/>
          <p:cNvSpPr/>
          <p:nvPr/>
        </p:nvSpPr>
        <p:spPr bwMode="auto">
          <a:xfrm>
            <a:off x="2819400" y="1088575"/>
            <a:ext cx="914400" cy="685800"/>
          </a:xfrm>
          <a:prstGeom prst="round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5400000" scaled="1"/>
            <a:tileRect/>
          </a:gradFill>
          <a:ln w="9525" cap="flat" cmpd="sng" algn="ctr">
            <a:solidFill>
              <a:schemeClr val="tx1"/>
            </a:solidFill>
            <a:prstDash val="solid"/>
            <a:round/>
            <a:headEnd type="none" w="med" len="med"/>
            <a:tailEnd type="none" w="med" len="med"/>
          </a:ln>
          <a:effectLst>
            <a:reflection blurRad="6350" stA="52000" endA="300" endPos="35000" dir="5400000" sy="-100000" algn="bl" rotWithShape="0"/>
          </a:effectLst>
          <a:scene3d>
            <a:camera prst="orthographicFront"/>
            <a:lightRig rig="threePt" dir="t"/>
          </a:scene3d>
          <a:sp3d>
            <a:bevelT/>
          </a:sp3d>
        </p:spPr>
        <p:txBody>
          <a:bodyPr vert="horz" wrap="square" lIns="17008" tIns="8504" rIns="17008" bIns="8504" numCol="1" rtlCol="0" anchor="t" anchorCtr="0" compatLnSpc="1">
            <a:prstTxWarp prst="textNoShape">
              <a:avLst/>
            </a:prstTxWarp>
          </a:bodyPr>
          <a:lstStyle/>
          <a:p>
            <a:pPr algn="ctr" defTabSz="170078"/>
            <a:endParaRPr lang="en-US" sz="1200" dirty="0"/>
          </a:p>
        </p:txBody>
      </p:sp>
      <p:cxnSp>
        <p:nvCxnSpPr>
          <p:cNvPr id="11" name="Straight Arrow Connector 10"/>
          <p:cNvCxnSpPr>
            <a:stCxn id="9" idx="3"/>
            <a:endCxn id="10" idx="1"/>
          </p:cNvCxnSpPr>
          <p:nvPr/>
        </p:nvCxnSpPr>
        <p:spPr bwMode="auto">
          <a:xfrm>
            <a:off x="2590800" y="1431475"/>
            <a:ext cx="228600" cy="0"/>
          </a:xfrm>
          <a:prstGeom prst="straightConnector1">
            <a:avLst/>
          </a:prstGeom>
          <a:ln>
            <a:headEnd type="none" w="med" len="med"/>
            <a:tailEnd type="arrow" w="lg" len="med"/>
          </a:ln>
          <a:effectLst>
            <a:outerShdw blurRad="40000" dist="23000" dir="5400000" rotWithShape="0">
              <a:srgbClr val="000000">
                <a:alpha val="35000"/>
              </a:srgbClr>
            </a:outerShdw>
            <a:reflection blurRad="6350" stA="52000" endA="300" endPos="35000" dir="5400000" sy="-100000" algn="bl" rotWithShape="0"/>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12" name="Straight Arrow Connector 11"/>
          <p:cNvCxnSpPr>
            <a:stCxn id="10" idx="3"/>
            <a:endCxn id="13" idx="1"/>
          </p:cNvCxnSpPr>
          <p:nvPr/>
        </p:nvCxnSpPr>
        <p:spPr bwMode="auto">
          <a:xfrm>
            <a:off x="3733800" y="1431475"/>
            <a:ext cx="228600" cy="0"/>
          </a:xfrm>
          <a:prstGeom prst="straightConnector1">
            <a:avLst/>
          </a:prstGeom>
          <a:ln>
            <a:headEnd type="none" w="med" len="med"/>
            <a:tailEnd type="arrow" w="lg" len="med"/>
          </a:ln>
          <a:effectLst>
            <a:outerShdw blurRad="40000" dist="23000" dir="5400000" rotWithShape="0">
              <a:srgbClr val="000000">
                <a:alpha val="35000"/>
              </a:srgbClr>
            </a:outerShdw>
            <a:reflection blurRad="6350" stA="52000" endA="300" endPos="35000" dir="5400000" sy="-100000" algn="bl" rotWithShape="0"/>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3" name="Rounded Rectangle 12"/>
          <p:cNvSpPr/>
          <p:nvPr/>
        </p:nvSpPr>
        <p:spPr bwMode="auto">
          <a:xfrm>
            <a:off x="3962400" y="1088575"/>
            <a:ext cx="990600" cy="685800"/>
          </a:xfrm>
          <a:prstGeom prst="round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5400000" scaled="1"/>
            <a:tileRect/>
          </a:gradFill>
          <a:ln w="9525" cap="flat" cmpd="sng" algn="ctr">
            <a:solidFill>
              <a:schemeClr val="tx1"/>
            </a:solidFill>
            <a:prstDash val="solid"/>
            <a:round/>
            <a:headEnd type="none" w="med" len="med"/>
            <a:tailEnd type="none" w="med" len="med"/>
          </a:ln>
          <a:effectLst>
            <a:reflection blurRad="6350" stA="52000" endA="300" endPos="35000" dir="5400000" sy="-100000" algn="bl" rotWithShape="0"/>
          </a:effectLst>
          <a:scene3d>
            <a:camera prst="orthographicFront"/>
            <a:lightRig rig="threePt" dir="t"/>
          </a:scene3d>
          <a:sp3d>
            <a:bevelT/>
          </a:sp3d>
        </p:spPr>
        <p:txBody>
          <a:bodyPr vert="horz" wrap="square" lIns="17008" tIns="8504" rIns="17008" bIns="8504" numCol="1" rtlCol="0" anchor="t" anchorCtr="0" compatLnSpc="1">
            <a:prstTxWarp prst="textNoShape">
              <a:avLst/>
            </a:prstTxWarp>
          </a:bodyPr>
          <a:lstStyle/>
          <a:p>
            <a:pPr algn="ctr" defTabSz="170078"/>
            <a:endParaRPr lang="en-US" sz="1200" dirty="0"/>
          </a:p>
        </p:txBody>
      </p:sp>
      <p:cxnSp>
        <p:nvCxnSpPr>
          <p:cNvPr id="14" name="Straight Arrow Connector 13"/>
          <p:cNvCxnSpPr>
            <a:stCxn id="13" idx="3"/>
            <a:endCxn id="15" idx="1"/>
          </p:cNvCxnSpPr>
          <p:nvPr/>
        </p:nvCxnSpPr>
        <p:spPr bwMode="auto">
          <a:xfrm>
            <a:off x="4953000" y="1431475"/>
            <a:ext cx="228600" cy="0"/>
          </a:xfrm>
          <a:prstGeom prst="straightConnector1">
            <a:avLst/>
          </a:prstGeom>
          <a:ln>
            <a:headEnd type="none" w="med" len="med"/>
            <a:tailEnd type="arrow" w="lg" len="med"/>
          </a:ln>
          <a:effectLst>
            <a:outerShdw blurRad="40000" dist="23000" dir="5400000" rotWithShape="0">
              <a:srgbClr val="000000">
                <a:alpha val="35000"/>
              </a:srgbClr>
            </a:outerShdw>
            <a:reflection blurRad="6350" stA="52000" endA="300" endPos="35000" dir="5400000" sy="-100000" algn="bl" rotWithShape="0"/>
          </a:effectLst>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5" name="Rounded Rectangle 14"/>
          <p:cNvSpPr/>
          <p:nvPr/>
        </p:nvSpPr>
        <p:spPr bwMode="auto">
          <a:xfrm>
            <a:off x="5181600" y="1088575"/>
            <a:ext cx="990600" cy="685800"/>
          </a:xfrm>
          <a:prstGeom prst="round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5400000" scaled="1"/>
            <a:tileRect/>
          </a:gradFill>
          <a:ln w="9525" cap="flat" cmpd="sng" algn="ctr">
            <a:solidFill>
              <a:schemeClr val="tx1"/>
            </a:solidFill>
            <a:prstDash val="solid"/>
            <a:round/>
            <a:headEnd type="none" w="med" len="med"/>
            <a:tailEnd type="none" w="med" len="med"/>
          </a:ln>
          <a:effectLst>
            <a:reflection blurRad="6350" stA="52000" endA="300" endPos="35000" dir="5400000" sy="-100000" algn="bl" rotWithShape="0"/>
          </a:effectLst>
          <a:scene3d>
            <a:camera prst="orthographicFront"/>
            <a:lightRig rig="threePt" dir="t"/>
          </a:scene3d>
          <a:sp3d>
            <a:bevelT/>
          </a:sp3d>
        </p:spPr>
        <p:txBody>
          <a:bodyPr vert="horz" wrap="square" lIns="17008" tIns="8504" rIns="17008" bIns="8504" numCol="1" rtlCol="0" anchor="t" anchorCtr="0" compatLnSpc="1">
            <a:prstTxWarp prst="textNoShape">
              <a:avLst/>
            </a:prstTxWarp>
          </a:bodyPr>
          <a:lstStyle/>
          <a:p>
            <a:pPr algn="ctr" defTabSz="170078"/>
            <a:endParaRPr lang="en-US" sz="1200" dirty="0"/>
          </a:p>
        </p:txBody>
      </p:sp>
      <p:sp>
        <p:nvSpPr>
          <p:cNvPr id="17" name="TextBox 16"/>
          <p:cNvSpPr txBox="1"/>
          <p:nvPr/>
        </p:nvSpPr>
        <p:spPr>
          <a:xfrm>
            <a:off x="3619500" y="260555"/>
            <a:ext cx="4953000" cy="523220"/>
          </a:xfrm>
          <a:prstGeom prst="rect">
            <a:avLst/>
          </a:prstGeom>
          <a:noFill/>
        </p:spPr>
        <p:txBody>
          <a:bodyPr wrap="square" rtlCol="0">
            <a:spAutoFit/>
          </a:bodyPr>
          <a:lstStyle/>
          <a:p>
            <a:pPr algn="ctr"/>
            <a:r>
              <a:rPr lang="en-US" sz="2800" dirty="0">
                <a:solidFill>
                  <a:srgbClr val="00B0F0"/>
                </a:solidFill>
                <a:latin typeface="Times New Roman" panose="02020603050405020304" pitchFamily="18" charset="0"/>
                <a:cs typeface="Times New Roman" panose="02020603050405020304" pitchFamily="18" charset="0"/>
              </a:rPr>
              <a:t>Mapping out an AOP</a:t>
            </a:r>
          </a:p>
        </p:txBody>
      </p:sp>
    </p:spTree>
    <p:extLst>
      <p:ext uri="{BB962C8B-B14F-4D97-AF65-F5344CB8AC3E}">
        <p14:creationId xmlns:p14="http://schemas.microsoft.com/office/powerpoint/2010/main" val="35583030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twork image.jpg"/>
          <p:cNvPicPr>
            <a:picLocks noChangeAspect="1"/>
          </p:cNvPicPr>
          <p:nvPr/>
        </p:nvPicPr>
        <p:blipFill>
          <a:blip r:embed="rId2" cstate="print"/>
          <a:srcRect l="31307" r="32745" b="60000"/>
          <a:stretch>
            <a:fillRect/>
          </a:stretch>
        </p:blipFill>
        <p:spPr>
          <a:xfrm>
            <a:off x="7391400" y="3221736"/>
            <a:ext cx="1981200" cy="2852928"/>
          </a:xfrm>
          <a:prstGeom prst="rect">
            <a:avLst/>
          </a:prstGeom>
        </p:spPr>
      </p:pic>
      <p:sp>
        <p:nvSpPr>
          <p:cNvPr id="2" name="Rectangle 1"/>
          <p:cNvSpPr/>
          <p:nvPr/>
        </p:nvSpPr>
        <p:spPr>
          <a:xfrm>
            <a:off x="1714500" y="1524001"/>
            <a:ext cx="8763000" cy="830997"/>
          </a:xfrm>
          <a:prstGeom prst="rect">
            <a:avLst/>
          </a:prstGeom>
        </p:spPr>
        <p:txBody>
          <a:bodyPr wrap="square">
            <a:spAutoFit/>
          </a:bodyPr>
          <a:lstStyle/>
          <a:p>
            <a:pPr marL="114300" indent="-114300">
              <a:buFont typeface="Arial" pitchFamily="34" charset="0"/>
              <a:buChar char="•"/>
            </a:pPr>
            <a:r>
              <a:rPr lang="en-US" sz="2400" dirty="0">
                <a:latin typeface="Times New Roman" panose="02020603050405020304" pitchFamily="18" charset="0"/>
                <a:cs typeface="Times New Roman" panose="02020603050405020304" pitchFamily="18" charset="0"/>
              </a:rPr>
              <a:t>It is not necessary to capture everything you know about the biology </a:t>
            </a:r>
            <a:r>
              <a:rPr lang="en-US" sz="2400" i="1" dirty="0">
                <a:latin typeface="Times New Roman" panose="02020603050405020304" pitchFamily="18" charset="0"/>
                <a:cs typeface="Times New Roman" panose="02020603050405020304" pitchFamily="18" charset="0"/>
              </a:rPr>
              <a:t>as KEs in a single AOP</a:t>
            </a:r>
            <a:r>
              <a:rPr lang="en-US" sz="2400" dirty="0">
                <a:latin typeface="Times New Roman" panose="02020603050405020304" pitchFamily="18" charset="0"/>
                <a:cs typeface="Times New Roman" panose="02020603050405020304" pitchFamily="18" charset="0"/>
              </a:rPr>
              <a:t>.</a:t>
            </a:r>
          </a:p>
        </p:txBody>
      </p:sp>
      <p:sp>
        <p:nvSpPr>
          <p:cNvPr id="3" name="Rectangle 2"/>
          <p:cNvSpPr/>
          <p:nvPr/>
        </p:nvSpPr>
        <p:spPr>
          <a:xfrm>
            <a:off x="1905000" y="2438401"/>
            <a:ext cx="5410200" cy="1200329"/>
          </a:xfrm>
          <a:prstGeom prst="rect">
            <a:avLst/>
          </a:prstGeom>
        </p:spPr>
        <p:txBody>
          <a:bodyPr wrap="square">
            <a:spAutoFit/>
          </a:bodyPr>
          <a:lstStyle/>
          <a:p>
            <a:pPr marL="342900" indent="-342900">
              <a:buFont typeface="Arial" pitchFamily="34" charset="0"/>
              <a:buChar char="•"/>
            </a:pPr>
            <a:r>
              <a:rPr lang="en-US" b="1" dirty="0">
                <a:latin typeface="Times New Roman" panose="02020603050405020304" pitchFamily="18" charset="0"/>
                <a:cs typeface="Times New Roman" panose="02020603050405020304" pitchFamily="18" charset="0"/>
              </a:rPr>
              <a:t>AOPs are modular</a:t>
            </a:r>
          </a:p>
          <a:p>
            <a:pPr marL="342900" indent="-342900">
              <a:buFont typeface="Arial" pitchFamily="34" charset="0"/>
              <a:buChar char="•"/>
            </a:pPr>
            <a:r>
              <a:rPr lang="en-US" b="1" dirty="0">
                <a:latin typeface="Times New Roman" panose="02020603050405020304" pitchFamily="18" charset="0"/>
                <a:cs typeface="Times New Roman" panose="02020603050405020304" pitchFamily="18" charset="0"/>
              </a:rPr>
              <a:t>Individual AOPs are a pragmatic simplification</a:t>
            </a:r>
          </a:p>
          <a:p>
            <a:pPr marL="342900" indent="-342900">
              <a:buFont typeface="Arial" pitchFamily="34" charset="0"/>
              <a:buChar char="•"/>
            </a:pPr>
            <a:r>
              <a:rPr lang="en-US" b="1" dirty="0">
                <a:latin typeface="Times New Roman" panose="02020603050405020304" pitchFamily="18" charset="0"/>
                <a:cs typeface="Times New Roman" panose="02020603050405020304" pitchFamily="18" charset="0"/>
              </a:rPr>
              <a:t>AOP networks are the functional unit of prediction (in most cases)</a:t>
            </a:r>
          </a:p>
        </p:txBody>
      </p:sp>
      <p:pic>
        <p:nvPicPr>
          <p:cNvPr id="5122" name="Picture 2"/>
          <p:cNvPicPr>
            <a:picLocks noChangeAspect="1" noChangeArrowheads="1"/>
          </p:cNvPicPr>
          <p:nvPr/>
        </p:nvPicPr>
        <p:blipFill>
          <a:blip r:embed="rId3" cstate="print"/>
          <a:srcRect/>
          <a:stretch>
            <a:fillRect/>
          </a:stretch>
        </p:blipFill>
        <p:spPr bwMode="auto">
          <a:xfrm>
            <a:off x="1752601" y="3673931"/>
            <a:ext cx="3505200" cy="2236332"/>
          </a:xfrm>
          <a:prstGeom prst="rect">
            <a:avLst/>
          </a:prstGeom>
          <a:noFill/>
          <a:ln w="9525">
            <a:noFill/>
            <a:miter lim="800000"/>
            <a:headEnd/>
            <a:tailEnd/>
          </a:ln>
        </p:spPr>
      </p:pic>
      <p:sp>
        <p:nvSpPr>
          <p:cNvPr id="7" name="Left-Right Arrow 6"/>
          <p:cNvSpPr/>
          <p:nvPr/>
        </p:nvSpPr>
        <p:spPr>
          <a:xfrm>
            <a:off x="5448300" y="4419600"/>
            <a:ext cx="1295400"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581400" y="228600"/>
            <a:ext cx="4953000" cy="523220"/>
          </a:xfrm>
          <a:prstGeom prst="rect">
            <a:avLst/>
          </a:prstGeom>
          <a:noFill/>
        </p:spPr>
        <p:txBody>
          <a:bodyPr wrap="square" rtlCol="0">
            <a:spAutoFit/>
          </a:bodyPr>
          <a:lstStyle/>
          <a:p>
            <a:pPr algn="ctr"/>
            <a:r>
              <a:rPr lang="en-US" sz="2800" dirty="0">
                <a:solidFill>
                  <a:srgbClr val="00B0F0"/>
                </a:solidFill>
                <a:latin typeface="Times New Roman" panose="02020603050405020304" pitchFamily="18" charset="0"/>
                <a:cs typeface="Times New Roman" panose="02020603050405020304" pitchFamily="18" charset="0"/>
              </a:rPr>
              <a:t>Mapping out an AOP </a:t>
            </a:r>
          </a:p>
        </p:txBody>
      </p:sp>
      <p:sp>
        <p:nvSpPr>
          <p:cNvPr id="9" name="Rectangle 8"/>
          <p:cNvSpPr/>
          <p:nvPr/>
        </p:nvSpPr>
        <p:spPr>
          <a:xfrm>
            <a:off x="1714500" y="914401"/>
            <a:ext cx="8763000" cy="461665"/>
          </a:xfrm>
          <a:prstGeom prst="rect">
            <a:avLst/>
          </a:prstGeom>
        </p:spPr>
        <p:txBody>
          <a:bodyPr wrap="square">
            <a:spAutoFit/>
          </a:bodyPr>
          <a:lstStyle/>
          <a:p>
            <a:pPr marL="114300" indent="-114300">
              <a:buFont typeface="Arial" pitchFamily="34" charset="0"/>
              <a:buChar char="•"/>
            </a:pPr>
            <a:r>
              <a:rPr lang="en-US" sz="2400" dirty="0">
                <a:latin typeface="Times New Roman" panose="02020603050405020304" pitchFamily="18" charset="0"/>
                <a:cs typeface="Times New Roman" panose="02020603050405020304" pitchFamily="18" charset="0"/>
              </a:rPr>
              <a:t>Think in terms of AOP networks</a:t>
            </a:r>
          </a:p>
        </p:txBody>
      </p:sp>
    </p:spTree>
    <p:extLst>
      <p:ext uri="{BB962C8B-B14F-4D97-AF65-F5344CB8AC3E}">
        <p14:creationId xmlns:p14="http://schemas.microsoft.com/office/powerpoint/2010/main" val="34120385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885724"/>
            <a:ext cx="4572000" cy="5632311"/>
          </a:xfrm>
          <a:prstGeom prst="rect">
            <a:avLst/>
          </a:prstGeom>
        </p:spPr>
        <p:txBody>
          <a:bodyPr>
            <a:spAutoFit/>
          </a:bodyPr>
          <a:lstStyle/>
          <a:p>
            <a:pPr>
              <a:buFont typeface="Arial" pitchFamily="34" charset="0"/>
              <a:buChar char="•"/>
            </a:pPr>
            <a:r>
              <a:rPr lang="en-US" sz="2400" dirty="0">
                <a:latin typeface="Times New Roman" panose="02020603050405020304" pitchFamily="18" charset="0"/>
                <a:cs typeface="Times New Roman" panose="02020603050405020304" pitchFamily="18" charset="0"/>
              </a:rPr>
              <a:t>If building multiple AOPs can map out a network and plan out which KEs and KERs will be shared so they can be properly linked in the AOP-Wiki.</a:t>
            </a:r>
          </a:p>
          <a:p>
            <a:pPr>
              <a:buFont typeface="Arial" pitchFamily="34" charset="0"/>
              <a:buChar char="•"/>
            </a:pPr>
            <a:endParaRPr lang="en-US" sz="2400" dirty="0">
              <a:latin typeface="Times New Roman" panose="02020603050405020304" pitchFamily="18" charset="0"/>
              <a:cs typeface="Times New Roman" panose="02020603050405020304" pitchFamily="18" charset="0"/>
            </a:endParaRPr>
          </a:p>
          <a:p>
            <a:pPr>
              <a:buFont typeface="Arial" pitchFamily="34" charset="0"/>
              <a:buChar char="•"/>
            </a:pPr>
            <a:r>
              <a:rPr lang="en-US" sz="2400" dirty="0">
                <a:latin typeface="Times New Roman" panose="02020603050405020304" pitchFamily="18" charset="0"/>
                <a:cs typeface="Times New Roman" panose="02020603050405020304" pitchFamily="18" charset="0"/>
              </a:rPr>
              <a:t>Can harmonize naming and make sure KEs/KERs are created in a way that works for multiple AOPs.</a:t>
            </a:r>
          </a:p>
          <a:p>
            <a:pPr>
              <a:buFont typeface="Arial"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Avoids creating unneeded KEs (junk content) in the AOP-Wiki.</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Avoids making-and breaking KERs (which can cause confusion).</a:t>
            </a:r>
          </a:p>
        </p:txBody>
      </p:sp>
      <p:pic>
        <p:nvPicPr>
          <p:cNvPr id="3" name="Picture 2"/>
          <p:cNvPicPr>
            <a:picLocks noChangeAspect="1" noChangeArrowheads="1"/>
          </p:cNvPicPr>
          <p:nvPr/>
        </p:nvPicPr>
        <p:blipFill>
          <a:blip r:embed="rId2" cstate="print"/>
          <a:srcRect/>
          <a:stretch>
            <a:fillRect/>
          </a:stretch>
        </p:blipFill>
        <p:spPr bwMode="auto">
          <a:xfrm>
            <a:off x="6553201" y="1219200"/>
            <a:ext cx="3296633" cy="2103266"/>
          </a:xfrm>
          <a:prstGeom prst="rect">
            <a:avLst/>
          </a:prstGeom>
          <a:noFill/>
          <a:ln w="9525">
            <a:noFill/>
            <a:miter lim="800000"/>
            <a:headEnd/>
            <a:tailEnd/>
          </a:ln>
        </p:spPr>
      </p:pic>
      <p:pic>
        <p:nvPicPr>
          <p:cNvPr id="4" name="Picture 3" descr="Network image.jpg"/>
          <p:cNvPicPr>
            <a:picLocks noChangeAspect="1"/>
          </p:cNvPicPr>
          <p:nvPr/>
        </p:nvPicPr>
        <p:blipFill>
          <a:blip r:embed="rId3" cstate="print"/>
          <a:srcRect l="31307" r="32745" b="60000"/>
          <a:stretch>
            <a:fillRect/>
          </a:stretch>
        </p:blipFill>
        <p:spPr>
          <a:xfrm>
            <a:off x="7239000" y="3429000"/>
            <a:ext cx="1981200" cy="2852928"/>
          </a:xfrm>
          <a:prstGeom prst="rect">
            <a:avLst/>
          </a:prstGeom>
        </p:spPr>
      </p:pic>
      <p:sp>
        <p:nvSpPr>
          <p:cNvPr id="5" name="TextBox 4"/>
          <p:cNvSpPr txBox="1"/>
          <p:nvPr/>
        </p:nvSpPr>
        <p:spPr>
          <a:xfrm>
            <a:off x="3581400" y="228600"/>
            <a:ext cx="4953000" cy="523220"/>
          </a:xfrm>
          <a:prstGeom prst="rect">
            <a:avLst/>
          </a:prstGeom>
          <a:noFill/>
        </p:spPr>
        <p:txBody>
          <a:bodyPr wrap="square" rtlCol="0">
            <a:spAutoFit/>
          </a:bodyPr>
          <a:lstStyle/>
          <a:p>
            <a:pPr algn="ctr"/>
            <a:r>
              <a:rPr lang="en-US" sz="2800" dirty="0">
                <a:solidFill>
                  <a:srgbClr val="00B0F0"/>
                </a:solidFill>
                <a:latin typeface="Times New Roman" panose="02020603050405020304" pitchFamily="18" charset="0"/>
                <a:cs typeface="Times New Roman" panose="02020603050405020304" pitchFamily="18" charset="0"/>
              </a:rPr>
              <a:t>Mapping out an AOP </a:t>
            </a:r>
          </a:p>
        </p:txBody>
      </p:sp>
    </p:spTree>
    <p:extLst>
      <p:ext uri="{BB962C8B-B14F-4D97-AF65-F5344CB8AC3E}">
        <p14:creationId xmlns:p14="http://schemas.microsoft.com/office/powerpoint/2010/main" val="14651297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7292A680-7689-4F88-80D0-4698DA8BCE80}"/>
              </a:ext>
            </a:extLst>
          </p:cNvPr>
          <p:cNvSpPr>
            <a:spLocks noGrp="1"/>
          </p:cNvSpPr>
          <p:nvPr>
            <p:ph type="subTitle" idx="4294967295"/>
          </p:nvPr>
        </p:nvSpPr>
        <p:spPr>
          <a:xfrm>
            <a:off x="1043214" y="547914"/>
            <a:ext cx="2819400" cy="5334000"/>
          </a:xfrm>
        </p:spPr>
        <p:txBody>
          <a:bodyPr>
            <a:normAutofit fontScale="92500" lnSpcReduction="20000"/>
          </a:bodyPr>
          <a:lstStyle/>
          <a:p>
            <a:pPr marL="45720" indent="0">
              <a:buNone/>
            </a:pPr>
            <a:r>
              <a:rPr lang="en-US" sz="2400" b="1" u="sng" dirty="0">
                <a:latin typeface="Times New Roman" panose="02020603050405020304" pitchFamily="18" charset="0"/>
                <a:cs typeface="Times New Roman" panose="02020603050405020304" pitchFamily="18" charset="0"/>
              </a:rPr>
              <a:t>Authors:</a:t>
            </a:r>
          </a:p>
          <a:p>
            <a:r>
              <a:rPr lang="en-US" sz="2400" dirty="0">
                <a:latin typeface="Times New Roman" panose="02020603050405020304" pitchFamily="18" charset="0"/>
                <a:cs typeface="Times New Roman" panose="02020603050405020304" pitchFamily="18" charset="0"/>
              </a:rPr>
              <a:t>D. Villeneuve</a:t>
            </a:r>
          </a:p>
          <a:p>
            <a:r>
              <a:rPr lang="en-US" sz="2400" dirty="0">
                <a:latin typeface="Times New Roman" panose="02020603050405020304" pitchFamily="18" charset="0"/>
                <a:cs typeface="Times New Roman" panose="02020603050405020304" pitchFamily="18" charset="0"/>
              </a:rPr>
              <a:t>D. Crump</a:t>
            </a:r>
          </a:p>
          <a:p>
            <a:r>
              <a:rPr lang="en-US" sz="2400" dirty="0">
                <a:latin typeface="Times New Roman" panose="02020603050405020304" pitchFamily="18" charset="0"/>
                <a:cs typeface="Times New Roman" panose="02020603050405020304" pitchFamily="18" charset="0"/>
              </a:rPr>
              <a:t>N. Garcia-Reyero</a:t>
            </a:r>
          </a:p>
          <a:p>
            <a:r>
              <a:rPr lang="en-US" sz="2400" dirty="0">
                <a:latin typeface="Times New Roman" panose="02020603050405020304" pitchFamily="18" charset="0"/>
                <a:cs typeface="Times New Roman" panose="02020603050405020304" pitchFamily="18" charset="0"/>
              </a:rPr>
              <a:t>M. Hecker</a:t>
            </a:r>
          </a:p>
          <a:p>
            <a:r>
              <a:rPr lang="en-US" sz="2400" dirty="0">
                <a:latin typeface="Times New Roman" panose="02020603050405020304" pitchFamily="18" charset="0"/>
                <a:cs typeface="Times New Roman" panose="02020603050405020304" pitchFamily="18" charset="0"/>
              </a:rPr>
              <a:t>T. Hutchinson</a:t>
            </a:r>
          </a:p>
          <a:p>
            <a:r>
              <a:rPr lang="en-US" sz="2400" dirty="0">
                <a:latin typeface="Times New Roman" panose="02020603050405020304" pitchFamily="18" charset="0"/>
                <a:cs typeface="Times New Roman" panose="02020603050405020304" pitchFamily="18" charset="0"/>
              </a:rPr>
              <a:t>B. Landesmann</a:t>
            </a:r>
          </a:p>
          <a:p>
            <a:r>
              <a:rPr lang="en-US" sz="2400" dirty="0">
                <a:latin typeface="Times New Roman" panose="02020603050405020304" pitchFamily="18" charset="0"/>
                <a:cs typeface="Times New Roman" panose="02020603050405020304" pitchFamily="18" charset="0"/>
              </a:rPr>
              <a:t>T. Lettieri</a:t>
            </a:r>
          </a:p>
          <a:p>
            <a:r>
              <a:rPr lang="en-US" sz="2400" dirty="0">
                <a:latin typeface="Times New Roman" panose="02020603050405020304" pitchFamily="18" charset="0"/>
                <a:cs typeface="Times New Roman" panose="02020603050405020304" pitchFamily="18" charset="0"/>
              </a:rPr>
              <a:t>S. Munn</a:t>
            </a:r>
          </a:p>
          <a:p>
            <a:r>
              <a:rPr lang="en-US" sz="2400" dirty="0">
                <a:latin typeface="Times New Roman" panose="02020603050405020304" pitchFamily="18" charset="0"/>
                <a:cs typeface="Times New Roman" panose="02020603050405020304" pitchFamily="18" charset="0"/>
              </a:rPr>
              <a:t>M. </a:t>
            </a:r>
            <a:r>
              <a:rPr lang="en-US" sz="2400" dirty="0" err="1">
                <a:latin typeface="Times New Roman" panose="02020603050405020304" pitchFamily="18" charset="0"/>
                <a:cs typeface="Times New Roman" panose="02020603050405020304" pitchFamily="18" charset="0"/>
              </a:rPr>
              <a:t>Nepelska</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M. Ottinger</a:t>
            </a:r>
          </a:p>
          <a:p>
            <a:r>
              <a:rPr lang="en-US" sz="2400" dirty="0">
                <a:latin typeface="Times New Roman" panose="02020603050405020304" pitchFamily="18" charset="0"/>
                <a:cs typeface="Times New Roman" panose="02020603050405020304" pitchFamily="18" charset="0"/>
              </a:rPr>
              <a:t>L. Vergauwen</a:t>
            </a:r>
          </a:p>
          <a:p>
            <a:r>
              <a:rPr lang="en-US" sz="2400" dirty="0">
                <a:latin typeface="Times New Roman" panose="02020603050405020304" pitchFamily="18" charset="0"/>
                <a:cs typeface="Times New Roman" panose="02020603050405020304" pitchFamily="18" charset="0"/>
              </a:rPr>
              <a:t>M. Whelan</a:t>
            </a:r>
          </a:p>
        </p:txBody>
      </p:sp>
      <p:pic>
        <p:nvPicPr>
          <p:cNvPr id="9" name="Picture 3">
            <a:extLst>
              <a:ext uri="{FF2B5EF4-FFF2-40B4-BE49-F238E27FC236}">
                <a16:creationId xmlns:a16="http://schemas.microsoft.com/office/drawing/2014/main" id="{C6C8223F-EDAD-4E7A-A0F7-0270793A5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2847" y="547914"/>
            <a:ext cx="5294239" cy="2547128"/>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0" name="Picture 9">
            <a:extLst>
              <a:ext uri="{FF2B5EF4-FFF2-40B4-BE49-F238E27FC236}">
                <a16:creationId xmlns:a16="http://schemas.microsoft.com/office/drawing/2014/main" id="{C562B471-7878-4223-AD03-BC8A972C7D12}"/>
              </a:ext>
            </a:extLst>
          </p:cNvPr>
          <p:cNvPicPr>
            <a:picLocks noChangeAspect="1"/>
          </p:cNvPicPr>
          <p:nvPr/>
        </p:nvPicPr>
        <p:blipFill>
          <a:blip r:embed="rId3"/>
          <a:stretch>
            <a:fillRect/>
          </a:stretch>
        </p:blipFill>
        <p:spPr>
          <a:xfrm>
            <a:off x="6222848" y="3505200"/>
            <a:ext cx="5294238" cy="2794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747170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4D21A-9C0B-48B7-AEA2-267C07E98026}"/>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The Human AOP</a:t>
            </a:r>
          </a:p>
        </p:txBody>
      </p:sp>
      <p:sp>
        <p:nvSpPr>
          <p:cNvPr id="3" name="Text Placeholder 2">
            <a:extLst>
              <a:ext uri="{FF2B5EF4-FFF2-40B4-BE49-F238E27FC236}">
                <a16:creationId xmlns:a16="http://schemas.microsoft.com/office/drawing/2014/main" id="{DD1CCD0D-D3B6-4A08-81E3-D81AB51D3855}"/>
              </a:ext>
            </a:extLst>
          </p:cNvPr>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Interactive exercise in AOP Development</a:t>
            </a:r>
          </a:p>
        </p:txBody>
      </p:sp>
    </p:spTree>
    <p:extLst>
      <p:ext uri="{BB962C8B-B14F-4D97-AF65-F5344CB8AC3E}">
        <p14:creationId xmlns:p14="http://schemas.microsoft.com/office/powerpoint/2010/main" val="13007086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CABAF1-1F6E-474C-898C-A3FBCB9040C9}"/>
              </a:ext>
            </a:extLst>
          </p:cNvPr>
          <p:cNvPicPr>
            <a:picLocks noChangeAspect="1"/>
          </p:cNvPicPr>
          <p:nvPr/>
        </p:nvPicPr>
        <p:blipFill>
          <a:blip r:embed="rId2"/>
          <a:stretch>
            <a:fillRect/>
          </a:stretch>
        </p:blipFill>
        <p:spPr>
          <a:xfrm>
            <a:off x="3720921" y="4022432"/>
            <a:ext cx="3007177" cy="2476499"/>
          </a:xfrm>
          <a:prstGeom prst="rect">
            <a:avLst/>
          </a:prstGeom>
        </p:spPr>
      </p:pic>
      <p:sp>
        <p:nvSpPr>
          <p:cNvPr id="6" name="Rectangle 5">
            <a:extLst>
              <a:ext uri="{FF2B5EF4-FFF2-40B4-BE49-F238E27FC236}">
                <a16:creationId xmlns:a16="http://schemas.microsoft.com/office/drawing/2014/main" id="{8265E82F-74DE-4E4A-A334-A8770B7118AA}"/>
              </a:ext>
            </a:extLst>
          </p:cNvPr>
          <p:cNvSpPr/>
          <p:nvPr/>
        </p:nvSpPr>
        <p:spPr>
          <a:xfrm>
            <a:off x="1181099" y="883206"/>
            <a:ext cx="7569201" cy="3139226"/>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latin typeface="Times New Roman" panose="02020603050405020304" pitchFamily="18" charset="0"/>
                <a:cs typeface="Times New Roman" panose="02020603050405020304" pitchFamily="18" charset="0"/>
              </a:rPr>
              <a:t>Event ID: Number assigned in the AOP-Wiki</a:t>
            </a:r>
          </a:p>
          <a:p>
            <a:r>
              <a:rPr lang="en-US" sz="3200" dirty="0">
                <a:latin typeface="Times New Roman" panose="02020603050405020304" pitchFamily="18" charset="0"/>
                <a:cs typeface="Times New Roman" panose="02020603050405020304" pitchFamily="18" charset="0"/>
              </a:rPr>
              <a:t>Event Title:</a:t>
            </a:r>
          </a:p>
          <a:p>
            <a:r>
              <a:rPr lang="en-US" sz="3200" dirty="0">
                <a:latin typeface="Times New Roman" panose="02020603050405020304" pitchFamily="18" charset="0"/>
                <a:cs typeface="Times New Roman" panose="02020603050405020304" pitchFamily="18" charset="0"/>
              </a:rPr>
              <a:t>Level of Biological Organization (LBO):</a:t>
            </a:r>
          </a:p>
          <a:p>
            <a:r>
              <a:rPr lang="en-US" sz="3200" dirty="0">
                <a:latin typeface="Times New Roman" panose="02020603050405020304" pitchFamily="18" charset="0"/>
                <a:cs typeface="Times New Roman" panose="02020603050405020304" pitchFamily="18" charset="0"/>
              </a:rPr>
              <a:t>Taxonomic applicability (Taxa):</a:t>
            </a:r>
          </a:p>
          <a:p>
            <a:r>
              <a:rPr lang="en-US" sz="3200" dirty="0">
                <a:latin typeface="Times New Roman" panose="02020603050405020304" pitchFamily="18" charset="0"/>
                <a:cs typeface="Times New Roman" panose="02020603050405020304" pitchFamily="18" charset="0"/>
              </a:rPr>
              <a:t>Life stages applicability:</a:t>
            </a:r>
          </a:p>
          <a:p>
            <a:r>
              <a:rPr lang="en-US" sz="3200" dirty="0">
                <a:latin typeface="Times New Roman" panose="02020603050405020304" pitchFamily="18" charset="0"/>
                <a:cs typeface="Times New Roman" panose="02020603050405020304" pitchFamily="18" charset="0"/>
              </a:rPr>
              <a:t>Sex applicability: Male/Female/M&amp;F</a:t>
            </a:r>
          </a:p>
        </p:txBody>
      </p:sp>
      <p:sp>
        <p:nvSpPr>
          <p:cNvPr id="4" name="TextBox 3">
            <a:extLst>
              <a:ext uri="{FF2B5EF4-FFF2-40B4-BE49-F238E27FC236}">
                <a16:creationId xmlns:a16="http://schemas.microsoft.com/office/drawing/2014/main" id="{892F7438-EFBE-4B5E-975E-2D127571D673}"/>
              </a:ext>
            </a:extLst>
          </p:cNvPr>
          <p:cNvSpPr txBox="1"/>
          <p:nvPr/>
        </p:nvSpPr>
        <p:spPr>
          <a:xfrm>
            <a:off x="1041399" y="180662"/>
            <a:ext cx="4559122" cy="584775"/>
          </a:xfrm>
          <a:prstGeom prst="rect">
            <a:avLst/>
          </a:prstGeom>
          <a:noFill/>
        </p:spPr>
        <p:txBody>
          <a:bodyPr wrap="square" rtlCol="0">
            <a:spAutoFit/>
          </a:bodyPr>
          <a:lstStyle/>
          <a:p>
            <a:r>
              <a:rPr lang="en-US" sz="3200" dirty="0">
                <a:solidFill>
                  <a:srgbClr val="00B0F0"/>
                </a:solidFill>
                <a:latin typeface="Times New Roman" panose="02020603050405020304" pitchFamily="18" charset="0"/>
                <a:cs typeface="Times New Roman" panose="02020603050405020304" pitchFamily="18" charset="0"/>
              </a:rPr>
              <a:t>Event Card Information</a:t>
            </a:r>
          </a:p>
        </p:txBody>
      </p:sp>
    </p:spTree>
    <p:extLst>
      <p:ext uri="{BB962C8B-B14F-4D97-AF65-F5344CB8AC3E}">
        <p14:creationId xmlns:p14="http://schemas.microsoft.com/office/powerpoint/2010/main" val="917809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AAE5B2-F63F-4C80-BC3B-BD8242E7A4D6}"/>
              </a:ext>
            </a:extLst>
          </p:cNvPr>
          <p:cNvSpPr txBox="1"/>
          <p:nvPr/>
        </p:nvSpPr>
        <p:spPr>
          <a:xfrm>
            <a:off x="158076" y="284734"/>
            <a:ext cx="1041695" cy="369332"/>
          </a:xfrm>
          <a:prstGeom prst="rect">
            <a:avLst/>
          </a:prstGeom>
          <a:noFill/>
        </p:spPr>
        <p:txBody>
          <a:bodyPr wrap="none" rtlCol="0">
            <a:spAutoFit/>
          </a:bodyPr>
          <a:lstStyle/>
          <a:p>
            <a:r>
              <a:rPr lang="en-US" dirty="0">
                <a:solidFill>
                  <a:prstClr val="black"/>
                </a:solidFill>
                <a:latin typeface="Times New Roman" panose="02020603050405020304" pitchFamily="18" charset="0"/>
                <a:cs typeface="Times New Roman" panose="02020603050405020304" pitchFamily="18" charset="0"/>
              </a:rPr>
              <a:t>AOP 175</a:t>
            </a:r>
          </a:p>
        </p:txBody>
      </p:sp>
      <p:sp>
        <p:nvSpPr>
          <p:cNvPr id="5" name="Rectangle 4">
            <a:extLst>
              <a:ext uri="{FF2B5EF4-FFF2-40B4-BE49-F238E27FC236}">
                <a16:creationId xmlns:a16="http://schemas.microsoft.com/office/drawing/2014/main" id="{145D5F32-8434-4430-8E0A-2FD8A8138F5C}"/>
              </a:ext>
            </a:extLst>
          </p:cNvPr>
          <p:cNvSpPr/>
          <p:nvPr/>
        </p:nvSpPr>
        <p:spPr>
          <a:xfrm>
            <a:off x="596900" y="623659"/>
            <a:ext cx="1409130" cy="549776"/>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Thyroperoxidase</a:t>
            </a: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Inhibition</a:t>
            </a:r>
          </a:p>
        </p:txBody>
      </p:sp>
      <p:sp>
        <p:nvSpPr>
          <p:cNvPr id="6" name="Rectangle 5">
            <a:extLst>
              <a:ext uri="{FF2B5EF4-FFF2-40B4-BE49-F238E27FC236}">
                <a16:creationId xmlns:a16="http://schemas.microsoft.com/office/drawing/2014/main" id="{241AAEB7-7ADC-4531-B590-AB494474C47B}"/>
              </a:ext>
            </a:extLst>
          </p:cNvPr>
          <p:cNvSpPr/>
          <p:nvPr/>
        </p:nvSpPr>
        <p:spPr>
          <a:xfrm>
            <a:off x="2380342" y="512403"/>
            <a:ext cx="959868" cy="65712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Thyroid Hormone synthesis, Decreased</a:t>
            </a:r>
          </a:p>
        </p:txBody>
      </p:sp>
      <p:sp>
        <p:nvSpPr>
          <p:cNvPr id="7" name="Rectangle 6">
            <a:extLst>
              <a:ext uri="{FF2B5EF4-FFF2-40B4-BE49-F238E27FC236}">
                <a16:creationId xmlns:a16="http://schemas.microsoft.com/office/drawing/2014/main" id="{96F37685-3703-4179-8D5D-BBCA9C7DDF0B}"/>
              </a:ext>
            </a:extLst>
          </p:cNvPr>
          <p:cNvSpPr/>
          <p:nvPr/>
        </p:nvSpPr>
        <p:spPr>
          <a:xfrm>
            <a:off x="3713614" y="478241"/>
            <a:ext cx="921065" cy="686789"/>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Thyroxine (T4) in serum, Decreased</a:t>
            </a:r>
          </a:p>
        </p:txBody>
      </p:sp>
      <p:sp>
        <p:nvSpPr>
          <p:cNvPr id="11" name="Rectangle 10">
            <a:extLst>
              <a:ext uri="{FF2B5EF4-FFF2-40B4-BE49-F238E27FC236}">
                <a16:creationId xmlns:a16="http://schemas.microsoft.com/office/drawing/2014/main" id="{DABF902C-85FF-4192-BBB9-BBA672B27AB4}"/>
              </a:ext>
            </a:extLst>
          </p:cNvPr>
          <p:cNvSpPr/>
          <p:nvPr/>
        </p:nvSpPr>
        <p:spPr>
          <a:xfrm>
            <a:off x="4993845" y="518788"/>
            <a:ext cx="1034422" cy="646242"/>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Thyroxine (T4) in tissues, decreased</a:t>
            </a:r>
          </a:p>
        </p:txBody>
      </p:sp>
      <p:sp>
        <p:nvSpPr>
          <p:cNvPr id="12" name="Rectangle 11">
            <a:extLst>
              <a:ext uri="{FF2B5EF4-FFF2-40B4-BE49-F238E27FC236}">
                <a16:creationId xmlns:a16="http://schemas.microsoft.com/office/drawing/2014/main" id="{021F1D32-AE8B-4B92-B58C-5BF5DD8D3CD5}"/>
              </a:ext>
            </a:extLst>
          </p:cNvPr>
          <p:cNvSpPr/>
          <p:nvPr/>
        </p:nvSpPr>
        <p:spPr>
          <a:xfrm>
            <a:off x="7977969" y="521008"/>
            <a:ext cx="1122125" cy="644022"/>
          </a:xfrm>
          <a:prstGeom prst="rect">
            <a:avLst/>
          </a:prstGeom>
          <a:solidFill>
            <a:srgbClr val="F37471"/>
          </a:solid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Metamorphosis altered</a:t>
            </a:r>
          </a:p>
        </p:txBody>
      </p:sp>
      <p:sp>
        <p:nvSpPr>
          <p:cNvPr id="13" name="Rectangle 12">
            <a:extLst>
              <a:ext uri="{FF2B5EF4-FFF2-40B4-BE49-F238E27FC236}">
                <a16:creationId xmlns:a16="http://schemas.microsoft.com/office/drawing/2014/main" id="{613F4836-A38B-473A-80D7-5C3CA81B9711}"/>
              </a:ext>
            </a:extLst>
          </p:cNvPr>
          <p:cNvSpPr/>
          <p:nvPr/>
        </p:nvSpPr>
        <p:spPr>
          <a:xfrm>
            <a:off x="6397568" y="586751"/>
            <a:ext cx="1231462" cy="58119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Triiodothyronine (T3) in tissues, decreased</a:t>
            </a:r>
          </a:p>
        </p:txBody>
      </p:sp>
      <p:sp>
        <p:nvSpPr>
          <p:cNvPr id="26" name="Rectangle 25">
            <a:extLst>
              <a:ext uri="{FF2B5EF4-FFF2-40B4-BE49-F238E27FC236}">
                <a16:creationId xmlns:a16="http://schemas.microsoft.com/office/drawing/2014/main" id="{0A761090-1F9D-45DE-AC7A-51EE2ADB8916}"/>
              </a:ext>
            </a:extLst>
          </p:cNvPr>
          <p:cNvSpPr/>
          <p:nvPr/>
        </p:nvSpPr>
        <p:spPr>
          <a:xfrm>
            <a:off x="5016557" y="1357355"/>
            <a:ext cx="1122125" cy="688108"/>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Thyroxine (T4) in neuronal tissues, Decreased</a:t>
            </a:r>
          </a:p>
        </p:txBody>
      </p:sp>
      <p:sp>
        <p:nvSpPr>
          <p:cNvPr id="27" name="Rectangle 26">
            <a:extLst>
              <a:ext uri="{FF2B5EF4-FFF2-40B4-BE49-F238E27FC236}">
                <a16:creationId xmlns:a16="http://schemas.microsoft.com/office/drawing/2014/main" id="{1FEE7E9C-FD20-4FA5-9826-A94EAB78BC1A}"/>
              </a:ext>
            </a:extLst>
          </p:cNvPr>
          <p:cNvSpPr/>
          <p:nvPr/>
        </p:nvSpPr>
        <p:spPr>
          <a:xfrm>
            <a:off x="6516305" y="1468092"/>
            <a:ext cx="1187056" cy="58119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Hippocampal gene expression, Altered</a:t>
            </a:r>
          </a:p>
        </p:txBody>
      </p:sp>
      <p:sp>
        <p:nvSpPr>
          <p:cNvPr id="28" name="Rectangle 27">
            <a:extLst>
              <a:ext uri="{FF2B5EF4-FFF2-40B4-BE49-F238E27FC236}">
                <a16:creationId xmlns:a16="http://schemas.microsoft.com/office/drawing/2014/main" id="{BEED19BB-8A43-4967-ADEA-C97C522A2563}"/>
              </a:ext>
            </a:extLst>
          </p:cNvPr>
          <p:cNvSpPr/>
          <p:nvPr/>
        </p:nvSpPr>
        <p:spPr>
          <a:xfrm>
            <a:off x="8083771" y="1468092"/>
            <a:ext cx="992691" cy="58119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Hippocampal anatomy, Altered</a:t>
            </a:r>
          </a:p>
        </p:txBody>
      </p:sp>
      <p:sp>
        <p:nvSpPr>
          <p:cNvPr id="29" name="Rectangle 28">
            <a:extLst>
              <a:ext uri="{FF2B5EF4-FFF2-40B4-BE49-F238E27FC236}">
                <a16:creationId xmlns:a16="http://schemas.microsoft.com/office/drawing/2014/main" id="{F16A4820-6420-4045-8175-B196D1E48EDD}"/>
              </a:ext>
            </a:extLst>
          </p:cNvPr>
          <p:cNvSpPr/>
          <p:nvPr/>
        </p:nvSpPr>
        <p:spPr>
          <a:xfrm>
            <a:off x="9460253" y="1457696"/>
            <a:ext cx="1036924" cy="58119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Hippocampal Physiology, Altered</a:t>
            </a:r>
          </a:p>
        </p:txBody>
      </p:sp>
      <p:sp>
        <p:nvSpPr>
          <p:cNvPr id="30" name="Rectangle 29">
            <a:extLst>
              <a:ext uri="{FF2B5EF4-FFF2-40B4-BE49-F238E27FC236}">
                <a16:creationId xmlns:a16="http://schemas.microsoft.com/office/drawing/2014/main" id="{0089414D-E84E-4332-AAA0-BF3D9AF1D1A4}"/>
              </a:ext>
            </a:extLst>
          </p:cNvPr>
          <p:cNvSpPr/>
          <p:nvPr/>
        </p:nvSpPr>
        <p:spPr>
          <a:xfrm>
            <a:off x="10889422" y="1457696"/>
            <a:ext cx="992691" cy="581190"/>
          </a:xfrm>
          <a:prstGeom prst="rect">
            <a:avLst/>
          </a:prstGeom>
          <a:solidFill>
            <a:srgbClr val="F37471"/>
          </a:solid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Cognitive function, decreased</a:t>
            </a:r>
          </a:p>
        </p:txBody>
      </p:sp>
      <p:sp>
        <p:nvSpPr>
          <p:cNvPr id="59" name="TextBox 58">
            <a:extLst>
              <a:ext uri="{FF2B5EF4-FFF2-40B4-BE49-F238E27FC236}">
                <a16:creationId xmlns:a16="http://schemas.microsoft.com/office/drawing/2014/main" id="{ACC11398-6D8B-4A13-BD92-9E332C961462}"/>
              </a:ext>
            </a:extLst>
          </p:cNvPr>
          <p:cNvSpPr txBox="1"/>
          <p:nvPr/>
        </p:nvSpPr>
        <p:spPr>
          <a:xfrm>
            <a:off x="158076" y="1150373"/>
            <a:ext cx="926279" cy="369332"/>
          </a:xfrm>
          <a:prstGeom prst="rect">
            <a:avLst/>
          </a:prstGeom>
          <a:noFill/>
        </p:spPr>
        <p:txBody>
          <a:bodyPr wrap="none" rtlCol="0">
            <a:spAutoFit/>
          </a:bodyPr>
          <a:lstStyle/>
          <a:p>
            <a:r>
              <a:rPr lang="en-US" dirty="0">
                <a:solidFill>
                  <a:prstClr val="black"/>
                </a:solidFill>
                <a:latin typeface="Times New Roman" panose="02020603050405020304" pitchFamily="18" charset="0"/>
                <a:cs typeface="Times New Roman" panose="02020603050405020304" pitchFamily="18" charset="0"/>
              </a:rPr>
              <a:t>AOP 42</a:t>
            </a:r>
          </a:p>
        </p:txBody>
      </p:sp>
      <p:sp>
        <p:nvSpPr>
          <p:cNvPr id="63" name="Rectangle 62">
            <a:extLst>
              <a:ext uri="{FF2B5EF4-FFF2-40B4-BE49-F238E27FC236}">
                <a16:creationId xmlns:a16="http://schemas.microsoft.com/office/drawing/2014/main" id="{975DEDD8-DCFF-4FC2-8077-E7AC7962176A}"/>
              </a:ext>
            </a:extLst>
          </p:cNvPr>
          <p:cNvSpPr/>
          <p:nvPr/>
        </p:nvSpPr>
        <p:spPr>
          <a:xfrm>
            <a:off x="5013108" y="2323019"/>
            <a:ext cx="1267231" cy="58119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Anterior swim bladder inflation, reduced</a:t>
            </a:r>
          </a:p>
        </p:txBody>
      </p:sp>
      <p:sp>
        <p:nvSpPr>
          <p:cNvPr id="64" name="Rectangle 63">
            <a:extLst>
              <a:ext uri="{FF2B5EF4-FFF2-40B4-BE49-F238E27FC236}">
                <a16:creationId xmlns:a16="http://schemas.microsoft.com/office/drawing/2014/main" id="{9D2E29F4-32A9-41D1-B896-DAF202919F08}"/>
              </a:ext>
            </a:extLst>
          </p:cNvPr>
          <p:cNvSpPr/>
          <p:nvPr/>
        </p:nvSpPr>
        <p:spPr>
          <a:xfrm>
            <a:off x="6673388" y="2323019"/>
            <a:ext cx="921066" cy="58119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Hearing, reduced</a:t>
            </a:r>
          </a:p>
        </p:txBody>
      </p:sp>
      <p:sp>
        <p:nvSpPr>
          <p:cNvPr id="65" name="Rectangle 64">
            <a:extLst>
              <a:ext uri="{FF2B5EF4-FFF2-40B4-BE49-F238E27FC236}">
                <a16:creationId xmlns:a16="http://schemas.microsoft.com/office/drawing/2014/main" id="{BEA6D85E-4507-4275-823D-0BB93C29C255}"/>
              </a:ext>
            </a:extLst>
          </p:cNvPr>
          <p:cNvSpPr/>
          <p:nvPr/>
        </p:nvSpPr>
        <p:spPr>
          <a:xfrm>
            <a:off x="7967597" y="2321604"/>
            <a:ext cx="1122125" cy="58119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Young of year survival, reduced</a:t>
            </a:r>
          </a:p>
        </p:txBody>
      </p:sp>
      <p:sp>
        <p:nvSpPr>
          <p:cNvPr id="66" name="Rectangle 65">
            <a:extLst>
              <a:ext uri="{FF2B5EF4-FFF2-40B4-BE49-F238E27FC236}">
                <a16:creationId xmlns:a16="http://schemas.microsoft.com/office/drawing/2014/main" id="{95C28B37-FB9B-4892-A3D4-4EBB6F46E82B}"/>
              </a:ext>
            </a:extLst>
          </p:cNvPr>
          <p:cNvSpPr/>
          <p:nvPr/>
        </p:nvSpPr>
        <p:spPr>
          <a:xfrm>
            <a:off x="9479195" y="2321604"/>
            <a:ext cx="992691" cy="581190"/>
          </a:xfrm>
          <a:prstGeom prst="rect">
            <a:avLst/>
          </a:prstGeom>
          <a:solidFill>
            <a:srgbClr val="F37471"/>
          </a:solid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Population trajectory, decreased</a:t>
            </a:r>
          </a:p>
        </p:txBody>
      </p:sp>
      <p:sp>
        <p:nvSpPr>
          <p:cNvPr id="67" name="Rectangle 66">
            <a:extLst>
              <a:ext uri="{FF2B5EF4-FFF2-40B4-BE49-F238E27FC236}">
                <a16:creationId xmlns:a16="http://schemas.microsoft.com/office/drawing/2014/main" id="{F27DA2BF-194F-4782-A02C-67F768D845AA}"/>
              </a:ext>
            </a:extLst>
          </p:cNvPr>
          <p:cNvSpPr/>
          <p:nvPr/>
        </p:nvSpPr>
        <p:spPr>
          <a:xfrm>
            <a:off x="6657262" y="3200089"/>
            <a:ext cx="1122125" cy="58119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Swimming performance, reduced</a:t>
            </a:r>
          </a:p>
        </p:txBody>
      </p:sp>
      <p:sp>
        <p:nvSpPr>
          <p:cNvPr id="92" name="Rectangle 91">
            <a:extLst>
              <a:ext uri="{FF2B5EF4-FFF2-40B4-BE49-F238E27FC236}">
                <a16:creationId xmlns:a16="http://schemas.microsoft.com/office/drawing/2014/main" id="{3C7B17B7-BB18-4345-B0E8-FAAD6E5CC55A}"/>
              </a:ext>
            </a:extLst>
          </p:cNvPr>
          <p:cNvSpPr/>
          <p:nvPr/>
        </p:nvSpPr>
        <p:spPr>
          <a:xfrm>
            <a:off x="8147098" y="3185823"/>
            <a:ext cx="1122125" cy="58119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Young of year survival, reduced</a:t>
            </a:r>
          </a:p>
        </p:txBody>
      </p:sp>
      <p:sp>
        <p:nvSpPr>
          <p:cNvPr id="93" name="Rectangle 92">
            <a:extLst>
              <a:ext uri="{FF2B5EF4-FFF2-40B4-BE49-F238E27FC236}">
                <a16:creationId xmlns:a16="http://schemas.microsoft.com/office/drawing/2014/main" id="{1BB6CC9D-7C07-473B-BFA0-B56B18B567C1}"/>
              </a:ext>
            </a:extLst>
          </p:cNvPr>
          <p:cNvSpPr/>
          <p:nvPr/>
        </p:nvSpPr>
        <p:spPr>
          <a:xfrm>
            <a:off x="9615811" y="3199106"/>
            <a:ext cx="992691" cy="581190"/>
          </a:xfrm>
          <a:prstGeom prst="rect">
            <a:avLst/>
          </a:prstGeom>
          <a:solidFill>
            <a:srgbClr val="F37471"/>
          </a:solid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Population trajectory, decreased</a:t>
            </a:r>
          </a:p>
        </p:txBody>
      </p:sp>
      <p:sp>
        <p:nvSpPr>
          <p:cNvPr id="94" name="TextBox 93">
            <a:extLst>
              <a:ext uri="{FF2B5EF4-FFF2-40B4-BE49-F238E27FC236}">
                <a16:creationId xmlns:a16="http://schemas.microsoft.com/office/drawing/2014/main" id="{668D14EB-919A-4950-82C5-28F262F1DC88}"/>
              </a:ext>
            </a:extLst>
          </p:cNvPr>
          <p:cNvSpPr txBox="1"/>
          <p:nvPr/>
        </p:nvSpPr>
        <p:spPr>
          <a:xfrm>
            <a:off x="165487" y="2011722"/>
            <a:ext cx="1041695" cy="369332"/>
          </a:xfrm>
          <a:prstGeom prst="rect">
            <a:avLst/>
          </a:prstGeom>
          <a:noFill/>
        </p:spPr>
        <p:txBody>
          <a:bodyPr wrap="none" rtlCol="0">
            <a:spAutoFit/>
          </a:bodyPr>
          <a:lstStyle/>
          <a:p>
            <a:r>
              <a:rPr lang="en-US" dirty="0">
                <a:solidFill>
                  <a:prstClr val="black"/>
                </a:solidFill>
                <a:latin typeface="Times New Roman" panose="02020603050405020304" pitchFamily="18" charset="0"/>
                <a:cs typeface="Times New Roman" panose="02020603050405020304" pitchFamily="18" charset="0"/>
              </a:rPr>
              <a:t>AOP 159</a:t>
            </a:r>
          </a:p>
        </p:txBody>
      </p:sp>
      <p:sp>
        <p:nvSpPr>
          <p:cNvPr id="95" name="TextBox 94">
            <a:extLst>
              <a:ext uri="{FF2B5EF4-FFF2-40B4-BE49-F238E27FC236}">
                <a16:creationId xmlns:a16="http://schemas.microsoft.com/office/drawing/2014/main" id="{6AD7C15B-F7D3-4D57-BA0B-920C329958A8}"/>
              </a:ext>
            </a:extLst>
          </p:cNvPr>
          <p:cNvSpPr txBox="1"/>
          <p:nvPr/>
        </p:nvSpPr>
        <p:spPr>
          <a:xfrm>
            <a:off x="162034" y="2894211"/>
            <a:ext cx="1041695" cy="369332"/>
          </a:xfrm>
          <a:prstGeom prst="rect">
            <a:avLst/>
          </a:prstGeom>
          <a:noFill/>
        </p:spPr>
        <p:txBody>
          <a:bodyPr wrap="none" rtlCol="0">
            <a:spAutoFit/>
          </a:bodyPr>
          <a:lstStyle/>
          <a:p>
            <a:r>
              <a:rPr lang="en-US" dirty="0">
                <a:solidFill>
                  <a:prstClr val="black"/>
                </a:solidFill>
                <a:latin typeface="Times New Roman" panose="02020603050405020304" pitchFamily="18" charset="0"/>
                <a:cs typeface="Times New Roman" panose="02020603050405020304" pitchFamily="18" charset="0"/>
              </a:rPr>
              <a:t>AOP 159</a:t>
            </a:r>
          </a:p>
        </p:txBody>
      </p:sp>
      <p:sp>
        <p:nvSpPr>
          <p:cNvPr id="74" name="TextBox 73">
            <a:extLst>
              <a:ext uri="{FF2B5EF4-FFF2-40B4-BE49-F238E27FC236}">
                <a16:creationId xmlns:a16="http://schemas.microsoft.com/office/drawing/2014/main" id="{1120F066-8AAF-4ADB-8F5E-2BFBCB8708AB}"/>
              </a:ext>
            </a:extLst>
          </p:cNvPr>
          <p:cNvSpPr txBox="1"/>
          <p:nvPr/>
        </p:nvSpPr>
        <p:spPr>
          <a:xfrm>
            <a:off x="162035" y="3739217"/>
            <a:ext cx="926279" cy="369332"/>
          </a:xfrm>
          <a:prstGeom prst="rect">
            <a:avLst/>
          </a:prstGeom>
          <a:noFill/>
        </p:spPr>
        <p:txBody>
          <a:bodyPr wrap="none" rtlCol="0">
            <a:spAutoFit/>
          </a:bodyPr>
          <a:lstStyle/>
          <a:p>
            <a:r>
              <a:rPr lang="en-US" dirty="0">
                <a:solidFill>
                  <a:prstClr val="black"/>
                </a:solidFill>
                <a:latin typeface="Times New Roman" panose="02020603050405020304" pitchFamily="18" charset="0"/>
                <a:cs typeface="Times New Roman" panose="02020603050405020304" pitchFamily="18" charset="0"/>
              </a:rPr>
              <a:t>AOP 30</a:t>
            </a:r>
          </a:p>
        </p:txBody>
      </p:sp>
      <p:sp>
        <p:nvSpPr>
          <p:cNvPr id="75" name="Rectangle 74">
            <a:extLst>
              <a:ext uri="{FF2B5EF4-FFF2-40B4-BE49-F238E27FC236}">
                <a16:creationId xmlns:a16="http://schemas.microsoft.com/office/drawing/2014/main" id="{213574A8-802A-4DA9-BF0E-8D339C80F155}"/>
              </a:ext>
            </a:extLst>
          </p:cNvPr>
          <p:cNvSpPr/>
          <p:nvPr/>
        </p:nvSpPr>
        <p:spPr>
          <a:xfrm>
            <a:off x="7342703" y="3976522"/>
            <a:ext cx="1122125" cy="645973"/>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Cumulative fecundity and spawning, Reduction</a:t>
            </a:r>
          </a:p>
        </p:txBody>
      </p:sp>
      <p:sp>
        <p:nvSpPr>
          <p:cNvPr id="79" name="Rectangle 78">
            <a:extLst>
              <a:ext uri="{FF2B5EF4-FFF2-40B4-BE49-F238E27FC236}">
                <a16:creationId xmlns:a16="http://schemas.microsoft.com/office/drawing/2014/main" id="{261D6E08-A138-4FF1-A7B2-B3D8B415497D}"/>
              </a:ext>
            </a:extLst>
          </p:cNvPr>
          <p:cNvSpPr/>
          <p:nvPr/>
        </p:nvSpPr>
        <p:spPr>
          <a:xfrm>
            <a:off x="596900" y="4060956"/>
            <a:ext cx="1409130" cy="558475"/>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Estrogen receptor (ER), Antagonism</a:t>
            </a:r>
          </a:p>
        </p:txBody>
      </p:sp>
      <p:sp>
        <p:nvSpPr>
          <p:cNvPr id="80" name="Rectangle 79">
            <a:extLst>
              <a:ext uri="{FF2B5EF4-FFF2-40B4-BE49-F238E27FC236}">
                <a16:creationId xmlns:a16="http://schemas.microsoft.com/office/drawing/2014/main" id="{1E333194-7FEE-4055-B50D-12A83A27B739}"/>
              </a:ext>
            </a:extLst>
          </p:cNvPr>
          <p:cNvSpPr/>
          <p:nvPr/>
        </p:nvSpPr>
        <p:spPr>
          <a:xfrm>
            <a:off x="2376283" y="3878844"/>
            <a:ext cx="959868" cy="740587"/>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Vitellogenin synthesis in liver, Reduction</a:t>
            </a:r>
          </a:p>
        </p:txBody>
      </p:sp>
      <p:sp>
        <p:nvSpPr>
          <p:cNvPr id="81" name="Rectangle 80">
            <a:extLst>
              <a:ext uri="{FF2B5EF4-FFF2-40B4-BE49-F238E27FC236}">
                <a16:creationId xmlns:a16="http://schemas.microsoft.com/office/drawing/2014/main" id="{73DB900A-9D06-4692-B671-94FED5A67636}"/>
              </a:ext>
            </a:extLst>
          </p:cNvPr>
          <p:cNvSpPr/>
          <p:nvPr/>
        </p:nvSpPr>
        <p:spPr>
          <a:xfrm>
            <a:off x="3712840" y="3899764"/>
            <a:ext cx="1157211" cy="716799"/>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Plasma vitellogenin concentrations, Reduction</a:t>
            </a:r>
          </a:p>
        </p:txBody>
      </p:sp>
      <p:sp>
        <p:nvSpPr>
          <p:cNvPr id="82" name="Rectangle 81">
            <a:extLst>
              <a:ext uri="{FF2B5EF4-FFF2-40B4-BE49-F238E27FC236}">
                <a16:creationId xmlns:a16="http://schemas.microsoft.com/office/drawing/2014/main" id="{7D9DB7AC-E6E6-441A-A394-2EF13691BCFD}"/>
              </a:ext>
            </a:extLst>
          </p:cNvPr>
          <p:cNvSpPr/>
          <p:nvPr/>
        </p:nvSpPr>
        <p:spPr>
          <a:xfrm>
            <a:off x="5219484" y="3923883"/>
            <a:ext cx="1757553" cy="706754"/>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Vitellogenin accumulation into oocytes and oocyte growth/development, Reduction</a:t>
            </a:r>
          </a:p>
        </p:txBody>
      </p:sp>
      <p:sp>
        <p:nvSpPr>
          <p:cNvPr id="101" name="Rectangle 100">
            <a:extLst>
              <a:ext uri="{FF2B5EF4-FFF2-40B4-BE49-F238E27FC236}">
                <a16:creationId xmlns:a16="http://schemas.microsoft.com/office/drawing/2014/main" id="{F8F60AEB-305E-46DF-BEAB-EFB8C51B5E53}"/>
              </a:ext>
            </a:extLst>
          </p:cNvPr>
          <p:cNvSpPr/>
          <p:nvPr/>
        </p:nvSpPr>
        <p:spPr>
          <a:xfrm>
            <a:off x="8830494" y="4035373"/>
            <a:ext cx="992691" cy="581190"/>
          </a:xfrm>
          <a:prstGeom prst="rect">
            <a:avLst/>
          </a:prstGeom>
          <a:solidFill>
            <a:srgbClr val="F37471"/>
          </a:solid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Population trajectory, Decrease</a:t>
            </a:r>
          </a:p>
        </p:txBody>
      </p:sp>
      <p:sp>
        <p:nvSpPr>
          <p:cNvPr id="102" name="Rectangle 101">
            <a:extLst>
              <a:ext uri="{FF2B5EF4-FFF2-40B4-BE49-F238E27FC236}">
                <a16:creationId xmlns:a16="http://schemas.microsoft.com/office/drawing/2014/main" id="{2F36CC3D-701C-48A5-AB26-CAD5658927E0}"/>
              </a:ext>
            </a:extLst>
          </p:cNvPr>
          <p:cNvSpPr/>
          <p:nvPr/>
        </p:nvSpPr>
        <p:spPr>
          <a:xfrm>
            <a:off x="8106115" y="4950162"/>
            <a:ext cx="1122125" cy="581190"/>
          </a:xfrm>
          <a:prstGeom prst="rect">
            <a:avLst/>
          </a:prstGeom>
          <a:solidFill>
            <a:srgbClr val="F37471"/>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Early life stage mortality, Increase</a:t>
            </a:r>
          </a:p>
        </p:txBody>
      </p:sp>
      <p:sp>
        <p:nvSpPr>
          <p:cNvPr id="103" name="Rectangle 102">
            <a:extLst>
              <a:ext uri="{FF2B5EF4-FFF2-40B4-BE49-F238E27FC236}">
                <a16:creationId xmlns:a16="http://schemas.microsoft.com/office/drawing/2014/main" id="{DE05CD7E-CFCF-4798-8C96-9E07B4DF897A}"/>
              </a:ext>
            </a:extLst>
          </p:cNvPr>
          <p:cNvSpPr/>
          <p:nvPr/>
        </p:nvSpPr>
        <p:spPr>
          <a:xfrm>
            <a:off x="596901" y="4942457"/>
            <a:ext cx="1423746" cy="596605"/>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Aryl hydrocarbon receptor (</a:t>
            </a:r>
            <a:r>
              <a:rPr lang="en-US" sz="11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AhR</a:t>
            </a: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Activation</a:t>
            </a:r>
          </a:p>
        </p:txBody>
      </p:sp>
      <p:sp>
        <p:nvSpPr>
          <p:cNvPr id="104" name="Rectangle 103">
            <a:extLst>
              <a:ext uri="{FF2B5EF4-FFF2-40B4-BE49-F238E27FC236}">
                <a16:creationId xmlns:a16="http://schemas.microsoft.com/office/drawing/2014/main" id="{CA591EAD-9A4A-4107-AFD0-F53A55CF3CDB}"/>
              </a:ext>
            </a:extLst>
          </p:cNvPr>
          <p:cNvSpPr/>
          <p:nvPr/>
        </p:nvSpPr>
        <p:spPr>
          <a:xfrm>
            <a:off x="2383801" y="4995391"/>
            <a:ext cx="1142983" cy="542021"/>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AhR</a:t>
            </a: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/ARNT,</a:t>
            </a:r>
          </a:p>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Dimerization</a:t>
            </a:r>
          </a:p>
        </p:txBody>
      </p:sp>
      <p:sp>
        <p:nvSpPr>
          <p:cNvPr id="105" name="Rectangle 104">
            <a:extLst>
              <a:ext uri="{FF2B5EF4-FFF2-40B4-BE49-F238E27FC236}">
                <a16:creationId xmlns:a16="http://schemas.microsoft.com/office/drawing/2014/main" id="{1A4EDF04-251F-43C0-B010-3A3B1CD6F678}"/>
              </a:ext>
            </a:extLst>
          </p:cNvPr>
          <p:cNvSpPr/>
          <p:nvPr/>
        </p:nvSpPr>
        <p:spPr>
          <a:xfrm>
            <a:off x="3880462" y="4968592"/>
            <a:ext cx="1885429" cy="573335"/>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Cyclooxygenase 2 (COX-2) expression, Increase</a:t>
            </a:r>
          </a:p>
        </p:txBody>
      </p:sp>
      <p:sp>
        <p:nvSpPr>
          <p:cNvPr id="106" name="Rectangle 105">
            <a:extLst>
              <a:ext uri="{FF2B5EF4-FFF2-40B4-BE49-F238E27FC236}">
                <a16:creationId xmlns:a16="http://schemas.microsoft.com/office/drawing/2014/main" id="{2B735FA8-0E6A-4A01-9761-B282B3946695}"/>
              </a:ext>
            </a:extLst>
          </p:cNvPr>
          <p:cNvSpPr/>
          <p:nvPr/>
        </p:nvSpPr>
        <p:spPr>
          <a:xfrm>
            <a:off x="6134492" y="4942455"/>
            <a:ext cx="1601870" cy="596605"/>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Cardiovascular development/function, Altered</a:t>
            </a:r>
          </a:p>
        </p:txBody>
      </p:sp>
      <p:sp>
        <p:nvSpPr>
          <p:cNvPr id="113" name="TextBox 112">
            <a:extLst>
              <a:ext uri="{FF2B5EF4-FFF2-40B4-BE49-F238E27FC236}">
                <a16:creationId xmlns:a16="http://schemas.microsoft.com/office/drawing/2014/main" id="{F6799C64-D217-471B-8238-DC999DFE5501}"/>
              </a:ext>
            </a:extLst>
          </p:cNvPr>
          <p:cNvSpPr txBox="1"/>
          <p:nvPr/>
        </p:nvSpPr>
        <p:spPr>
          <a:xfrm>
            <a:off x="162035" y="4621199"/>
            <a:ext cx="926279" cy="369332"/>
          </a:xfrm>
          <a:prstGeom prst="rect">
            <a:avLst/>
          </a:prstGeom>
          <a:noFill/>
        </p:spPr>
        <p:txBody>
          <a:bodyPr wrap="none" rtlCol="0">
            <a:spAutoFit/>
          </a:bodyPr>
          <a:lstStyle/>
          <a:p>
            <a:r>
              <a:rPr lang="en-US" dirty="0">
                <a:solidFill>
                  <a:prstClr val="black"/>
                </a:solidFill>
                <a:latin typeface="Times New Roman" panose="02020603050405020304" pitchFamily="18" charset="0"/>
                <a:cs typeface="Times New Roman" panose="02020603050405020304" pitchFamily="18" charset="0"/>
              </a:rPr>
              <a:t>AOP 21</a:t>
            </a:r>
          </a:p>
        </p:txBody>
      </p:sp>
      <p:sp>
        <p:nvSpPr>
          <p:cNvPr id="114" name="TextBox 113">
            <a:extLst>
              <a:ext uri="{FF2B5EF4-FFF2-40B4-BE49-F238E27FC236}">
                <a16:creationId xmlns:a16="http://schemas.microsoft.com/office/drawing/2014/main" id="{3C3C41E1-94D8-4019-B11F-7EEE8B503BE2}"/>
              </a:ext>
            </a:extLst>
          </p:cNvPr>
          <p:cNvSpPr txBox="1"/>
          <p:nvPr/>
        </p:nvSpPr>
        <p:spPr>
          <a:xfrm>
            <a:off x="162035" y="5525107"/>
            <a:ext cx="1041695" cy="369332"/>
          </a:xfrm>
          <a:prstGeom prst="rect">
            <a:avLst/>
          </a:prstGeom>
          <a:noFill/>
        </p:spPr>
        <p:txBody>
          <a:bodyPr wrap="none" rtlCol="0">
            <a:spAutoFit/>
          </a:bodyPr>
          <a:lstStyle/>
          <a:p>
            <a:r>
              <a:rPr lang="en-US" dirty="0">
                <a:solidFill>
                  <a:prstClr val="black"/>
                </a:solidFill>
                <a:latin typeface="Times New Roman" panose="02020603050405020304" pitchFamily="18" charset="0"/>
                <a:cs typeface="Times New Roman" panose="02020603050405020304" pitchFamily="18" charset="0"/>
              </a:rPr>
              <a:t>AOP 150</a:t>
            </a:r>
          </a:p>
        </p:txBody>
      </p:sp>
      <p:sp>
        <p:nvSpPr>
          <p:cNvPr id="116" name="Rectangle 115">
            <a:extLst>
              <a:ext uri="{FF2B5EF4-FFF2-40B4-BE49-F238E27FC236}">
                <a16:creationId xmlns:a16="http://schemas.microsoft.com/office/drawing/2014/main" id="{F142FF68-B2C6-46C9-96FE-D9798C65876C}"/>
              </a:ext>
            </a:extLst>
          </p:cNvPr>
          <p:cNvSpPr/>
          <p:nvPr/>
        </p:nvSpPr>
        <p:spPr>
          <a:xfrm>
            <a:off x="2386262" y="5891076"/>
            <a:ext cx="1142983" cy="542021"/>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AhR</a:t>
            </a: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/ARNT,</a:t>
            </a:r>
          </a:p>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Dimerization</a:t>
            </a:r>
          </a:p>
        </p:txBody>
      </p:sp>
      <p:sp>
        <p:nvSpPr>
          <p:cNvPr id="118" name="Rectangle 117">
            <a:extLst>
              <a:ext uri="{FF2B5EF4-FFF2-40B4-BE49-F238E27FC236}">
                <a16:creationId xmlns:a16="http://schemas.microsoft.com/office/drawing/2014/main" id="{E93D4EA2-9A80-4D99-A19B-774DB3436ACE}"/>
              </a:ext>
            </a:extLst>
          </p:cNvPr>
          <p:cNvSpPr/>
          <p:nvPr/>
        </p:nvSpPr>
        <p:spPr>
          <a:xfrm>
            <a:off x="10427697" y="5853140"/>
            <a:ext cx="1122125" cy="581190"/>
          </a:xfrm>
          <a:prstGeom prst="rect">
            <a:avLst/>
          </a:prstGeom>
          <a:solidFill>
            <a:srgbClr val="F37471"/>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Early life stage mortality, Increase</a:t>
            </a:r>
          </a:p>
        </p:txBody>
      </p:sp>
      <p:sp>
        <p:nvSpPr>
          <p:cNvPr id="119" name="Rectangle 118">
            <a:extLst>
              <a:ext uri="{FF2B5EF4-FFF2-40B4-BE49-F238E27FC236}">
                <a16:creationId xmlns:a16="http://schemas.microsoft.com/office/drawing/2014/main" id="{F754EE43-665C-40DA-8D55-670756F4AD8E}"/>
              </a:ext>
            </a:extLst>
          </p:cNvPr>
          <p:cNvSpPr/>
          <p:nvPr/>
        </p:nvSpPr>
        <p:spPr>
          <a:xfrm>
            <a:off x="8469543" y="5853140"/>
            <a:ext cx="1601870" cy="596605"/>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Cardiovascular development/function, Altered</a:t>
            </a:r>
          </a:p>
        </p:txBody>
      </p:sp>
      <p:sp>
        <p:nvSpPr>
          <p:cNvPr id="121" name="Rectangle 120">
            <a:extLst>
              <a:ext uri="{FF2B5EF4-FFF2-40B4-BE49-F238E27FC236}">
                <a16:creationId xmlns:a16="http://schemas.microsoft.com/office/drawing/2014/main" id="{CA1BBE47-BDF5-4E0C-8056-DC0405B6CD09}"/>
              </a:ext>
            </a:extLst>
          </p:cNvPr>
          <p:cNvSpPr/>
          <p:nvPr/>
        </p:nvSpPr>
        <p:spPr>
          <a:xfrm>
            <a:off x="3886475" y="5878422"/>
            <a:ext cx="1482083" cy="563308"/>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ARNT/HIF1-alpha, dimerization reduced</a:t>
            </a:r>
          </a:p>
        </p:txBody>
      </p:sp>
      <p:sp>
        <p:nvSpPr>
          <p:cNvPr id="123" name="Rectangle 122">
            <a:extLst>
              <a:ext uri="{FF2B5EF4-FFF2-40B4-BE49-F238E27FC236}">
                <a16:creationId xmlns:a16="http://schemas.microsoft.com/office/drawing/2014/main" id="{8979F704-F590-4248-A063-E543C33D2979}"/>
              </a:ext>
            </a:extLst>
          </p:cNvPr>
          <p:cNvSpPr/>
          <p:nvPr/>
        </p:nvSpPr>
        <p:spPr>
          <a:xfrm>
            <a:off x="5746705" y="5878422"/>
            <a:ext cx="997597" cy="563308"/>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VEGF production, reduced</a:t>
            </a:r>
          </a:p>
        </p:txBody>
      </p:sp>
      <p:sp>
        <p:nvSpPr>
          <p:cNvPr id="124" name="Rectangle 123">
            <a:extLst>
              <a:ext uri="{FF2B5EF4-FFF2-40B4-BE49-F238E27FC236}">
                <a16:creationId xmlns:a16="http://schemas.microsoft.com/office/drawing/2014/main" id="{E7CCF3E6-6574-4C5A-ADFB-E942E42FCEDE}"/>
              </a:ext>
            </a:extLst>
          </p:cNvPr>
          <p:cNvSpPr/>
          <p:nvPr/>
        </p:nvSpPr>
        <p:spPr>
          <a:xfrm>
            <a:off x="7108124" y="5869789"/>
            <a:ext cx="997597" cy="563308"/>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Endothelial network, impairment</a:t>
            </a:r>
          </a:p>
        </p:txBody>
      </p:sp>
      <p:sp>
        <p:nvSpPr>
          <p:cNvPr id="112" name="Rectangle 111">
            <a:extLst>
              <a:ext uri="{FF2B5EF4-FFF2-40B4-BE49-F238E27FC236}">
                <a16:creationId xmlns:a16="http://schemas.microsoft.com/office/drawing/2014/main" id="{275761AD-EE6C-484C-8C7D-3B0383364C48}"/>
              </a:ext>
            </a:extLst>
          </p:cNvPr>
          <p:cNvSpPr/>
          <p:nvPr/>
        </p:nvSpPr>
        <p:spPr>
          <a:xfrm>
            <a:off x="596900" y="1488465"/>
            <a:ext cx="1409130" cy="549776"/>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Thyroperoxidase</a:t>
            </a: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Inhibition</a:t>
            </a:r>
          </a:p>
        </p:txBody>
      </p:sp>
      <p:sp>
        <p:nvSpPr>
          <p:cNvPr id="128" name="Rectangle 127">
            <a:extLst>
              <a:ext uri="{FF2B5EF4-FFF2-40B4-BE49-F238E27FC236}">
                <a16:creationId xmlns:a16="http://schemas.microsoft.com/office/drawing/2014/main" id="{4D48428E-52D7-469E-8132-5FDAA1DBB2B5}"/>
              </a:ext>
            </a:extLst>
          </p:cNvPr>
          <p:cNvSpPr/>
          <p:nvPr/>
        </p:nvSpPr>
        <p:spPr>
          <a:xfrm>
            <a:off x="2380342" y="1377209"/>
            <a:ext cx="959868" cy="65712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Thyroid Hormone synthesis, Decreased</a:t>
            </a:r>
          </a:p>
        </p:txBody>
      </p:sp>
      <p:sp>
        <p:nvSpPr>
          <p:cNvPr id="129" name="Rectangle 128">
            <a:extLst>
              <a:ext uri="{FF2B5EF4-FFF2-40B4-BE49-F238E27FC236}">
                <a16:creationId xmlns:a16="http://schemas.microsoft.com/office/drawing/2014/main" id="{2CC6FE7C-A9B0-4906-BE15-3DB195C9CC5C}"/>
              </a:ext>
            </a:extLst>
          </p:cNvPr>
          <p:cNvSpPr/>
          <p:nvPr/>
        </p:nvSpPr>
        <p:spPr>
          <a:xfrm>
            <a:off x="3709074" y="1354325"/>
            <a:ext cx="921065" cy="686789"/>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Thyroxine (T4) in serum, Decreased</a:t>
            </a:r>
          </a:p>
        </p:txBody>
      </p:sp>
      <p:sp>
        <p:nvSpPr>
          <p:cNvPr id="130" name="Rectangle 129">
            <a:extLst>
              <a:ext uri="{FF2B5EF4-FFF2-40B4-BE49-F238E27FC236}">
                <a16:creationId xmlns:a16="http://schemas.microsoft.com/office/drawing/2014/main" id="{8A64EA99-3C48-45D4-A1A4-BEB8E521BC25}"/>
              </a:ext>
            </a:extLst>
          </p:cNvPr>
          <p:cNvSpPr/>
          <p:nvPr/>
        </p:nvSpPr>
        <p:spPr>
          <a:xfrm>
            <a:off x="596900" y="2352688"/>
            <a:ext cx="1409130" cy="549776"/>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Thyroperoxidase</a:t>
            </a: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Inhibition</a:t>
            </a:r>
          </a:p>
        </p:txBody>
      </p:sp>
      <p:sp>
        <p:nvSpPr>
          <p:cNvPr id="131" name="Rectangle 130">
            <a:extLst>
              <a:ext uri="{FF2B5EF4-FFF2-40B4-BE49-F238E27FC236}">
                <a16:creationId xmlns:a16="http://schemas.microsoft.com/office/drawing/2014/main" id="{B13E9B00-86EC-4301-87F1-5D0261812C35}"/>
              </a:ext>
            </a:extLst>
          </p:cNvPr>
          <p:cNvSpPr/>
          <p:nvPr/>
        </p:nvSpPr>
        <p:spPr>
          <a:xfrm>
            <a:off x="2380342" y="2241432"/>
            <a:ext cx="959868" cy="65712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Thyroid Hormone synthesis, Decreased</a:t>
            </a:r>
          </a:p>
        </p:txBody>
      </p:sp>
      <p:sp>
        <p:nvSpPr>
          <p:cNvPr id="132" name="Rectangle 131">
            <a:extLst>
              <a:ext uri="{FF2B5EF4-FFF2-40B4-BE49-F238E27FC236}">
                <a16:creationId xmlns:a16="http://schemas.microsoft.com/office/drawing/2014/main" id="{68D16796-4454-4EA2-A319-293F21860D0E}"/>
              </a:ext>
            </a:extLst>
          </p:cNvPr>
          <p:cNvSpPr/>
          <p:nvPr/>
        </p:nvSpPr>
        <p:spPr>
          <a:xfrm>
            <a:off x="3713596" y="2221223"/>
            <a:ext cx="921065" cy="686789"/>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Thyroxine (T4) in serum, Decreased</a:t>
            </a:r>
          </a:p>
        </p:txBody>
      </p:sp>
      <p:sp>
        <p:nvSpPr>
          <p:cNvPr id="133" name="Rectangle 132">
            <a:extLst>
              <a:ext uri="{FF2B5EF4-FFF2-40B4-BE49-F238E27FC236}">
                <a16:creationId xmlns:a16="http://schemas.microsoft.com/office/drawing/2014/main" id="{788C4198-578C-4356-A746-B8A0322AFBE8}"/>
              </a:ext>
            </a:extLst>
          </p:cNvPr>
          <p:cNvSpPr/>
          <p:nvPr/>
        </p:nvSpPr>
        <p:spPr>
          <a:xfrm>
            <a:off x="596900" y="3217237"/>
            <a:ext cx="1409130" cy="549776"/>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Thyroperoxidase</a:t>
            </a: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Inhibition</a:t>
            </a:r>
          </a:p>
        </p:txBody>
      </p:sp>
      <p:sp>
        <p:nvSpPr>
          <p:cNvPr id="134" name="Rectangle 133">
            <a:extLst>
              <a:ext uri="{FF2B5EF4-FFF2-40B4-BE49-F238E27FC236}">
                <a16:creationId xmlns:a16="http://schemas.microsoft.com/office/drawing/2014/main" id="{80257C12-F00A-48A3-BB66-B6114F60D6AC}"/>
              </a:ext>
            </a:extLst>
          </p:cNvPr>
          <p:cNvSpPr/>
          <p:nvPr/>
        </p:nvSpPr>
        <p:spPr>
          <a:xfrm>
            <a:off x="2362482" y="3119129"/>
            <a:ext cx="959868" cy="65712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Thyroid Hormone synthesis, Decreased</a:t>
            </a:r>
          </a:p>
        </p:txBody>
      </p:sp>
      <p:sp>
        <p:nvSpPr>
          <p:cNvPr id="135" name="Rectangle 134">
            <a:extLst>
              <a:ext uri="{FF2B5EF4-FFF2-40B4-BE49-F238E27FC236}">
                <a16:creationId xmlns:a16="http://schemas.microsoft.com/office/drawing/2014/main" id="{4A695312-11C1-4017-A0BB-3637D2E161EC}"/>
              </a:ext>
            </a:extLst>
          </p:cNvPr>
          <p:cNvSpPr/>
          <p:nvPr/>
        </p:nvSpPr>
        <p:spPr>
          <a:xfrm>
            <a:off x="3713596" y="3082290"/>
            <a:ext cx="921065" cy="686789"/>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Thyroxine (T4) in serum, Decreased</a:t>
            </a:r>
          </a:p>
        </p:txBody>
      </p:sp>
      <p:sp>
        <p:nvSpPr>
          <p:cNvPr id="136" name="Rectangle 135">
            <a:extLst>
              <a:ext uri="{FF2B5EF4-FFF2-40B4-BE49-F238E27FC236}">
                <a16:creationId xmlns:a16="http://schemas.microsoft.com/office/drawing/2014/main" id="{B74D092D-F630-4AF0-BEDB-2B36DE3630CD}"/>
              </a:ext>
            </a:extLst>
          </p:cNvPr>
          <p:cNvSpPr/>
          <p:nvPr/>
        </p:nvSpPr>
        <p:spPr>
          <a:xfrm>
            <a:off x="595754" y="5845915"/>
            <a:ext cx="1423746" cy="596605"/>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Aryl hydrocarbon receptor (</a:t>
            </a:r>
            <a:r>
              <a:rPr lang="en-US" sz="11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AhR</a:t>
            </a: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Activation</a:t>
            </a:r>
          </a:p>
        </p:txBody>
      </p:sp>
      <p:sp>
        <p:nvSpPr>
          <p:cNvPr id="137" name="Rectangle 136">
            <a:extLst>
              <a:ext uri="{FF2B5EF4-FFF2-40B4-BE49-F238E27FC236}">
                <a16:creationId xmlns:a16="http://schemas.microsoft.com/office/drawing/2014/main" id="{F738FA9D-3153-4C06-8463-876630D612FB}"/>
              </a:ext>
            </a:extLst>
          </p:cNvPr>
          <p:cNvSpPr/>
          <p:nvPr/>
        </p:nvSpPr>
        <p:spPr>
          <a:xfrm>
            <a:off x="5013668" y="3199106"/>
            <a:ext cx="1267231" cy="58119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Anterior swim bladder inflation, reduced</a:t>
            </a:r>
          </a:p>
        </p:txBody>
      </p:sp>
      <p:sp>
        <p:nvSpPr>
          <p:cNvPr id="138" name="Right Arrow 11">
            <a:extLst>
              <a:ext uri="{FF2B5EF4-FFF2-40B4-BE49-F238E27FC236}">
                <a16:creationId xmlns:a16="http://schemas.microsoft.com/office/drawing/2014/main" id="{37D5A46C-7421-4FBE-A8EE-D27BFE779172}"/>
              </a:ext>
            </a:extLst>
          </p:cNvPr>
          <p:cNvSpPr/>
          <p:nvPr/>
        </p:nvSpPr>
        <p:spPr bwMode="auto">
          <a:xfrm>
            <a:off x="2027336" y="724156"/>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40" name="Right Arrow 11">
            <a:extLst>
              <a:ext uri="{FF2B5EF4-FFF2-40B4-BE49-F238E27FC236}">
                <a16:creationId xmlns:a16="http://schemas.microsoft.com/office/drawing/2014/main" id="{0EDA9AC4-AC0F-4393-93D5-85A2023489F2}"/>
              </a:ext>
            </a:extLst>
          </p:cNvPr>
          <p:cNvSpPr/>
          <p:nvPr/>
        </p:nvSpPr>
        <p:spPr bwMode="auto">
          <a:xfrm>
            <a:off x="3361516" y="724156"/>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41" name="Right Arrow 11">
            <a:extLst>
              <a:ext uri="{FF2B5EF4-FFF2-40B4-BE49-F238E27FC236}">
                <a16:creationId xmlns:a16="http://schemas.microsoft.com/office/drawing/2014/main" id="{D898A338-265E-4CC9-AD2D-90AB79522E13}"/>
              </a:ext>
            </a:extLst>
          </p:cNvPr>
          <p:cNvSpPr/>
          <p:nvPr/>
        </p:nvSpPr>
        <p:spPr bwMode="auto">
          <a:xfrm>
            <a:off x="4652328" y="724156"/>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42" name="Right Arrow 11">
            <a:extLst>
              <a:ext uri="{FF2B5EF4-FFF2-40B4-BE49-F238E27FC236}">
                <a16:creationId xmlns:a16="http://schemas.microsoft.com/office/drawing/2014/main" id="{E99090F6-2672-4434-8208-0C168B49CC25}"/>
              </a:ext>
            </a:extLst>
          </p:cNvPr>
          <p:cNvSpPr/>
          <p:nvPr/>
        </p:nvSpPr>
        <p:spPr bwMode="auto">
          <a:xfrm>
            <a:off x="6056641" y="719954"/>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43" name="Right Arrow 11">
            <a:extLst>
              <a:ext uri="{FF2B5EF4-FFF2-40B4-BE49-F238E27FC236}">
                <a16:creationId xmlns:a16="http://schemas.microsoft.com/office/drawing/2014/main" id="{C94DD633-0190-47FA-B6D8-C4DEB410C3C1}"/>
              </a:ext>
            </a:extLst>
          </p:cNvPr>
          <p:cNvSpPr/>
          <p:nvPr/>
        </p:nvSpPr>
        <p:spPr bwMode="auto">
          <a:xfrm>
            <a:off x="7647177" y="726562"/>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44" name="Right Arrow 11">
            <a:extLst>
              <a:ext uri="{FF2B5EF4-FFF2-40B4-BE49-F238E27FC236}">
                <a16:creationId xmlns:a16="http://schemas.microsoft.com/office/drawing/2014/main" id="{0E16E1FE-3AD7-41E6-97D9-1FD0B007A824}"/>
              </a:ext>
            </a:extLst>
          </p:cNvPr>
          <p:cNvSpPr/>
          <p:nvPr/>
        </p:nvSpPr>
        <p:spPr bwMode="auto">
          <a:xfrm>
            <a:off x="2027790" y="1573900"/>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45" name="Right Arrow 11">
            <a:extLst>
              <a:ext uri="{FF2B5EF4-FFF2-40B4-BE49-F238E27FC236}">
                <a16:creationId xmlns:a16="http://schemas.microsoft.com/office/drawing/2014/main" id="{87C78C9A-44AD-4101-8133-35CB978E2B2B}"/>
              </a:ext>
            </a:extLst>
          </p:cNvPr>
          <p:cNvSpPr/>
          <p:nvPr/>
        </p:nvSpPr>
        <p:spPr bwMode="auto">
          <a:xfrm>
            <a:off x="3363106" y="1573900"/>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46" name="Right Arrow 11">
            <a:extLst>
              <a:ext uri="{FF2B5EF4-FFF2-40B4-BE49-F238E27FC236}">
                <a16:creationId xmlns:a16="http://schemas.microsoft.com/office/drawing/2014/main" id="{8519633A-976E-42AD-989C-658F688A0A31}"/>
              </a:ext>
            </a:extLst>
          </p:cNvPr>
          <p:cNvSpPr/>
          <p:nvPr/>
        </p:nvSpPr>
        <p:spPr bwMode="auto">
          <a:xfrm>
            <a:off x="4657347" y="1574854"/>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47" name="Right Arrow 11">
            <a:extLst>
              <a:ext uri="{FF2B5EF4-FFF2-40B4-BE49-F238E27FC236}">
                <a16:creationId xmlns:a16="http://schemas.microsoft.com/office/drawing/2014/main" id="{0A0B94EC-18F8-4EC0-915A-EE7B48E09878}"/>
              </a:ext>
            </a:extLst>
          </p:cNvPr>
          <p:cNvSpPr/>
          <p:nvPr/>
        </p:nvSpPr>
        <p:spPr bwMode="auto">
          <a:xfrm>
            <a:off x="6156379" y="1575231"/>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48" name="Right Arrow 11">
            <a:extLst>
              <a:ext uri="{FF2B5EF4-FFF2-40B4-BE49-F238E27FC236}">
                <a16:creationId xmlns:a16="http://schemas.microsoft.com/office/drawing/2014/main" id="{AA89B098-2022-45ED-96BA-5CC33DA2FDD1}"/>
              </a:ext>
            </a:extLst>
          </p:cNvPr>
          <p:cNvSpPr/>
          <p:nvPr/>
        </p:nvSpPr>
        <p:spPr bwMode="auto">
          <a:xfrm>
            <a:off x="7731256" y="1573900"/>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49" name="Right Arrow 11">
            <a:extLst>
              <a:ext uri="{FF2B5EF4-FFF2-40B4-BE49-F238E27FC236}">
                <a16:creationId xmlns:a16="http://schemas.microsoft.com/office/drawing/2014/main" id="{F230F908-7D9D-4075-9E73-B358807DFA2B}"/>
              </a:ext>
            </a:extLst>
          </p:cNvPr>
          <p:cNvSpPr/>
          <p:nvPr/>
        </p:nvSpPr>
        <p:spPr bwMode="auto">
          <a:xfrm>
            <a:off x="9110885" y="1573900"/>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50" name="Right Arrow 11">
            <a:extLst>
              <a:ext uri="{FF2B5EF4-FFF2-40B4-BE49-F238E27FC236}">
                <a16:creationId xmlns:a16="http://schemas.microsoft.com/office/drawing/2014/main" id="{9999AF8C-9031-4483-A5B3-C652B1612A05}"/>
              </a:ext>
            </a:extLst>
          </p:cNvPr>
          <p:cNvSpPr/>
          <p:nvPr/>
        </p:nvSpPr>
        <p:spPr bwMode="auto">
          <a:xfrm>
            <a:off x="10528453" y="1574854"/>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51" name="Right Arrow 11">
            <a:extLst>
              <a:ext uri="{FF2B5EF4-FFF2-40B4-BE49-F238E27FC236}">
                <a16:creationId xmlns:a16="http://schemas.microsoft.com/office/drawing/2014/main" id="{452C4CBE-88D0-4B9E-88CD-28D88F8D27F9}"/>
              </a:ext>
            </a:extLst>
          </p:cNvPr>
          <p:cNvSpPr/>
          <p:nvPr/>
        </p:nvSpPr>
        <p:spPr bwMode="auto">
          <a:xfrm>
            <a:off x="2027790" y="2452993"/>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52" name="Right Arrow 11">
            <a:extLst>
              <a:ext uri="{FF2B5EF4-FFF2-40B4-BE49-F238E27FC236}">
                <a16:creationId xmlns:a16="http://schemas.microsoft.com/office/drawing/2014/main" id="{177214D6-5495-422E-A15D-2BA9AFFF79E4}"/>
              </a:ext>
            </a:extLst>
          </p:cNvPr>
          <p:cNvSpPr/>
          <p:nvPr/>
        </p:nvSpPr>
        <p:spPr bwMode="auto">
          <a:xfrm>
            <a:off x="3361161" y="2452992"/>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53" name="Right Arrow 11">
            <a:extLst>
              <a:ext uri="{FF2B5EF4-FFF2-40B4-BE49-F238E27FC236}">
                <a16:creationId xmlns:a16="http://schemas.microsoft.com/office/drawing/2014/main" id="{5A344178-5B7E-4FD3-B90A-C37DF103FBE9}"/>
              </a:ext>
            </a:extLst>
          </p:cNvPr>
          <p:cNvSpPr/>
          <p:nvPr/>
        </p:nvSpPr>
        <p:spPr bwMode="auto">
          <a:xfrm>
            <a:off x="4656304" y="2458601"/>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54" name="Right Arrow 11">
            <a:extLst>
              <a:ext uri="{FF2B5EF4-FFF2-40B4-BE49-F238E27FC236}">
                <a16:creationId xmlns:a16="http://schemas.microsoft.com/office/drawing/2014/main" id="{E01118FD-939F-4073-AD7C-37DFC6FD04A2}"/>
              </a:ext>
            </a:extLst>
          </p:cNvPr>
          <p:cNvSpPr/>
          <p:nvPr/>
        </p:nvSpPr>
        <p:spPr bwMode="auto">
          <a:xfrm>
            <a:off x="6318156" y="2452991"/>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55" name="Right Arrow 11">
            <a:extLst>
              <a:ext uri="{FF2B5EF4-FFF2-40B4-BE49-F238E27FC236}">
                <a16:creationId xmlns:a16="http://schemas.microsoft.com/office/drawing/2014/main" id="{2BEEDF8A-2A3F-4630-93CF-23C5FAA3515B}"/>
              </a:ext>
            </a:extLst>
          </p:cNvPr>
          <p:cNvSpPr/>
          <p:nvPr/>
        </p:nvSpPr>
        <p:spPr bwMode="auto">
          <a:xfrm>
            <a:off x="7618894" y="2452990"/>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56" name="Right Arrow 11">
            <a:extLst>
              <a:ext uri="{FF2B5EF4-FFF2-40B4-BE49-F238E27FC236}">
                <a16:creationId xmlns:a16="http://schemas.microsoft.com/office/drawing/2014/main" id="{960A8BDC-16B3-4387-BA25-C8F854EA109C}"/>
              </a:ext>
            </a:extLst>
          </p:cNvPr>
          <p:cNvSpPr/>
          <p:nvPr/>
        </p:nvSpPr>
        <p:spPr bwMode="auto">
          <a:xfrm>
            <a:off x="9114396" y="2437808"/>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57" name="Right Arrow 11">
            <a:extLst>
              <a:ext uri="{FF2B5EF4-FFF2-40B4-BE49-F238E27FC236}">
                <a16:creationId xmlns:a16="http://schemas.microsoft.com/office/drawing/2014/main" id="{BABE9486-5D6B-4348-B303-0B325D4BA78A}"/>
              </a:ext>
            </a:extLst>
          </p:cNvPr>
          <p:cNvSpPr/>
          <p:nvPr/>
        </p:nvSpPr>
        <p:spPr bwMode="auto">
          <a:xfrm>
            <a:off x="2027790" y="3315310"/>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58" name="Right Arrow 11">
            <a:extLst>
              <a:ext uri="{FF2B5EF4-FFF2-40B4-BE49-F238E27FC236}">
                <a16:creationId xmlns:a16="http://schemas.microsoft.com/office/drawing/2014/main" id="{A4FBF269-BA98-4484-A46E-B885E1C6373E}"/>
              </a:ext>
            </a:extLst>
          </p:cNvPr>
          <p:cNvSpPr/>
          <p:nvPr/>
        </p:nvSpPr>
        <p:spPr bwMode="auto">
          <a:xfrm>
            <a:off x="3347348" y="3315310"/>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59" name="Right Arrow 11">
            <a:extLst>
              <a:ext uri="{FF2B5EF4-FFF2-40B4-BE49-F238E27FC236}">
                <a16:creationId xmlns:a16="http://schemas.microsoft.com/office/drawing/2014/main" id="{8A576F98-47AF-4C85-B668-354AA3F2747A}"/>
              </a:ext>
            </a:extLst>
          </p:cNvPr>
          <p:cNvSpPr/>
          <p:nvPr/>
        </p:nvSpPr>
        <p:spPr bwMode="auto">
          <a:xfrm>
            <a:off x="4655471" y="3310806"/>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60" name="Right Arrow 11">
            <a:extLst>
              <a:ext uri="{FF2B5EF4-FFF2-40B4-BE49-F238E27FC236}">
                <a16:creationId xmlns:a16="http://schemas.microsoft.com/office/drawing/2014/main" id="{C338C490-7C0F-4FEB-B365-D89889CC95D5}"/>
              </a:ext>
            </a:extLst>
          </p:cNvPr>
          <p:cNvSpPr/>
          <p:nvPr/>
        </p:nvSpPr>
        <p:spPr bwMode="auto">
          <a:xfrm>
            <a:off x="6308304" y="3317734"/>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61" name="Right Arrow 11">
            <a:extLst>
              <a:ext uri="{FF2B5EF4-FFF2-40B4-BE49-F238E27FC236}">
                <a16:creationId xmlns:a16="http://schemas.microsoft.com/office/drawing/2014/main" id="{7F9814B4-C1AF-4716-915F-E5F3420E3BED}"/>
              </a:ext>
            </a:extLst>
          </p:cNvPr>
          <p:cNvSpPr/>
          <p:nvPr/>
        </p:nvSpPr>
        <p:spPr bwMode="auto">
          <a:xfrm>
            <a:off x="7802201" y="3316293"/>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62" name="Right Arrow 11">
            <a:extLst>
              <a:ext uri="{FF2B5EF4-FFF2-40B4-BE49-F238E27FC236}">
                <a16:creationId xmlns:a16="http://schemas.microsoft.com/office/drawing/2014/main" id="{1281EBE6-321F-4CA8-BEAB-8B36534EE368}"/>
              </a:ext>
            </a:extLst>
          </p:cNvPr>
          <p:cNvSpPr/>
          <p:nvPr/>
        </p:nvSpPr>
        <p:spPr bwMode="auto">
          <a:xfrm>
            <a:off x="9294857" y="3317733"/>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63" name="Right Arrow 11">
            <a:extLst>
              <a:ext uri="{FF2B5EF4-FFF2-40B4-BE49-F238E27FC236}">
                <a16:creationId xmlns:a16="http://schemas.microsoft.com/office/drawing/2014/main" id="{62469A70-5562-4429-B55B-B33791F6FA18}"/>
              </a:ext>
            </a:extLst>
          </p:cNvPr>
          <p:cNvSpPr/>
          <p:nvPr/>
        </p:nvSpPr>
        <p:spPr bwMode="auto">
          <a:xfrm>
            <a:off x="2031490" y="4165802"/>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64" name="Right Arrow 11">
            <a:extLst>
              <a:ext uri="{FF2B5EF4-FFF2-40B4-BE49-F238E27FC236}">
                <a16:creationId xmlns:a16="http://schemas.microsoft.com/office/drawing/2014/main" id="{80B52663-8C41-4B78-9F49-680B280AEF0B}"/>
              </a:ext>
            </a:extLst>
          </p:cNvPr>
          <p:cNvSpPr/>
          <p:nvPr/>
        </p:nvSpPr>
        <p:spPr bwMode="auto">
          <a:xfrm>
            <a:off x="3361611" y="4165802"/>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65" name="Right Arrow 11">
            <a:extLst>
              <a:ext uri="{FF2B5EF4-FFF2-40B4-BE49-F238E27FC236}">
                <a16:creationId xmlns:a16="http://schemas.microsoft.com/office/drawing/2014/main" id="{23291F7A-022C-403D-94E9-1C0989807A73}"/>
              </a:ext>
            </a:extLst>
          </p:cNvPr>
          <p:cNvSpPr/>
          <p:nvPr/>
        </p:nvSpPr>
        <p:spPr bwMode="auto">
          <a:xfrm>
            <a:off x="4883316" y="4165802"/>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66" name="Right Arrow 11">
            <a:extLst>
              <a:ext uri="{FF2B5EF4-FFF2-40B4-BE49-F238E27FC236}">
                <a16:creationId xmlns:a16="http://schemas.microsoft.com/office/drawing/2014/main" id="{86CA0D47-5CD3-4683-B0B7-4C5200D1EF76}"/>
              </a:ext>
            </a:extLst>
          </p:cNvPr>
          <p:cNvSpPr/>
          <p:nvPr/>
        </p:nvSpPr>
        <p:spPr bwMode="auto">
          <a:xfrm>
            <a:off x="6994474" y="4165802"/>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67" name="Right Arrow 11">
            <a:extLst>
              <a:ext uri="{FF2B5EF4-FFF2-40B4-BE49-F238E27FC236}">
                <a16:creationId xmlns:a16="http://schemas.microsoft.com/office/drawing/2014/main" id="{88502EBC-9C37-4A81-B5F9-C7A5CD72E604}"/>
              </a:ext>
            </a:extLst>
          </p:cNvPr>
          <p:cNvSpPr/>
          <p:nvPr/>
        </p:nvSpPr>
        <p:spPr bwMode="auto">
          <a:xfrm>
            <a:off x="8478754" y="4169164"/>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68" name="Right Arrow 11">
            <a:extLst>
              <a:ext uri="{FF2B5EF4-FFF2-40B4-BE49-F238E27FC236}">
                <a16:creationId xmlns:a16="http://schemas.microsoft.com/office/drawing/2014/main" id="{A5C640D6-6111-436A-A1C6-B841387E3D75}"/>
              </a:ext>
            </a:extLst>
          </p:cNvPr>
          <p:cNvSpPr/>
          <p:nvPr/>
        </p:nvSpPr>
        <p:spPr bwMode="auto">
          <a:xfrm>
            <a:off x="2029913" y="5066368"/>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69" name="Right Arrow 11">
            <a:extLst>
              <a:ext uri="{FF2B5EF4-FFF2-40B4-BE49-F238E27FC236}">
                <a16:creationId xmlns:a16="http://schemas.microsoft.com/office/drawing/2014/main" id="{EA3432B7-8E34-4177-9307-24D2BC733386}"/>
              </a:ext>
            </a:extLst>
          </p:cNvPr>
          <p:cNvSpPr/>
          <p:nvPr/>
        </p:nvSpPr>
        <p:spPr bwMode="auto">
          <a:xfrm>
            <a:off x="3538227" y="5068547"/>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70" name="Right Arrow 11">
            <a:extLst>
              <a:ext uri="{FF2B5EF4-FFF2-40B4-BE49-F238E27FC236}">
                <a16:creationId xmlns:a16="http://schemas.microsoft.com/office/drawing/2014/main" id="{D36807AE-2418-4885-A827-1180279683BF}"/>
              </a:ext>
            </a:extLst>
          </p:cNvPr>
          <p:cNvSpPr/>
          <p:nvPr/>
        </p:nvSpPr>
        <p:spPr bwMode="auto">
          <a:xfrm>
            <a:off x="5788777" y="5066368"/>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71" name="Right Arrow 11">
            <a:extLst>
              <a:ext uri="{FF2B5EF4-FFF2-40B4-BE49-F238E27FC236}">
                <a16:creationId xmlns:a16="http://schemas.microsoft.com/office/drawing/2014/main" id="{18E2017A-0DCD-480D-AE7E-1834255B2949}"/>
              </a:ext>
            </a:extLst>
          </p:cNvPr>
          <p:cNvSpPr/>
          <p:nvPr/>
        </p:nvSpPr>
        <p:spPr bwMode="auto">
          <a:xfrm>
            <a:off x="7757176" y="5068547"/>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72" name="Right Arrow 11">
            <a:extLst>
              <a:ext uri="{FF2B5EF4-FFF2-40B4-BE49-F238E27FC236}">
                <a16:creationId xmlns:a16="http://schemas.microsoft.com/office/drawing/2014/main" id="{52A45118-D2D9-4B1E-9589-EF416E6D14D9}"/>
              </a:ext>
            </a:extLst>
          </p:cNvPr>
          <p:cNvSpPr/>
          <p:nvPr/>
        </p:nvSpPr>
        <p:spPr bwMode="auto">
          <a:xfrm>
            <a:off x="2042251" y="5969826"/>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73" name="Right Arrow 11">
            <a:extLst>
              <a:ext uri="{FF2B5EF4-FFF2-40B4-BE49-F238E27FC236}">
                <a16:creationId xmlns:a16="http://schemas.microsoft.com/office/drawing/2014/main" id="{CC06FF2B-6605-4A6C-BD8E-37E1D77AA7CD}"/>
              </a:ext>
            </a:extLst>
          </p:cNvPr>
          <p:cNvSpPr/>
          <p:nvPr/>
        </p:nvSpPr>
        <p:spPr bwMode="auto">
          <a:xfrm>
            <a:off x="3542464" y="5981791"/>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74" name="Right Arrow 11">
            <a:extLst>
              <a:ext uri="{FF2B5EF4-FFF2-40B4-BE49-F238E27FC236}">
                <a16:creationId xmlns:a16="http://schemas.microsoft.com/office/drawing/2014/main" id="{D947CBB7-19D6-4CD9-AFD5-47F912A6C632}"/>
              </a:ext>
            </a:extLst>
          </p:cNvPr>
          <p:cNvSpPr/>
          <p:nvPr/>
        </p:nvSpPr>
        <p:spPr bwMode="auto">
          <a:xfrm>
            <a:off x="5394477" y="5968679"/>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75" name="Right Arrow 11">
            <a:extLst>
              <a:ext uri="{FF2B5EF4-FFF2-40B4-BE49-F238E27FC236}">
                <a16:creationId xmlns:a16="http://schemas.microsoft.com/office/drawing/2014/main" id="{BE30CEAE-7DB3-4A24-BDE7-3B5D0122CEE7}"/>
              </a:ext>
            </a:extLst>
          </p:cNvPr>
          <p:cNvSpPr/>
          <p:nvPr/>
        </p:nvSpPr>
        <p:spPr bwMode="auto">
          <a:xfrm>
            <a:off x="6765738" y="5968679"/>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76" name="Right Arrow 11">
            <a:extLst>
              <a:ext uri="{FF2B5EF4-FFF2-40B4-BE49-F238E27FC236}">
                <a16:creationId xmlns:a16="http://schemas.microsoft.com/office/drawing/2014/main" id="{E88242D9-1676-4ACE-902E-FA04FA1D7B96}"/>
              </a:ext>
            </a:extLst>
          </p:cNvPr>
          <p:cNvSpPr/>
          <p:nvPr/>
        </p:nvSpPr>
        <p:spPr bwMode="auto">
          <a:xfrm>
            <a:off x="8122308" y="5968679"/>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
        <p:nvSpPr>
          <p:cNvPr id="177" name="Right Arrow 11">
            <a:extLst>
              <a:ext uri="{FF2B5EF4-FFF2-40B4-BE49-F238E27FC236}">
                <a16:creationId xmlns:a16="http://schemas.microsoft.com/office/drawing/2014/main" id="{FDC78543-101A-4608-9533-04C54382BDDE}"/>
              </a:ext>
            </a:extLst>
          </p:cNvPr>
          <p:cNvSpPr/>
          <p:nvPr/>
        </p:nvSpPr>
        <p:spPr bwMode="auto">
          <a:xfrm>
            <a:off x="10087856" y="5981791"/>
            <a:ext cx="330792" cy="348781"/>
          </a:xfrm>
          <a:prstGeom prst="rightArrow">
            <a:avLst/>
          </a:prstGeom>
          <a:solidFill>
            <a:srgbClr val="3A601B"/>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kumimoji="1" lang="en-US" sz="16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2735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mage result for bi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81" y="1679859"/>
            <a:ext cx="4179357" cy="122547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high throughput scree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373" y="1183747"/>
            <a:ext cx="3201386" cy="2176944"/>
          </a:xfrm>
          <a:prstGeom prst="rect">
            <a:avLst/>
          </a:prstGeom>
          <a:noFill/>
          <a:extLst>
            <a:ext uri="{909E8E84-426E-40DD-AFC4-6F175D3DCCD1}">
              <a14:hiddenFill xmlns:a14="http://schemas.microsoft.com/office/drawing/2010/main">
                <a:solidFill>
                  <a:srgbClr val="FFFFFF"/>
                </a:solidFill>
              </a14:hiddenFill>
            </a:ext>
          </a:extLst>
        </p:spPr>
      </p:pic>
      <p:sp>
        <p:nvSpPr>
          <p:cNvPr id="3" name="Plus 2"/>
          <p:cNvSpPr/>
          <p:nvPr/>
        </p:nvSpPr>
        <p:spPr>
          <a:xfrm>
            <a:off x="4158720" y="1837494"/>
            <a:ext cx="965200" cy="99906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8637428" y="1020006"/>
            <a:ext cx="3122106" cy="2476152"/>
          </a:xfrm>
          <a:prstGeom prst="rect">
            <a:avLst/>
          </a:prstGeom>
        </p:spPr>
      </p:pic>
      <p:sp>
        <p:nvSpPr>
          <p:cNvPr id="7" name="Plus 6"/>
          <p:cNvSpPr/>
          <p:nvPr/>
        </p:nvSpPr>
        <p:spPr>
          <a:xfrm>
            <a:off x="7672228" y="1837494"/>
            <a:ext cx="965200" cy="99906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67267" y="4104593"/>
            <a:ext cx="10820400" cy="1569660"/>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Can </a:t>
            </a:r>
            <a:r>
              <a:rPr lang="en-US" sz="3200" dirty="0">
                <a:solidFill>
                  <a:srgbClr val="00B050"/>
                </a:solidFill>
                <a:latin typeface="Times New Roman" panose="02020603050405020304" pitchFamily="18" charset="0"/>
                <a:cs typeface="Times New Roman" panose="02020603050405020304" pitchFamily="18" charset="0"/>
              </a:rPr>
              <a:t>generate mechanistic data on an unprecedented scale</a:t>
            </a:r>
          </a:p>
          <a:p>
            <a:pPr marL="457200" indent="-457200">
              <a:buFont typeface="Arial" panose="020B0604020202020204" pitchFamily="34" charset="0"/>
              <a:buChar char="•"/>
            </a:pPr>
            <a:endParaRPr lang="en-US" sz="32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Can </a:t>
            </a:r>
            <a:r>
              <a:rPr lang="en-US" sz="3200" dirty="0">
                <a:solidFill>
                  <a:srgbClr val="00B050"/>
                </a:solidFill>
                <a:latin typeface="Times New Roman" panose="02020603050405020304" pitchFamily="18" charset="0"/>
                <a:cs typeface="Times New Roman" panose="02020603050405020304" pitchFamily="18" charset="0"/>
              </a:rPr>
              <a:t>store, process, analyze and share </a:t>
            </a:r>
            <a:r>
              <a:rPr lang="en-US" sz="3200" dirty="0">
                <a:latin typeface="Times New Roman" panose="02020603050405020304" pitchFamily="18" charset="0"/>
                <a:cs typeface="Times New Roman" panose="02020603050405020304" pitchFamily="18" charset="0"/>
              </a:rPr>
              <a:t>those data</a:t>
            </a:r>
          </a:p>
        </p:txBody>
      </p:sp>
    </p:spTree>
    <p:extLst>
      <p:ext uri="{BB962C8B-B14F-4D97-AF65-F5344CB8AC3E}">
        <p14:creationId xmlns:p14="http://schemas.microsoft.com/office/powerpoint/2010/main" val="7214915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62252" y="2431551"/>
            <a:ext cx="773221" cy="549776"/>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TPO inhibition</a:t>
            </a:r>
          </a:p>
        </p:txBody>
      </p:sp>
      <p:sp>
        <p:nvSpPr>
          <p:cNvPr id="12" name="Rectangle 11"/>
          <p:cNvSpPr/>
          <p:nvPr/>
        </p:nvSpPr>
        <p:spPr>
          <a:xfrm>
            <a:off x="1710297" y="2435718"/>
            <a:ext cx="959868" cy="542021"/>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 synthesis, decreased</a:t>
            </a:r>
          </a:p>
        </p:txBody>
      </p:sp>
      <p:sp>
        <p:nvSpPr>
          <p:cNvPr id="13" name="Rectangle 12"/>
          <p:cNvSpPr/>
          <p:nvPr/>
        </p:nvSpPr>
        <p:spPr>
          <a:xfrm>
            <a:off x="2845820" y="2419792"/>
            <a:ext cx="921065" cy="573335"/>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 in serum, decreased</a:t>
            </a:r>
          </a:p>
        </p:txBody>
      </p:sp>
      <p:sp>
        <p:nvSpPr>
          <p:cNvPr id="14" name="Rectangle 13"/>
          <p:cNvSpPr/>
          <p:nvPr/>
        </p:nvSpPr>
        <p:spPr>
          <a:xfrm>
            <a:off x="4027122" y="1983502"/>
            <a:ext cx="1076712" cy="58119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Thyroxine (T4) in tissues, decreased</a:t>
            </a:r>
          </a:p>
        </p:txBody>
      </p:sp>
      <p:sp>
        <p:nvSpPr>
          <p:cNvPr id="15" name="Rectangle 14"/>
          <p:cNvSpPr/>
          <p:nvPr/>
        </p:nvSpPr>
        <p:spPr>
          <a:xfrm>
            <a:off x="6763754" y="1952086"/>
            <a:ext cx="1076712" cy="644022"/>
          </a:xfrm>
          <a:prstGeom prst="rect">
            <a:avLst/>
          </a:prstGeom>
          <a:solidFill>
            <a:srgbClr val="F37471"/>
          </a:solid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Metamorphic development, altered</a:t>
            </a:r>
          </a:p>
        </p:txBody>
      </p:sp>
      <p:cxnSp>
        <p:nvCxnSpPr>
          <p:cNvPr id="16" name="Straight Arrow Connector 15"/>
          <p:cNvCxnSpPr>
            <a:stCxn id="11" idx="3"/>
            <a:endCxn id="12" idx="1"/>
          </p:cNvCxnSpPr>
          <p:nvPr/>
        </p:nvCxnSpPr>
        <p:spPr>
          <a:xfrm>
            <a:off x="1535473" y="2706439"/>
            <a:ext cx="174824" cy="290"/>
          </a:xfrm>
          <a:prstGeom prst="straightConnector1">
            <a:avLst/>
          </a:prstGeom>
          <a:ln w="22225">
            <a:tailEnd type="triangle"/>
          </a:ln>
        </p:spPr>
        <p:style>
          <a:lnRef idx="1">
            <a:schemeClr val="dk1"/>
          </a:lnRef>
          <a:fillRef idx="2">
            <a:schemeClr val="dk1"/>
          </a:fillRef>
          <a:effectRef idx="1">
            <a:schemeClr val="dk1"/>
          </a:effectRef>
          <a:fontRef idx="minor">
            <a:schemeClr val="dk1"/>
          </a:fontRef>
        </p:style>
      </p:cxnSp>
      <p:cxnSp>
        <p:nvCxnSpPr>
          <p:cNvPr id="17" name="Straight Arrow Connector 16"/>
          <p:cNvCxnSpPr>
            <a:stCxn id="12" idx="3"/>
            <a:endCxn id="13" idx="1"/>
          </p:cNvCxnSpPr>
          <p:nvPr/>
        </p:nvCxnSpPr>
        <p:spPr>
          <a:xfrm flipV="1">
            <a:off x="2670165" y="2706461"/>
            <a:ext cx="175655" cy="269"/>
          </a:xfrm>
          <a:prstGeom prst="straightConnector1">
            <a:avLst/>
          </a:prstGeom>
          <a:ln w="22225">
            <a:tailEnd type="triangle"/>
          </a:ln>
        </p:spPr>
        <p:style>
          <a:lnRef idx="1">
            <a:schemeClr val="dk1"/>
          </a:lnRef>
          <a:fillRef idx="2">
            <a:schemeClr val="dk1"/>
          </a:fillRef>
          <a:effectRef idx="1">
            <a:schemeClr val="dk1"/>
          </a:effectRef>
          <a:fontRef idx="minor">
            <a:schemeClr val="dk1"/>
          </a:fontRef>
        </p:style>
      </p:cxnSp>
      <p:cxnSp>
        <p:nvCxnSpPr>
          <p:cNvPr id="18" name="Straight Arrow Connector 17"/>
          <p:cNvCxnSpPr>
            <a:stCxn id="14" idx="3"/>
            <a:endCxn id="47" idx="1"/>
          </p:cNvCxnSpPr>
          <p:nvPr/>
        </p:nvCxnSpPr>
        <p:spPr>
          <a:xfrm>
            <a:off x="5103834" y="2274097"/>
            <a:ext cx="185028" cy="0"/>
          </a:xfrm>
          <a:prstGeom prst="straightConnector1">
            <a:avLst/>
          </a:prstGeom>
          <a:ln w="22225">
            <a:tailEnd type="triangle"/>
          </a:ln>
        </p:spPr>
        <p:style>
          <a:lnRef idx="1">
            <a:schemeClr val="dk1"/>
          </a:lnRef>
          <a:fillRef idx="2">
            <a:schemeClr val="dk1"/>
          </a:fillRef>
          <a:effectRef idx="1">
            <a:schemeClr val="dk1"/>
          </a:effectRef>
          <a:fontRef idx="minor">
            <a:schemeClr val="dk1"/>
          </a:fontRef>
        </p:style>
      </p:cxnSp>
      <p:sp>
        <p:nvSpPr>
          <p:cNvPr id="20" name="Rectangle 19"/>
          <p:cNvSpPr/>
          <p:nvPr/>
        </p:nvSpPr>
        <p:spPr>
          <a:xfrm>
            <a:off x="3980512" y="2882642"/>
            <a:ext cx="1122125" cy="58119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 in neuronal tissues, decreased</a:t>
            </a:r>
          </a:p>
        </p:txBody>
      </p:sp>
      <p:sp>
        <p:nvSpPr>
          <p:cNvPr id="21" name="Rectangle 20"/>
          <p:cNvSpPr/>
          <p:nvPr/>
        </p:nvSpPr>
        <p:spPr>
          <a:xfrm>
            <a:off x="5256675" y="2882641"/>
            <a:ext cx="1187056" cy="58119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Hippocampal gene expression, altered</a:t>
            </a:r>
          </a:p>
        </p:txBody>
      </p:sp>
      <p:sp>
        <p:nvSpPr>
          <p:cNvPr id="22" name="Rectangle 21"/>
          <p:cNvSpPr/>
          <p:nvPr/>
        </p:nvSpPr>
        <p:spPr>
          <a:xfrm>
            <a:off x="6600001" y="2882641"/>
            <a:ext cx="1022919" cy="58119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Hippocampal anatomy, altered</a:t>
            </a:r>
          </a:p>
        </p:txBody>
      </p:sp>
      <p:sp>
        <p:nvSpPr>
          <p:cNvPr id="23" name="Rectangle 22"/>
          <p:cNvSpPr/>
          <p:nvPr/>
        </p:nvSpPr>
        <p:spPr>
          <a:xfrm>
            <a:off x="7779194" y="2882641"/>
            <a:ext cx="992690" cy="58119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Hippocampal function, decreased</a:t>
            </a:r>
          </a:p>
        </p:txBody>
      </p:sp>
      <p:sp>
        <p:nvSpPr>
          <p:cNvPr id="24" name="Rectangle 23"/>
          <p:cNvSpPr/>
          <p:nvPr/>
        </p:nvSpPr>
        <p:spPr>
          <a:xfrm>
            <a:off x="8932985" y="2882641"/>
            <a:ext cx="992691" cy="581190"/>
          </a:xfrm>
          <a:prstGeom prst="rect">
            <a:avLst/>
          </a:prstGeom>
          <a:solidFill>
            <a:srgbClr val="F37471"/>
          </a:solid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Cognitive function, decreased</a:t>
            </a:r>
          </a:p>
        </p:txBody>
      </p:sp>
      <p:cxnSp>
        <p:nvCxnSpPr>
          <p:cNvPr id="25" name="Elbow Connector 24"/>
          <p:cNvCxnSpPr>
            <a:cxnSpLocks/>
            <a:stCxn id="13" idx="3"/>
            <a:endCxn id="14" idx="1"/>
          </p:cNvCxnSpPr>
          <p:nvPr/>
        </p:nvCxnSpPr>
        <p:spPr>
          <a:xfrm flipV="1">
            <a:off x="3766885" y="2274097"/>
            <a:ext cx="260237" cy="432363"/>
          </a:xfrm>
          <a:prstGeom prst="bentConnector3">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13" idx="3"/>
            <a:endCxn id="20" idx="1"/>
          </p:cNvCxnSpPr>
          <p:nvPr/>
        </p:nvCxnSpPr>
        <p:spPr>
          <a:xfrm>
            <a:off x="3766885" y="2706461"/>
            <a:ext cx="213627" cy="466777"/>
          </a:xfrm>
          <a:prstGeom prst="bentConnector3">
            <a:avLst>
              <a:gd name="adj1" fmla="val 61890"/>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0" idx="3"/>
            <a:endCxn id="21" idx="1"/>
          </p:cNvCxnSpPr>
          <p:nvPr/>
        </p:nvCxnSpPr>
        <p:spPr>
          <a:xfrm flipV="1">
            <a:off x="5102637" y="3173237"/>
            <a:ext cx="154038" cy="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a:stCxn id="21" idx="3"/>
            <a:endCxn id="22" idx="1"/>
          </p:cNvCxnSpPr>
          <p:nvPr/>
        </p:nvCxnSpPr>
        <p:spPr>
          <a:xfrm>
            <a:off x="6443731" y="3173236"/>
            <a:ext cx="156270"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a:endCxn id="23" idx="1"/>
          </p:cNvCxnSpPr>
          <p:nvPr/>
        </p:nvCxnSpPr>
        <p:spPr>
          <a:xfrm flipV="1">
            <a:off x="7622922" y="3173236"/>
            <a:ext cx="156272" cy="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cxnSpLocks/>
            <a:endCxn id="24" idx="1"/>
          </p:cNvCxnSpPr>
          <p:nvPr/>
        </p:nvCxnSpPr>
        <p:spPr>
          <a:xfrm>
            <a:off x="8776714" y="3173237"/>
            <a:ext cx="156271"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3822712" y="4297984"/>
            <a:ext cx="1300356" cy="58119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Anterior swim bladder inflation, reduced</a:t>
            </a:r>
          </a:p>
        </p:txBody>
      </p:sp>
      <p:sp>
        <p:nvSpPr>
          <p:cNvPr id="36" name="Rectangle 35"/>
          <p:cNvSpPr/>
          <p:nvPr/>
        </p:nvSpPr>
        <p:spPr>
          <a:xfrm>
            <a:off x="5636442" y="4889112"/>
            <a:ext cx="1122125" cy="58119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Swimming performance, reduced</a:t>
            </a:r>
          </a:p>
        </p:txBody>
      </p:sp>
      <p:sp>
        <p:nvSpPr>
          <p:cNvPr id="37" name="Rectangle 36"/>
          <p:cNvSpPr/>
          <p:nvPr/>
        </p:nvSpPr>
        <p:spPr>
          <a:xfrm>
            <a:off x="5636442" y="4054918"/>
            <a:ext cx="1122125" cy="58119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Hearing, reduced</a:t>
            </a:r>
          </a:p>
        </p:txBody>
      </p:sp>
      <p:sp>
        <p:nvSpPr>
          <p:cNvPr id="38" name="Rectangle 37"/>
          <p:cNvSpPr/>
          <p:nvPr/>
        </p:nvSpPr>
        <p:spPr>
          <a:xfrm>
            <a:off x="7271942" y="4297983"/>
            <a:ext cx="1122125" cy="58119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Young of year survival, reduced</a:t>
            </a:r>
          </a:p>
        </p:txBody>
      </p:sp>
      <p:sp>
        <p:nvSpPr>
          <p:cNvPr id="39" name="Rectangle 38"/>
          <p:cNvSpPr/>
          <p:nvPr/>
        </p:nvSpPr>
        <p:spPr>
          <a:xfrm>
            <a:off x="8805985" y="4297983"/>
            <a:ext cx="992691" cy="581190"/>
          </a:xfrm>
          <a:prstGeom prst="rect">
            <a:avLst/>
          </a:prstGeom>
          <a:solidFill>
            <a:srgbClr val="F37471"/>
          </a:solidFill>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Population trajectory, decreased</a:t>
            </a:r>
          </a:p>
        </p:txBody>
      </p:sp>
      <p:cxnSp>
        <p:nvCxnSpPr>
          <p:cNvPr id="40" name="Elbow Connector 39"/>
          <p:cNvCxnSpPr>
            <a:cxnSpLocks/>
            <a:endCxn id="35" idx="1"/>
          </p:cNvCxnSpPr>
          <p:nvPr/>
        </p:nvCxnSpPr>
        <p:spPr>
          <a:xfrm rot="16200000" flipH="1">
            <a:off x="2861424" y="3627291"/>
            <a:ext cx="1581042" cy="341534"/>
          </a:xfrm>
          <a:prstGeom prst="bentConnector2">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p:cNvCxnSpPr>
            <a:cxnSpLocks/>
            <a:stCxn id="35" idx="3"/>
            <a:endCxn id="37" idx="1"/>
          </p:cNvCxnSpPr>
          <p:nvPr/>
        </p:nvCxnSpPr>
        <p:spPr>
          <a:xfrm flipV="1">
            <a:off x="5123068" y="4345513"/>
            <a:ext cx="513374" cy="243066"/>
          </a:xfrm>
          <a:prstGeom prst="bentConnector3">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41"/>
          <p:cNvCxnSpPr>
            <a:cxnSpLocks/>
            <a:stCxn id="35" idx="3"/>
            <a:endCxn id="36" idx="1"/>
          </p:cNvCxnSpPr>
          <p:nvPr/>
        </p:nvCxnSpPr>
        <p:spPr>
          <a:xfrm>
            <a:off x="5123068" y="4588579"/>
            <a:ext cx="513374" cy="591128"/>
          </a:xfrm>
          <a:prstGeom prst="bentConnector3">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37" idx="3"/>
            <a:endCxn id="38" idx="1"/>
          </p:cNvCxnSpPr>
          <p:nvPr/>
        </p:nvCxnSpPr>
        <p:spPr>
          <a:xfrm>
            <a:off x="6758567" y="4345513"/>
            <a:ext cx="513375" cy="243065"/>
          </a:xfrm>
          <a:prstGeom prst="bentConnector3">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36" idx="3"/>
            <a:endCxn id="38" idx="1"/>
          </p:cNvCxnSpPr>
          <p:nvPr/>
        </p:nvCxnSpPr>
        <p:spPr>
          <a:xfrm flipV="1">
            <a:off x="6758567" y="4588578"/>
            <a:ext cx="513375" cy="591129"/>
          </a:xfrm>
          <a:prstGeom prst="bentConnector3">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8" idx="3"/>
            <a:endCxn id="39" idx="1"/>
          </p:cNvCxnSpPr>
          <p:nvPr/>
        </p:nvCxnSpPr>
        <p:spPr>
          <a:xfrm>
            <a:off x="8394067" y="4588578"/>
            <a:ext cx="411918"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5288862" y="1983502"/>
            <a:ext cx="1281808" cy="58119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Triiodothyronine (T3) in tissues, decreased</a:t>
            </a:r>
          </a:p>
        </p:txBody>
      </p:sp>
      <p:cxnSp>
        <p:nvCxnSpPr>
          <p:cNvPr id="48" name="Straight Arrow Connector 47"/>
          <p:cNvCxnSpPr>
            <a:cxnSpLocks/>
            <a:stCxn id="47" idx="3"/>
            <a:endCxn id="15" idx="1"/>
          </p:cNvCxnSpPr>
          <p:nvPr/>
        </p:nvCxnSpPr>
        <p:spPr>
          <a:xfrm>
            <a:off x="6570670" y="2274097"/>
            <a:ext cx="193084" cy="0"/>
          </a:xfrm>
          <a:prstGeom prst="straightConnector1">
            <a:avLst/>
          </a:prstGeom>
          <a:ln w="22225">
            <a:tailEnd type="triangle"/>
          </a:ln>
        </p:spPr>
        <p:style>
          <a:lnRef idx="1">
            <a:schemeClr val="dk1"/>
          </a:lnRef>
          <a:fillRef idx="2">
            <a:schemeClr val="dk1"/>
          </a:fillRef>
          <a:effectRef idx="1">
            <a:schemeClr val="dk1"/>
          </a:effectRef>
          <a:fontRef idx="minor">
            <a:schemeClr val="dk1"/>
          </a:fontRef>
        </p:style>
      </p:cxnSp>
      <p:sp>
        <p:nvSpPr>
          <p:cNvPr id="52" name="Rectangle 51">
            <a:extLst>
              <a:ext uri="{FF2B5EF4-FFF2-40B4-BE49-F238E27FC236}">
                <a16:creationId xmlns:a16="http://schemas.microsoft.com/office/drawing/2014/main" id="{357571BD-5399-4F80-B5AC-58E7F1DEC490}"/>
              </a:ext>
            </a:extLst>
          </p:cNvPr>
          <p:cNvSpPr/>
          <p:nvPr/>
        </p:nvSpPr>
        <p:spPr>
          <a:xfrm>
            <a:off x="1956551" y="5799792"/>
            <a:ext cx="921065" cy="549776"/>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ER antagonism</a:t>
            </a:r>
          </a:p>
        </p:txBody>
      </p:sp>
      <p:sp>
        <p:nvSpPr>
          <p:cNvPr id="53" name="Rectangle 52">
            <a:extLst>
              <a:ext uri="{FF2B5EF4-FFF2-40B4-BE49-F238E27FC236}">
                <a16:creationId xmlns:a16="http://schemas.microsoft.com/office/drawing/2014/main" id="{13D2A344-9802-4886-B13B-9428535B355B}"/>
              </a:ext>
            </a:extLst>
          </p:cNvPr>
          <p:cNvSpPr/>
          <p:nvPr/>
        </p:nvSpPr>
        <p:spPr>
          <a:xfrm>
            <a:off x="3067254" y="5626693"/>
            <a:ext cx="959868" cy="825500"/>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Vtg</a:t>
            </a: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synthesis in liver, Reduction</a:t>
            </a:r>
          </a:p>
        </p:txBody>
      </p:sp>
      <p:sp>
        <p:nvSpPr>
          <p:cNvPr id="54" name="Rectangle 53">
            <a:extLst>
              <a:ext uri="{FF2B5EF4-FFF2-40B4-BE49-F238E27FC236}">
                <a16:creationId xmlns:a16="http://schemas.microsoft.com/office/drawing/2014/main" id="{4CB5986B-F29A-43F9-B34B-E2B5FC445209}"/>
              </a:ext>
            </a:extLst>
          </p:cNvPr>
          <p:cNvSpPr/>
          <p:nvPr/>
        </p:nvSpPr>
        <p:spPr>
          <a:xfrm>
            <a:off x="4219474" y="5799792"/>
            <a:ext cx="921065" cy="573335"/>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Plasma </a:t>
            </a:r>
            <a:r>
              <a:rPr lang="en-US" sz="11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Vtg</a:t>
            </a: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conc.,</a:t>
            </a:r>
          </a:p>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Reduction</a:t>
            </a:r>
          </a:p>
        </p:txBody>
      </p:sp>
      <p:sp>
        <p:nvSpPr>
          <p:cNvPr id="67" name="Rectangle 66">
            <a:extLst>
              <a:ext uri="{FF2B5EF4-FFF2-40B4-BE49-F238E27FC236}">
                <a16:creationId xmlns:a16="http://schemas.microsoft.com/office/drawing/2014/main" id="{67257DF6-3223-4F13-82DC-F4113DB0AD57}"/>
              </a:ext>
            </a:extLst>
          </p:cNvPr>
          <p:cNvSpPr/>
          <p:nvPr/>
        </p:nvSpPr>
        <p:spPr>
          <a:xfrm>
            <a:off x="7271942" y="5746823"/>
            <a:ext cx="1122125" cy="645973"/>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Cumulative fecundity and spawning, Reduction</a:t>
            </a:r>
          </a:p>
        </p:txBody>
      </p:sp>
      <p:sp>
        <p:nvSpPr>
          <p:cNvPr id="68" name="Rectangle 67">
            <a:extLst>
              <a:ext uri="{FF2B5EF4-FFF2-40B4-BE49-F238E27FC236}">
                <a16:creationId xmlns:a16="http://schemas.microsoft.com/office/drawing/2014/main" id="{D751D955-16DF-4F51-8658-84576AB3E5AF}"/>
              </a:ext>
            </a:extLst>
          </p:cNvPr>
          <p:cNvSpPr/>
          <p:nvPr/>
        </p:nvSpPr>
        <p:spPr>
          <a:xfrm>
            <a:off x="5327464" y="5745439"/>
            <a:ext cx="1757553" cy="706754"/>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Vitellogenin accumulation into oocytes and oocyte growth/development, Reduction</a:t>
            </a:r>
          </a:p>
        </p:txBody>
      </p:sp>
      <p:cxnSp>
        <p:nvCxnSpPr>
          <p:cNvPr id="69" name="Straight Arrow Connector 68">
            <a:extLst>
              <a:ext uri="{FF2B5EF4-FFF2-40B4-BE49-F238E27FC236}">
                <a16:creationId xmlns:a16="http://schemas.microsoft.com/office/drawing/2014/main" id="{CADC7272-9558-4A56-8A9D-59B2EDEB506D}"/>
              </a:ext>
            </a:extLst>
          </p:cNvPr>
          <p:cNvCxnSpPr/>
          <p:nvPr/>
        </p:nvCxnSpPr>
        <p:spPr>
          <a:xfrm>
            <a:off x="2889717" y="6098816"/>
            <a:ext cx="174824" cy="290"/>
          </a:xfrm>
          <a:prstGeom prst="straightConnector1">
            <a:avLst/>
          </a:prstGeom>
          <a:ln w="22225">
            <a:tailEnd type="triangle"/>
          </a:ln>
        </p:spPr>
        <p:style>
          <a:lnRef idx="1">
            <a:schemeClr val="dk1"/>
          </a:lnRef>
          <a:fillRef idx="2">
            <a:schemeClr val="dk1"/>
          </a:fillRef>
          <a:effectRef idx="1">
            <a:schemeClr val="dk1"/>
          </a:effectRef>
          <a:fontRef idx="minor">
            <a:schemeClr val="dk1"/>
          </a:fontRef>
        </p:style>
      </p:cxnSp>
      <p:cxnSp>
        <p:nvCxnSpPr>
          <p:cNvPr id="70" name="Straight Arrow Connector 69">
            <a:extLst>
              <a:ext uri="{FF2B5EF4-FFF2-40B4-BE49-F238E27FC236}">
                <a16:creationId xmlns:a16="http://schemas.microsoft.com/office/drawing/2014/main" id="{31183549-C5CD-45AC-8EDE-42E7999B19A4}"/>
              </a:ext>
            </a:extLst>
          </p:cNvPr>
          <p:cNvCxnSpPr/>
          <p:nvPr/>
        </p:nvCxnSpPr>
        <p:spPr>
          <a:xfrm>
            <a:off x="4032717" y="6098816"/>
            <a:ext cx="174824" cy="290"/>
          </a:xfrm>
          <a:prstGeom prst="straightConnector1">
            <a:avLst/>
          </a:prstGeom>
          <a:ln w="22225">
            <a:tailEnd type="triangle"/>
          </a:ln>
        </p:spPr>
        <p:style>
          <a:lnRef idx="1">
            <a:schemeClr val="dk1"/>
          </a:lnRef>
          <a:fillRef idx="2">
            <a:schemeClr val="dk1"/>
          </a:fillRef>
          <a:effectRef idx="1">
            <a:schemeClr val="dk1"/>
          </a:effectRef>
          <a:fontRef idx="minor">
            <a:schemeClr val="dk1"/>
          </a:fontRef>
        </p:style>
      </p:cxnSp>
      <p:cxnSp>
        <p:nvCxnSpPr>
          <p:cNvPr id="71" name="Straight Arrow Connector 70">
            <a:extLst>
              <a:ext uri="{FF2B5EF4-FFF2-40B4-BE49-F238E27FC236}">
                <a16:creationId xmlns:a16="http://schemas.microsoft.com/office/drawing/2014/main" id="{9F756FC7-E17F-44F4-9B76-434EFCCF15FD}"/>
              </a:ext>
            </a:extLst>
          </p:cNvPr>
          <p:cNvCxnSpPr/>
          <p:nvPr/>
        </p:nvCxnSpPr>
        <p:spPr>
          <a:xfrm>
            <a:off x="5150317" y="6098816"/>
            <a:ext cx="174824" cy="290"/>
          </a:xfrm>
          <a:prstGeom prst="straightConnector1">
            <a:avLst/>
          </a:prstGeom>
          <a:ln w="22225">
            <a:tailEnd type="triangle"/>
          </a:ln>
        </p:spPr>
        <p:style>
          <a:lnRef idx="1">
            <a:schemeClr val="dk1"/>
          </a:lnRef>
          <a:fillRef idx="2">
            <a:schemeClr val="dk1"/>
          </a:fillRef>
          <a:effectRef idx="1">
            <a:schemeClr val="dk1"/>
          </a:effectRef>
          <a:fontRef idx="minor">
            <a:schemeClr val="dk1"/>
          </a:fontRef>
        </p:style>
      </p:cxnSp>
      <p:cxnSp>
        <p:nvCxnSpPr>
          <p:cNvPr id="72" name="Straight Arrow Connector 71">
            <a:extLst>
              <a:ext uri="{FF2B5EF4-FFF2-40B4-BE49-F238E27FC236}">
                <a16:creationId xmlns:a16="http://schemas.microsoft.com/office/drawing/2014/main" id="{60EA5FDB-A0F6-41D2-B394-DCA8134E7302}"/>
              </a:ext>
            </a:extLst>
          </p:cNvPr>
          <p:cNvCxnSpPr/>
          <p:nvPr/>
        </p:nvCxnSpPr>
        <p:spPr>
          <a:xfrm>
            <a:off x="7093417" y="6098816"/>
            <a:ext cx="174824" cy="290"/>
          </a:xfrm>
          <a:prstGeom prst="straightConnector1">
            <a:avLst/>
          </a:prstGeom>
          <a:ln w="22225">
            <a:tailEnd type="triangle"/>
          </a:ln>
        </p:spPr>
        <p:style>
          <a:lnRef idx="1">
            <a:schemeClr val="dk1"/>
          </a:lnRef>
          <a:fillRef idx="2">
            <a:schemeClr val="dk1"/>
          </a:fillRef>
          <a:effectRef idx="1">
            <a:schemeClr val="dk1"/>
          </a:effectRef>
          <a:fontRef idx="minor">
            <a:schemeClr val="dk1"/>
          </a:fontRef>
        </p:style>
      </p:cxnSp>
      <p:cxnSp>
        <p:nvCxnSpPr>
          <p:cNvPr id="74" name="Connector: Elbow 73">
            <a:extLst>
              <a:ext uri="{FF2B5EF4-FFF2-40B4-BE49-F238E27FC236}">
                <a16:creationId xmlns:a16="http://schemas.microsoft.com/office/drawing/2014/main" id="{88C341C1-D2A2-406C-9833-CCD8F0907FCE}"/>
              </a:ext>
            </a:extLst>
          </p:cNvPr>
          <p:cNvCxnSpPr>
            <a:stCxn id="67" idx="3"/>
            <a:endCxn id="39" idx="2"/>
          </p:cNvCxnSpPr>
          <p:nvPr/>
        </p:nvCxnSpPr>
        <p:spPr>
          <a:xfrm flipV="1">
            <a:off x="8394067" y="4879173"/>
            <a:ext cx="908264" cy="1190637"/>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78B440D1-69EE-4FAE-B418-48CDAF188705}"/>
              </a:ext>
            </a:extLst>
          </p:cNvPr>
          <p:cNvSpPr/>
          <p:nvPr/>
        </p:nvSpPr>
        <p:spPr>
          <a:xfrm>
            <a:off x="10587348" y="710890"/>
            <a:ext cx="1122125" cy="581190"/>
          </a:xfrm>
          <a:prstGeom prst="rect">
            <a:avLst/>
          </a:prstGeom>
          <a:solidFill>
            <a:srgbClr val="F37471"/>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Early life stage mortality, Increase</a:t>
            </a:r>
          </a:p>
        </p:txBody>
      </p:sp>
      <p:sp>
        <p:nvSpPr>
          <p:cNvPr id="79" name="Rectangle 78">
            <a:extLst>
              <a:ext uri="{FF2B5EF4-FFF2-40B4-BE49-F238E27FC236}">
                <a16:creationId xmlns:a16="http://schemas.microsoft.com/office/drawing/2014/main" id="{7530AAE6-E3EC-4B48-9DD8-0AECF583883A}"/>
              </a:ext>
            </a:extLst>
          </p:cNvPr>
          <p:cNvSpPr/>
          <p:nvPr/>
        </p:nvSpPr>
        <p:spPr>
          <a:xfrm>
            <a:off x="836322" y="714881"/>
            <a:ext cx="1423746" cy="596605"/>
          </a:xfrm>
          <a:prstGeom prst="rect">
            <a:avLst/>
          </a:prstGeom>
          <a:solidFill>
            <a:srgbClr val="92D050"/>
          </a:solidFill>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Aryl hydrocarbon receptor (</a:t>
            </a:r>
            <a:r>
              <a:rPr lang="en-US" sz="11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AhR</a:t>
            </a: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Activation</a:t>
            </a:r>
          </a:p>
        </p:txBody>
      </p:sp>
      <p:sp>
        <p:nvSpPr>
          <p:cNvPr id="80" name="Rectangle 79">
            <a:extLst>
              <a:ext uri="{FF2B5EF4-FFF2-40B4-BE49-F238E27FC236}">
                <a16:creationId xmlns:a16="http://schemas.microsoft.com/office/drawing/2014/main" id="{1C875990-5563-42F4-BDFB-00B01E138E8A}"/>
              </a:ext>
            </a:extLst>
          </p:cNvPr>
          <p:cNvSpPr/>
          <p:nvPr/>
        </p:nvSpPr>
        <p:spPr>
          <a:xfrm>
            <a:off x="2436907" y="714881"/>
            <a:ext cx="1142983" cy="542021"/>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AhR</a:t>
            </a: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/ARNT,</a:t>
            </a:r>
          </a:p>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Dimerization</a:t>
            </a:r>
          </a:p>
        </p:txBody>
      </p:sp>
      <p:sp>
        <p:nvSpPr>
          <p:cNvPr id="81" name="Rectangle 80">
            <a:extLst>
              <a:ext uri="{FF2B5EF4-FFF2-40B4-BE49-F238E27FC236}">
                <a16:creationId xmlns:a16="http://schemas.microsoft.com/office/drawing/2014/main" id="{A95C1407-C685-491C-BE89-CE6F910FCA1F}"/>
              </a:ext>
            </a:extLst>
          </p:cNvPr>
          <p:cNvSpPr/>
          <p:nvPr/>
        </p:nvSpPr>
        <p:spPr>
          <a:xfrm>
            <a:off x="3864771" y="278465"/>
            <a:ext cx="1885429" cy="573335"/>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Cyclooxygenase 2 (COX-2) expression, Increase</a:t>
            </a:r>
          </a:p>
        </p:txBody>
      </p:sp>
      <p:sp>
        <p:nvSpPr>
          <p:cNvPr id="82" name="Rectangle 81">
            <a:extLst>
              <a:ext uri="{FF2B5EF4-FFF2-40B4-BE49-F238E27FC236}">
                <a16:creationId xmlns:a16="http://schemas.microsoft.com/office/drawing/2014/main" id="{B4024FDC-73BB-4566-91FA-6A523FEF294C}"/>
              </a:ext>
            </a:extLst>
          </p:cNvPr>
          <p:cNvSpPr/>
          <p:nvPr/>
        </p:nvSpPr>
        <p:spPr>
          <a:xfrm>
            <a:off x="8771884" y="714463"/>
            <a:ext cx="1601870" cy="596605"/>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Cardiovascular development/function, Altered</a:t>
            </a:r>
          </a:p>
        </p:txBody>
      </p:sp>
      <p:sp>
        <p:nvSpPr>
          <p:cNvPr id="83" name="Rectangle 82">
            <a:extLst>
              <a:ext uri="{FF2B5EF4-FFF2-40B4-BE49-F238E27FC236}">
                <a16:creationId xmlns:a16="http://schemas.microsoft.com/office/drawing/2014/main" id="{26F9C1A9-1028-44F7-AE69-8B8FAF525A67}"/>
              </a:ext>
            </a:extLst>
          </p:cNvPr>
          <p:cNvSpPr/>
          <p:nvPr/>
        </p:nvSpPr>
        <p:spPr>
          <a:xfrm>
            <a:off x="3864771" y="1012766"/>
            <a:ext cx="1482083" cy="563308"/>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ARNT/HIF1-alpha, dimerization reduced</a:t>
            </a:r>
          </a:p>
        </p:txBody>
      </p:sp>
      <p:sp>
        <p:nvSpPr>
          <p:cNvPr id="84" name="Rectangle 83">
            <a:extLst>
              <a:ext uri="{FF2B5EF4-FFF2-40B4-BE49-F238E27FC236}">
                <a16:creationId xmlns:a16="http://schemas.microsoft.com/office/drawing/2014/main" id="{C030C86F-4ACE-43E3-9CD3-4627EADDF500}"/>
              </a:ext>
            </a:extLst>
          </p:cNvPr>
          <p:cNvSpPr/>
          <p:nvPr/>
        </p:nvSpPr>
        <p:spPr>
          <a:xfrm>
            <a:off x="5524269" y="1012766"/>
            <a:ext cx="997597" cy="563308"/>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VEGF production, reduced</a:t>
            </a:r>
          </a:p>
        </p:txBody>
      </p:sp>
      <p:sp>
        <p:nvSpPr>
          <p:cNvPr id="85" name="Rectangle 84">
            <a:extLst>
              <a:ext uri="{FF2B5EF4-FFF2-40B4-BE49-F238E27FC236}">
                <a16:creationId xmlns:a16="http://schemas.microsoft.com/office/drawing/2014/main" id="{006916B4-F102-43DE-AF9F-8B8A8E738181}"/>
              </a:ext>
            </a:extLst>
          </p:cNvPr>
          <p:cNvSpPr/>
          <p:nvPr/>
        </p:nvSpPr>
        <p:spPr>
          <a:xfrm>
            <a:off x="6703461" y="1005237"/>
            <a:ext cx="997597" cy="563308"/>
          </a:xfrm>
          <a:prstGeom prst="rect">
            <a:avLst/>
          </a:prstGeom>
          <a:solidFill>
            <a:srgbClr val="F8FB75"/>
          </a:solidFill>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1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Endothelial network, impairment</a:t>
            </a:r>
          </a:p>
        </p:txBody>
      </p:sp>
      <p:cxnSp>
        <p:nvCxnSpPr>
          <p:cNvPr id="87" name="Straight Arrow Connector 86">
            <a:extLst>
              <a:ext uri="{FF2B5EF4-FFF2-40B4-BE49-F238E27FC236}">
                <a16:creationId xmlns:a16="http://schemas.microsoft.com/office/drawing/2014/main" id="{0258891F-BE2A-4C87-8A79-2FE4664E63CC}"/>
              </a:ext>
            </a:extLst>
          </p:cNvPr>
          <p:cNvCxnSpPr/>
          <p:nvPr/>
        </p:nvCxnSpPr>
        <p:spPr>
          <a:xfrm>
            <a:off x="2258755" y="1021546"/>
            <a:ext cx="174824" cy="290"/>
          </a:xfrm>
          <a:prstGeom prst="straightConnector1">
            <a:avLst/>
          </a:prstGeom>
          <a:ln w="22225">
            <a:tailEnd type="triangle"/>
          </a:ln>
        </p:spPr>
        <p:style>
          <a:lnRef idx="1">
            <a:schemeClr val="dk1"/>
          </a:lnRef>
          <a:fillRef idx="2">
            <a:schemeClr val="dk1"/>
          </a:fillRef>
          <a:effectRef idx="1">
            <a:schemeClr val="dk1"/>
          </a:effectRef>
          <a:fontRef idx="minor">
            <a:schemeClr val="dk1"/>
          </a:fontRef>
        </p:style>
      </p:cxnSp>
      <p:cxnSp>
        <p:nvCxnSpPr>
          <p:cNvPr id="88" name="Elbow Connector 24">
            <a:extLst>
              <a:ext uri="{FF2B5EF4-FFF2-40B4-BE49-F238E27FC236}">
                <a16:creationId xmlns:a16="http://schemas.microsoft.com/office/drawing/2014/main" id="{2951A69B-D842-423B-BC60-AB93C12FA2AE}"/>
              </a:ext>
            </a:extLst>
          </p:cNvPr>
          <p:cNvCxnSpPr>
            <a:cxnSpLocks/>
          </p:cNvCxnSpPr>
          <p:nvPr/>
        </p:nvCxnSpPr>
        <p:spPr>
          <a:xfrm>
            <a:off x="3587750" y="1019855"/>
            <a:ext cx="288212" cy="277050"/>
          </a:xfrm>
          <a:prstGeom prst="bentConnector3">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Elbow Connector 24">
            <a:extLst>
              <a:ext uri="{FF2B5EF4-FFF2-40B4-BE49-F238E27FC236}">
                <a16:creationId xmlns:a16="http://schemas.microsoft.com/office/drawing/2014/main" id="{DF573423-FDF0-4EA1-8355-E9A88F7F831C}"/>
              </a:ext>
            </a:extLst>
          </p:cNvPr>
          <p:cNvCxnSpPr>
            <a:cxnSpLocks/>
          </p:cNvCxnSpPr>
          <p:nvPr/>
        </p:nvCxnSpPr>
        <p:spPr>
          <a:xfrm flipV="1">
            <a:off x="3579890" y="592006"/>
            <a:ext cx="284881" cy="420759"/>
          </a:xfrm>
          <a:prstGeom prst="bentConnector3">
            <a:avLst>
              <a:gd name="adj1" fmla="val 54458"/>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Elbow Connector 42">
            <a:extLst>
              <a:ext uri="{FF2B5EF4-FFF2-40B4-BE49-F238E27FC236}">
                <a16:creationId xmlns:a16="http://schemas.microsoft.com/office/drawing/2014/main" id="{6E41ABE3-077A-46B7-B9FC-4D0685D6A3E0}"/>
              </a:ext>
            </a:extLst>
          </p:cNvPr>
          <p:cNvCxnSpPr>
            <a:cxnSpLocks/>
            <a:endCxn id="82" idx="1"/>
          </p:cNvCxnSpPr>
          <p:nvPr/>
        </p:nvCxnSpPr>
        <p:spPr>
          <a:xfrm>
            <a:off x="5766379" y="536824"/>
            <a:ext cx="3005505" cy="475942"/>
          </a:xfrm>
          <a:prstGeom prst="bentConnector3">
            <a:avLst>
              <a:gd name="adj1" fmla="val 88875"/>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5BB07AC4-BE2E-4697-9FBB-56C3277E8FA7}"/>
              </a:ext>
            </a:extLst>
          </p:cNvPr>
          <p:cNvCxnSpPr/>
          <p:nvPr/>
        </p:nvCxnSpPr>
        <p:spPr>
          <a:xfrm>
            <a:off x="5357698" y="1313158"/>
            <a:ext cx="174824" cy="290"/>
          </a:xfrm>
          <a:prstGeom prst="straightConnector1">
            <a:avLst/>
          </a:prstGeom>
          <a:ln w="22225">
            <a:tailEnd type="triangle"/>
          </a:ln>
        </p:spPr>
        <p:style>
          <a:lnRef idx="1">
            <a:schemeClr val="dk1"/>
          </a:lnRef>
          <a:fillRef idx="2">
            <a:schemeClr val="dk1"/>
          </a:fillRef>
          <a:effectRef idx="1">
            <a:schemeClr val="dk1"/>
          </a:effectRef>
          <a:fontRef idx="minor">
            <a:schemeClr val="dk1"/>
          </a:fontRef>
        </p:style>
      </p:cxnSp>
      <p:cxnSp>
        <p:nvCxnSpPr>
          <p:cNvPr id="101" name="Straight Arrow Connector 100">
            <a:extLst>
              <a:ext uri="{FF2B5EF4-FFF2-40B4-BE49-F238E27FC236}">
                <a16:creationId xmlns:a16="http://schemas.microsoft.com/office/drawing/2014/main" id="{6E41F7A7-720F-49D6-90D6-EBCB1CD610FD}"/>
              </a:ext>
            </a:extLst>
          </p:cNvPr>
          <p:cNvCxnSpPr/>
          <p:nvPr/>
        </p:nvCxnSpPr>
        <p:spPr>
          <a:xfrm>
            <a:off x="6524457" y="1311815"/>
            <a:ext cx="174824" cy="290"/>
          </a:xfrm>
          <a:prstGeom prst="straightConnector1">
            <a:avLst/>
          </a:prstGeom>
          <a:ln w="22225">
            <a:tailEnd type="triangle"/>
          </a:ln>
        </p:spPr>
        <p:style>
          <a:lnRef idx="1">
            <a:schemeClr val="dk1"/>
          </a:lnRef>
          <a:fillRef idx="2">
            <a:schemeClr val="dk1"/>
          </a:fillRef>
          <a:effectRef idx="1">
            <a:schemeClr val="dk1"/>
          </a:effectRef>
          <a:fontRef idx="minor">
            <a:schemeClr val="dk1"/>
          </a:fontRef>
        </p:style>
      </p:cxnSp>
      <p:cxnSp>
        <p:nvCxnSpPr>
          <p:cNvPr id="102" name="Elbow Connector 24">
            <a:extLst>
              <a:ext uri="{FF2B5EF4-FFF2-40B4-BE49-F238E27FC236}">
                <a16:creationId xmlns:a16="http://schemas.microsoft.com/office/drawing/2014/main" id="{BA59E343-735A-4FFC-A726-F21C6E676531}"/>
              </a:ext>
            </a:extLst>
          </p:cNvPr>
          <p:cNvCxnSpPr>
            <a:cxnSpLocks/>
            <a:stCxn id="85" idx="3"/>
            <a:endCxn id="82" idx="1"/>
          </p:cNvCxnSpPr>
          <p:nvPr/>
        </p:nvCxnSpPr>
        <p:spPr>
          <a:xfrm flipV="1">
            <a:off x="7701058" y="1012766"/>
            <a:ext cx="1070826" cy="274125"/>
          </a:xfrm>
          <a:prstGeom prst="bentConnector3">
            <a:avLst>
              <a:gd name="adj1" fmla="val 68976"/>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694BE4D7-00A6-4C35-AA33-F05441AB4951}"/>
              </a:ext>
            </a:extLst>
          </p:cNvPr>
          <p:cNvCxnSpPr/>
          <p:nvPr/>
        </p:nvCxnSpPr>
        <p:spPr>
          <a:xfrm>
            <a:off x="10388778" y="1019855"/>
            <a:ext cx="174824" cy="290"/>
          </a:xfrm>
          <a:prstGeom prst="straightConnector1">
            <a:avLst/>
          </a:prstGeom>
          <a:ln w="22225">
            <a:tailEnd type="triangle"/>
          </a:ln>
        </p:spPr>
        <p:style>
          <a:lnRef idx="1">
            <a:schemeClr val="dk1"/>
          </a:lnRef>
          <a:fillRef idx="2">
            <a:schemeClr val="dk1"/>
          </a:fillRef>
          <a:effectRef idx="1">
            <a:schemeClr val="dk1"/>
          </a:effectRef>
          <a:fontRef idx="minor">
            <a:schemeClr val="dk1"/>
          </a:fontRef>
        </p:style>
      </p:cxnSp>
    </p:spTree>
    <p:extLst>
      <p:ext uri="{BB962C8B-B14F-4D97-AF65-F5344CB8AC3E}">
        <p14:creationId xmlns:p14="http://schemas.microsoft.com/office/powerpoint/2010/main" val="7316359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E44C17-B608-47FB-BB13-D05D739C2B9A}"/>
              </a:ext>
            </a:extLst>
          </p:cNvPr>
          <p:cNvSpPr>
            <a:spLocks noGrp="1"/>
          </p:cNvSpPr>
          <p:nvPr>
            <p:ph type="title"/>
          </p:nvPr>
        </p:nvSpPr>
        <p:spPr>
          <a:xfrm>
            <a:off x="1106424" y="1173575"/>
            <a:ext cx="9966960" cy="2926080"/>
          </a:xfrm>
        </p:spPr>
        <p:txBody>
          <a:bodyPr/>
          <a:lstStyle/>
          <a:p>
            <a:r>
              <a:rPr lang="en-US" dirty="0">
                <a:latin typeface="Times New Roman" panose="02020603050405020304" pitchFamily="18" charset="0"/>
                <a:cs typeface="Times New Roman" panose="02020603050405020304" pitchFamily="18" charset="0"/>
              </a:rPr>
              <a:t>AOPs in practice: Part I</a:t>
            </a:r>
          </a:p>
        </p:txBody>
      </p:sp>
      <p:sp>
        <p:nvSpPr>
          <p:cNvPr id="5" name="Text Placeholder 4">
            <a:extLst>
              <a:ext uri="{FF2B5EF4-FFF2-40B4-BE49-F238E27FC236}">
                <a16:creationId xmlns:a16="http://schemas.microsoft.com/office/drawing/2014/main" id="{07EEA208-CC6D-4698-A823-03748C10D3A1}"/>
              </a:ext>
            </a:extLst>
          </p:cNvPr>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A Tool to Crowd-Source Development and Application: Introduction to the AOP-Wiki</a:t>
            </a:r>
          </a:p>
        </p:txBody>
      </p:sp>
    </p:spTree>
    <p:extLst>
      <p:ext uri="{BB962C8B-B14F-4D97-AF65-F5344CB8AC3E}">
        <p14:creationId xmlns:p14="http://schemas.microsoft.com/office/powerpoint/2010/main" val="38315817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Formalization</a:t>
            </a:r>
          </a:p>
        </p:txBody>
      </p:sp>
      <p:graphicFrame>
        <p:nvGraphicFramePr>
          <p:cNvPr id="4" name="Diagram 3"/>
          <p:cNvGraphicFramePr/>
          <p:nvPr>
            <p:extLst>
              <p:ext uri="{D42A27DB-BD31-4B8C-83A1-F6EECF244321}">
                <p14:modId xmlns:p14="http://schemas.microsoft.com/office/powerpoint/2010/main" val="4198912595"/>
              </p:ext>
            </p:extLst>
          </p:nvPr>
        </p:nvGraphicFramePr>
        <p:xfrm>
          <a:off x="2314812" y="1041108"/>
          <a:ext cx="8124587" cy="54104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4125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69B37766-75C3-48DF-A000-A0D318C47E37}"/>
              </a:ext>
            </a:extLst>
          </p:cNvPr>
          <p:cNvSpPr txBox="1"/>
          <p:nvPr/>
        </p:nvSpPr>
        <p:spPr>
          <a:xfrm>
            <a:off x="604308" y="362892"/>
            <a:ext cx="3999172" cy="707886"/>
          </a:xfrm>
          <a:prstGeom prst="rect">
            <a:avLst/>
          </a:prstGeom>
          <a:noFill/>
        </p:spPr>
        <p:txBody>
          <a:bodyPr wrap="square" rtlCol="0">
            <a:spAutoFit/>
          </a:bodyPr>
          <a:lstStyle/>
          <a:p>
            <a:r>
              <a:rPr lang="en-GB" sz="4000" dirty="0">
                <a:solidFill>
                  <a:srgbClr val="00B0F0"/>
                </a:solidFill>
                <a:latin typeface="Times New Roman" panose="02020603050405020304" pitchFamily="18" charset="0"/>
                <a:cs typeface="Times New Roman" panose="02020603050405020304" pitchFamily="18" charset="0"/>
              </a:rPr>
              <a:t>  The AOP-KB</a:t>
            </a:r>
            <a:endParaRPr lang="nl-BE" sz="4000" dirty="0">
              <a:solidFill>
                <a:srgbClr val="00B0F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865065" y="2688573"/>
            <a:ext cx="3805529" cy="646331"/>
          </a:xfrm>
          <a:prstGeom prst="rect">
            <a:avLst/>
          </a:prstGeom>
        </p:spPr>
        <p:txBody>
          <a:bodyPr wrap="none">
            <a:spAutoFit/>
          </a:bodyPr>
          <a:lstStyle/>
          <a:p>
            <a:r>
              <a:rPr lang="en-US" sz="3600" dirty="0">
                <a:solidFill>
                  <a:prstClr val="black"/>
                </a:solidFill>
                <a:latin typeface="Times New Roman" panose="02020603050405020304" pitchFamily="18" charset="0"/>
                <a:cs typeface="Times New Roman" panose="02020603050405020304" pitchFamily="18" charset="0"/>
              </a:rPr>
              <a:t>https://aopwiki.org/</a:t>
            </a:r>
          </a:p>
        </p:txBody>
      </p:sp>
      <p:sp>
        <p:nvSpPr>
          <p:cNvPr id="3" name="Rectangle 2"/>
          <p:cNvSpPr/>
          <p:nvPr/>
        </p:nvSpPr>
        <p:spPr>
          <a:xfrm>
            <a:off x="4904550" y="4811342"/>
            <a:ext cx="4433906" cy="646331"/>
          </a:xfrm>
          <a:prstGeom prst="rect">
            <a:avLst/>
          </a:prstGeom>
        </p:spPr>
        <p:txBody>
          <a:bodyPr wrap="none">
            <a:spAutoFit/>
          </a:bodyPr>
          <a:lstStyle/>
          <a:p>
            <a:r>
              <a:rPr lang="en-US" sz="3600" dirty="0">
                <a:solidFill>
                  <a:prstClr val="black"/>
                </a:solidFill>
                <a:latin typeface="Times New Roman" panose="02020603050405020304" pitchFamily="18" charset="0"/>
                <a:cs typeface="Times New Roman" panose="02020603050405020304" pitchFamily="18" charset="0"/>
              </a:rPr>
              <a:t>https://aopkb.oecd.org/</a:t>
            </a:r>
          </a:p>
        </p:txBody>
      </p:sp>
      <p:sp>
        <p:nvSpPr>
          <p:cNvPr id="39" name="Rectangle 38"/>
          <p:cNvSpPr/>
          <p:nvPr/>
        </p:nvSpPr>
        <p:spPr>
          <a:xfrm>
            <a:off x="4904550" y="3836747"/>
            <a:ext cx="5549724" cy="646331"/>
          </a:xfrm>
          <a:prstGeom prst="rect">
            <a:avLst/>
          </a:prstGeom>
        </p:spPr>
        <p:txBody>
          <a:bodyPr wrap="none">
            <a:spAutoFit/>
          </a:bodyPr>
          <a:lstStyle/>
          <a:p>
            <a:r>
              <a:rPr lang="en-US" sz="3600" dirty="0">
                <a:solidFill>
                  <a:prstClr val="black"/>
                </a:solidFill>
                <a:latin typeface="Times New Roman" panose="02020603050405020304" pitchFamily="18" charset="0"/>
                <a:cs typeface="Times New Roman" panose="02020603050405020304" pitchFamily="18" charset="0"/>
              </a:rPr>
              <a:t>https://www.effectopedia.org</a:t>
            </a:r>
          </a:p>
        </p:txBody>
      </p:sp>
      <p:pic>
        <p:nvPicPr>
          <p:cNvPr id="7" name="Picture 6">
            <a:extLst>
              <a:ext uri="{FF2B5EF4-FFF2-40B4-BE49-F238E27FC236}">
                <a16:creationId xmlns:a16="http://schemas.microsoft.com/office/drawing/2014/main" id="{5129A2DE-72B7-4B7F-B7A3-35ADD1A9BD6D}"/>
              </a:ext>
            </a:extLst>
          </p:cNvPr>
          <p:cNvPicPr>
            <a:picLocks noChangeAspect="1"/>
          </p:cNvPicPr>
          <p:nvPr/>
        </p:nvPicPr>
        <p:blipFill>
          <a:blip r:embed="rId3"/>
          <a:stretch>
            <a:fillRect/>
          </a:stretch>
        </p:blipFill>
        <p:spPr>
          <a:xfrm>
            <a:off x="875781" y="3552145"/>
            <a:ext cx="3456226" cy="1215537"/>
          </a:xfrm>
          <a:prstGeom prst="rect">
            <a:avLst/>
          </a:prstGeom>
        </p:spPr>
      </p:pic>
      <p:pic>
        <p:nvPicPr>
          <p:cNvPr id="8" name="Picture 7">
            <a:extLst>
              <a:ext uri="{FF2B5EF4-FFF2-40B4-BE49-F238E27FC236}">
                <a16:creationId xmlns:a16="http://schemas.microsoft.com/office/drawing/2014/main" id="{2282AAC5-5950-442B-AD6C-B360186350B0}"/>
              </a:ext>
            </a:extLst>
          </p:cNvPr>
          <p:cNvPicPr>
            <a:picLocks noChangeAspect="1"/>
          </p:cNvPicPr>
          <p:nvPr/>
        </p:nvPicPr>
        <p:blipFill>
          <a:blip r:embed="rId4"/>
          <a:stretch>
            <a:fillRect/>
          </a:stretch>
        </p:blipFill>
        <p:spPr>
          <a:xfrm>
            <a:off x="875781" y="2492073"/>
            <a:ext cx="3456536" cy="977463"/>
          </a:xfrm>
          <a:prstGeom prst="rect">
            <a:avLst/>
          </a:prstGeom>
        </p:spPr>
      </p:pic>
      <p:pic>
        <p:nvPicPr>
          <p:cNvPr id="10" name="Picture 9">
            <a:extLst>
              <a:ext uri="{FF2B5EF4-FFF2-40B4-BE49-F238E27FC236}">
                <a16:creationId xmlns:a16="http://schemas.microsoft.com/office/drawing/2014/main" id="{4757622A-4577-488E-9F67-6D9F7DABA398}"/>
              </a:ext>
            </a:extLst>
          </p:cNvPr>
          <p:cNvPicPr>
            <a:picLocks noChangeAspect="1"/>
          </p:cNvPicPr>
          <p:nvPr/>
        </p:nvPicPr>
        <p:blipFill>
          <a:blip r:embed="rId5"/>
          <a:stretch>
            <a:fillRect/>
          </a:stretch>
        </p:blipFill>
        <p:spPr>
          <a:xfrm>
            <a:off x="934076" y="4572179"/>
            <a:ext cx="1989428" cy="982583"/>
          </a:xfrm>
          <a:prstGeom prst="rect">
            <a:avLst/>
          </a:prstGeom>
        </p:spPr>
      </p:pic>
    </p:spTree>
    <p:extLst>
      <p:ext uri="{BB962C8B-B14F-4D97-AF65-F5344CB8AC3E}">
        <p14:creationId xmlns:p14="http://schemas.microsoft.com/office/powerpoint/2010/main" val="15042013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58240" y="-102240"/>
            <a:ext cx="9875520" cy="1356360"/>
          </a:xfrm>
        </p:spPr>
        <p:txBody>
          <a:bodyPr/>
          <a:lstStyle/>
          <a:p>
            <a:r>
              <a:rPr lang="en-US" dirty="0">
                <a:latin typeface="Times New Roman" panose="02020603050405020304" pitchFamily="18" charset="0"/>
                <a:cs typeface="Times New Roman" panose="02020603050405020304" pitchFamily="18" charset="0"/>
              </a:rPr>
              <a:t>AOP-knowledgebase</a:t>
            </a:r>
          </a:p>
        </p:txBody>
      </p:sp>
      <p:pic>
        <p:nvPicPr>
          <p:cNvPr id="5" name="Picture 4"/>
          <p:cNvPicPr>
            <a:picLocks noChangeAspect="1"/>
          </p:cNvPicPr>
          <p:nvPr/>
        </p:nvPicPr>
        <p:blipFill>
          <a:blip r:embed="rId2"/>
          <a:stretch>
            <a:fillRect/>
          </a:stretch>
        </p:blipFill>
        <p:spPr>
          <a:xfrm>
            <a:off x="3614083" y="5443668"/>
            <a:ext cx="5009555" cy="77688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100" y="1027354"/>
            <a:ext cx="5271521" cy="4335826"/>
          </a:xfrm>
          <a:prstGeom prst="rect">
            <a:avLst/>
          </a:prstGeom>
        </p:spPr>
      </p:pic>
      <p:sp>
        <p:nvSpPr>
          <p:cNvPr id="7" name="Rectangle 6"/>
          <p:cNvSpPr/>
          <p:nvPr/>
        </p:nvSpPr>
        <p:spPr>
          <a:xfrm>
            <a:off x="1609937" y="3195267"/>
            <a:ext cx="2030941" cy="438582"/>
          </a:xfrm>
          <a:prstGeom prst="rect">
            <a:avLst/>
          </a:prstGeom>
        </p:spPr>
        <p:txBody>
          <a:bodyPr wrap="none">
            <a:spAutoFit/>
          </a:bodyPr>
          <a:lstStyle/>
          <a:p>
            <a:r>
              <a:rPr lang="en-US" sz="2250">
                <a:solidFill>
                  <a:schemeClr val="tx1">
                    <a:lumMod val="75000"/>
                    <a:lumOff val="25000"/>
                  </a:schemeClr>
                </a:solidFill>
                <a:latin typeface="Times New Roman" panose="02020603050405020304" pitchFamily="18" charset="0"/>
                <a:cs typeface="Times New Roman" panose="02020603050405020304" pitchFamily="18" charset="0"/>
              </a:rPr>
              <a:t>http://aopkb.org</a:t>
            </a:r>
            <a:endParaRPr lang="en-US" sz="2250">
              <a:latin typeface="Times New Roman" panose="02020603050405020304" pitchFamily="18" charset="0"/>
              <a:cs typeface="Times New Roman" panose="02020603050405020304" pitchFamily="18" charset="0"/>
            </a:endParaRPr>
          </a:p>
        </p:txBody>
      </p:sp>
      <p:sp>
        <p:nvSpPr>
          <p:cNvPr id="8" name="Rectangle 7"/>
          <p:cNvSpPr/>
          <p:nvPr/>
        </p:nvSpPr>
        <p:spPr>
          <a:xfrm>
            <a:off x="7201016" y="1659896"/>
            <a:ext cx="2335896" cy="438582"/>
          </a:xfrm>
          <a:prstGeom prst="rect">
            <a:avLst/>
          </a:prstGeom>
        </p:spPr>
        <p:txBody>
          <a:bodyPr wrap="none">
            <a:spAutoFit/>
          </a:bodyPr>
          <a:lstStyle/>
          <a:p>
            <a:r>
              <a:rPr lang="en-US" sz="2250">
                <a:solidFill>
                  <a:schemeClr val="tx1">
                    <a:lumMod val="75000"/>
                    <a:lumOff val="25000"/>
                  </a:schemeClr>
                </a:solidFill>
                <a:latin typeface="Times New Roman" panose="02020603050405020304" pitchFamily="18" charset="0"/>
                <a:cs typeface="Times New Roman" panose="02020603050405020304" pitchFamily="18" charset="0"/>
              </a:rPr>
              <a:t>http://aopwiki.org</a:t>
            </a:r>
            <a:endParaRPr lang="en-US" sz="225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D2CBE7A-7D28-4599-B9A8-732D9B32E95F}"/>
              </a:ext>
            </a:extLst>
          </p:cNvPr>
          <p:cNvPicPr>
            <a:picLocks noChangeAspect="1"/>
          </p:cNvPicPr>
          <p:nvPr/>
        </p:nvPicPr>
        <p:blipFill>
          <a:blip r:embed="rId4"/>
          <a:stretch>
            <a:fillRect/>
          </a:stretch>
        </p:blipFill>
        <p:spPr>
          <a:xfrm>
            <a:off x="592557" y="1070284"/>
            <a:ext cx="3456226" cy="1215537"/>
          </a:xfrm>
          <a:prstGeom prst="rect">
            <a:avLst/>
          </a:prstGeom>
        </p:spPr>
      </p:pic>
      <p:pic>
        <p:nvPicPr>
          <p:cNvPr id="10" name="Picture 9">
            <a:extLst>
              <a:ext uri="{FF2B5EF4-FFF2-40B4-BE49-F238E27FC236}">
                <a16:creationId xmlns:a16="http://schemas.microsoft.com/office/drawing/2014/main" id="{CD2FAA6E-050B-43CB-8698-A96C19C534E4}"/>
              </a:ext>
            </a:extLst>
          </p:cNvPr>
          <p:cNvPicPr>
            <a:picLocks noChangeAspect="1"/>
          </p:cNvPicPr>
          <p:nvPr/>
        </p:nvPicPr>
        <p:blipFill>
          <a:blip r:embed="rId5"/>
          <a:stretch>
            <a:fillRect/>
          </a:stretch>
        </p:blipFill>
        <p:spPr>
          <a:xfrm>
            <a:off x="7968370" y="538622"/>
            <a:ext cx="3456536" cy="977463"/>
          </a:xfrm>
          <a:prstGeom prst="rect">
            <a:avLst/>
          </a:prstGeom>
        </p:spPr>
      </p:pic>
      <p:pic>
        <p:nvPicPr>
          <p:cNvPr id="11" name="Picture 10">
            <a:extLst>
              <a:ext uri="{FF2B5EF4-FFF2-40B4-BE49-F238E27FC236}">
                <a16:creationId xmlns:a16="http://schemas.microsoft.com/office/drawing/2014/main" id="{183972C6-13AA-4848-BBA5-CFD541E6648C}"/>
              </a:ext>
            </a:extLst>
          </p:cNvPr>
          <p:cNvPicPr>
            <a:picLocks noChangeAspect="1"/>
          </p:cNvPicPr>
          <p:nvPr/>
        </p:nvPicPr>
        <p:blipFill>
          <a:blip r:embed="rId6"/>
          <a:stretch>
            <a:fillRect/>
          </a:stretch>
        </p:blipFill>
        <p:spPr>
          <a:xfrm>
            <a:off x="1551805" y="3589597"/>
            <a:ext cx="1989428" cy="982583"/>
          </a:xfrm>
          <a:prstGeom prst="rect">
            <a:avLst/>
          </a:prstGeom>
        </p:spPr>
      </p:pic>
    </p:spTree>
    <p:extLst>
      <p:ext uri="{BB962C8B-B14F-4D97-AF65-F5344CB8AC3E}">
        <p14:creationId xmlns:p14="http://schemas.microsoft.com/office/powerpoint/2010/main" val="3093530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Screen Clipping"/>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7662" r="3" b="14104"/>
          <a:stretch/>
        </p:blipFill>
        <p:spPr>
          <a:xfrm>
            <a:off x="6320775" y="231418"/>
            <a:ext cx="5142813" cy="3526840"/>
          </a:xfrm>
          <a:prstGeom prst="rect">
            <a:avLst/>
          </a:prstGeom>
          <a:ln>
            <a:noFill/>
          </a:ln>
        </p:spPr>
      </p:pic>
      <p:pic>
        <p:nvPicPr>
          <p:cNvPr id="4" name="Content Placeholder 4" descr="Screen Clipping"/>
          <p:cNvPicPr>
            <a:picLocks noGrp="1" noChangeAspect="1"/>
          </p:cNvPicPr>
          <p:nvPr>
            <p:ph idx="1"/>
          </p:nvPr>
        </p:nvPicPr>
        <p:blipFill rotWithShape="1">
          <a:blip r:embed="rId2">
            <a:extLst>
              <a:ext uri="{28A0092B-C50C-407E-A947-70E740481C1C}">
                <a14:useLocalDpi xmlns:a14="http://schemas.microsoft.com/office/drawing/2010/main" val="0"/>
              </a:ext>
            </a:extLst>
          </a:blip>
          <a:srcRect t="7058" r="14531" b="3502"/>
          <a:stretch/>
        </p:blipFill>
        <p:spPr>
          <a:xfrm>
            <a:off x="9267017" y="3827546"/>
            <a:ext cx="2196571" cy="2310216"/>
          </a:xfrm>
          <a:prstGeom prst="rect">
            <a:avLst/>
          </a:prstGeom>
          <a:ln>
            <a:noFill/>
          </a:ln>
        </p:spPr>
      </p:pic>
      <p:sp>
        <p:nvSpPr>
          <p:cNvPr id="2" name="Title 1"/>
          <p:cNvSpPr>
            <a:spLocks noGrp="1"/>
          </p:cNvSpPr>
          <p:nvPr>
            <p:ph type="title"/>
          </p:nvPr>
        </p:nvSpPr>
        <p:spPr>
          <a:xfrm>
            <a:off x="287810" y="231418"/>
            <a:ext cx="4949172" cy="1151965"/>
          </a:xfrm>
        </p:spPr>
        <p:txBody>
          <a:bodyPr vert="horz" lIns="91440" tIns="45720" rIns="91440" bIns="45720" rtlCol="0" anchor="ctr">
            <a:normAutofit/>
          </a:bodyPr>
          <a:lstStyle/>
          <a:p>
            <a:pPr algn="l"/>
            <a:r>
              <a:rPr lang="en-US" sz="3800" dirty="0">
                <a:latin typeface="Times New Roman" panose="02020603050405020304" pitchFamily="18" charset="0"/>
                <a:cs typeface="Times New Roman" panose="02020603050405020304" pitchFamily="18" charset="0"/>
              </a:rPr>
              <a:t>Introduction to the AOP-Wiki</a:t>
            </a:r>
          </a:p>
        </p:txBody>
      </p:sp>
      <p:sp>
        <p:nvSpPr>
          <p:cNvPr id="3" name="TextBox 2"/>
          <p:cNvSpPr txBox="1"/>
          <p:nvPr/>
        </p:nvSpPr>
        <p:spPr>
          <a:xfrm>
            <a:off x="505497" y="1987091"/>
            <a:ext cx="5365729" cy="3680910"/>
          </a:xfrm>
          <a:prstGeom prst="rect">
            <a:avLst/>
          </a:prstGeom>
        </p:spPr>
        <p:txBody>
          <a:bodyPr vert="horz" lIns="91440" tIns="45720" rIns="91440" bIns="45720" rtlCol="0" anchor="ctr">
            <a:normAutofit/>
          </a:bodyPr>
          <a:lstStyle/>
          <a:p>
            <a:pPr indent="-228600" defTabSz="914400">
              <a:lnSpc>
                <a:spcPct val="120000"/>
              </a:lnSpc>
              <a:spcAft>
                <a:spcPts val="600"/>
              </a:spcAft>
              <a:buClr>
                <a:schemeClr val="accent1">
                  <a:lumMod val="60000"/>
                  <a:lumOff val="40000"/>
                </a:schemeClr>
              </a:buClr>
              <a:buSzPct val="160000"/>
              <a:buFont typeface="Arial" panose="020B0604020202020204" pitchFamily="34" charset="0"/>
              <a:buChar char="•"/>
            </a:pPr>
            <a:r>
              <a:rPr lang="en-US" cap="all" dirty="0">
                <a:latin typeface="Times New Roman" panose="02020603050405020304" pitchFamily="18" charset="0"/>
                <a:cs typeface="Times New Roman" panose="02020603050405020304" pitchFamily="18" charset="0"/>
              </a:rPr>
              <a:t>Global AOP Network (as of April 2018)</a:t>
            </a:r>
          </a:p>
          <a:p>
            <a:pPr lvl="1" indent="-228600" defTabSz="914400">
              <a:lnSpc>
                <a:spcPct val="120000"/>
              </a:lnSpc>
              <a:spcAft>
                <a:spcPts val="600"/>
              </a:spcAft>
              <a:buClr>
                <a:schemeClr val="accent1">
                  <a:lumMod val="60000"/>
                  <a:lumOff val="40000"/>
                </a:schemeClr>
              </a:buClr>
              <a:buSzPct val="160000"/>
              <a:buFont typeface="Arial" panose="020B0604020202020204" pitchFamily="34" charset="0"/>
              <a:buChar char="•"/>
            </a:pPr>
            <a:r>
              <a:rPr lang="en-US" cap="all" dirty="0">
                <a:latin typeface="Times New Roman" panose="02020603050405020304" pitchFamily="18" charset="0"/>
                <a:cs typeface="Times New Roman" panose="02020603050405020304" pitchFamily="18" charset="0"/>
              </a:rPr>
              <a:t>220 User-defined AOPs</a:t>
            </a:r>
          </a:p>
          <a:p>
            <a:pPr lvl="1" indent="-228600" defTabSz="914400">
              <a:lnSpc>
                <a:spcPct val="120000"/>
              </a:lnSpc>
              <a:spcAft>
                <a:spcPts val="600"/>
              </a:spcAft>
              <a:buClr>
                <a:schemeClr val="accent1">
                  <a:lumMod val="60000"/>
                  <a:lumOff val="40000"/>
                </a:schemeClr>
              </a:buClr>
              <a:buSzPct val="160000"/>
              <a:buFont typeface="Arial" panose="020B0604020202020204" pitchFamily="34" charset="0"/>
              <a:buChar char="•"/>
            </a:pPr>
            <a:r>
              <a:rPr lang="en-US" cap="all" dirty="0">
                <a:latin typeface="Times New Roman" panose="02020603050405020304" pitchFamily="18" charset="0"/>
                <a:cs typeface="Times New Roman" panose="02020603050405020304" pitchFamily="18" charset="0"/>
              </a:rPr>
              <a:t>471 user-specified linear AOPs</a:t>
            </a:r>
          </a:p>
          <a:p>
            <a:pPr lvl="1" indent="-228600" defTabSz="914400">
              <a:lnSpc>
                <a:spcPct val="120000"/>
              </a:lnSpc>
              <a:spcAft>
                <a:spcPts val="600"/>
              </a:spcAft>
              <a:buClr>
                <a:schemeClr val="accent1">
                  <a:lumMod val="60000"/>
                  <a:lumOff val="40000"/>
                </a:schemeClr>
              </a:buClr>
              <a:buSzPct val="160000"/>
              <a:buFont typeface="Arial" panose="020B0604020202020204" pitchFamily="34" charset="0"/>
              <a:buChar char="•"/>
            </a:pPr>
            <a:r>
              <a:rPr lang="en-US" cap="all" dirty="0">
                <a:latin typeface="Times New Roman" panose="02020603050405020304" pitchFamily="18" charset="0"/>
                <a:cs typeface="Times New Roman" panose="02020603050405020304" pitchFamily="18" charset="0"/>
              </a:rPr>
              <a:t>840 KEs</a:t>
            </a:r>
          </a:p>
          <a:p>
            <a:pPr lvl="1" indent="-228600" defTabSz="914400">
              <a:lnSpc>
                <a:spcPct val="120000"/>
              </a:lnSpc>
              <a:spcAft>
                <a:spcPts val="600"/>
              </a:spcAft>
              <a:buClr>
                <a:schemeClr val="accent1">
                  <a:lumMod val="60000"/>
                  <a:lumOff val="40000"/>
                </a:schemeClr>
              </a:buClr>
              <a:buSzPct val="160000"/>
              <a:buFont typeface="Arial" panose="020B0604020202020204" pitchFamily="34" charset="0"/>
              <a:buChar char="•"/>
            </a:pPr>
            <a:r>
              <a:rPr lang="en-US" cap="all" dirty="0">
                <a:latin typeface="Times New Roman" panose="02020603050405020304" pitchFamily="18" charset="0"/>
                <a:cs typeface="Times New Roman" panose="02020603050405020304" pitchFamily="18" charset="0"/>
              </a:rPr>
              <a:t>1050 KERs</a:t>
            </a:r>
          </a:p>
          <a:p>
            <a:pPr lvl="1" indent="-228600" defTabSz="914400">
              <a:lnSpc>
                <a:spcPct val="120000"/>
              </a:lnSpc>
              <a:spcAft>
                <a:spcPts val="600"/>
              </a:spcAft>
              <a:buClr>
                <a:schemeClr val="accent1">
                  <a:lumMod val="60000"/>
                  <a:lumOff val="40000"/>
                </a:schemeClr>
              </a:buClr>
              <a:buSzPct val="160000"/>
              <a:buFont typeface="Arial" panose="020B0604020202020204" pitchFamily="34" charset="0"/>
              <a:buChar char="•"/>
            </a:pPr>
            <a:endParaRPr lang="en-US" cap="all" dirty="0">
              <a:latin typeface="Times New Roman" panose="02020603050405020304" pitchFamily="18" charset="0"/>
              <a:cs typeface="Times New Roman" panose="02020603050405020304" pitchFamily="18" charset="0"/>
            </a:endParaRPr>
          </a:p>
        </p:txBody>
      </p:sp>
      <p:pic>
        <p:nvPicPr>
          <p:cNvPr id="19" name="Picture 18">
            <a:hlinkClick r:id="rId4">
              <a:snd r:embed="rId3" name="drumroll.wav"/>
            </a:hlinkClick>
          </p:cNvPr>
          <p:cNvPicPr>
            <a:picLocks noChangeAspect="1"/>
          </p:cNvPicPr>
          <p:nvPr/>
        </p:nvPicPr>
        <p:blipFill>
          <a:blip r:embed="rId5"/>
          <a:stretch>
            <a:fillRect/>
          </a:stretch>
        </p:blipFill>
        <p:spPr>
          <a:xfrm>
            <a:off x="6320775" y="3850676"/>
            <a:ext cx="2813315" cy="2287086"/>
          </a:xfrm>
          <a:prstGeom prst="rect">
            <a:avLst/>
          </a:prstGeom>
        </p:spPr>
      </p:pic>
    </p:spTree>
    <p:extLst>
      <p:ext uri="{BB962C8B-B14F-4D97-AF65-F5344CB8AC3E}">
        <p14:creationId xmlns:p14="http://schemas.microsoft.com/office/powerpoint/2010/main" val="143859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92741" y="1790027"/>
            <a:ext cx="5299024" cy="4082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9927933" y="1844763"/>
            <a:ext cx="1583871"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KE Pages</a:t>
            </a:r>
          </a:p>
        </p:txBody>
      </p:sp>
      <p:sp>
        <p:nvSpPr>
          <p:cNvPr id="5" name="Rectangle 4"/>
          <p:cNvSpPr/>
          <p:nvPr/>
        </p:nvSpPr>
        <p:spPr>
          <a:xfrm>
            <a:off x="9379458" y="4301812"/>
            <a:ext cx="1752600" cy="20539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Rectangle 5"/>
          <p:cNvSpPr/>
          <p:nvPr/>
        </p:nvSpPr>
        <p:spPr>
          <a:xfrm>
            <a:off x="9163260" y="4245109"/>
            <a:ext cx="1752600" cy="20539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Rectangle 6"/>
          <p:cNvSpPr/>
          <p:nvPr/>
        </p:nvSpPr>
        <p:spPr>
          <a:xfrm>
            <a:off x="8947062" y="4188406"/>
            <a:ext cx="1752600" cy="20539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Rectangle 7"/>
          <p:cNvSpPr/>
          <p:nvPr/>
        </p:nvSpPr>
        <p:spPr>
          <a:xfrm>
            <a:off x="8883264" y="4284103"/>
            <a:ext cx="1600200" cy="190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Rectangle 8"/>
          <p:cNvSpPr/>
          <p:nvPr/>
        </p:nvSpPr>
        <p:spPr>
          <a:xfrm>
            <a:off x="8730864" y="4131703"/>
            <a:ext cx="1752600" cy="20539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TextBox 9"/>
          <p:cNvSpPr txBox="1"/>
          <p:nvPr/>
        </p:nvSpPr>
        <p:spPr>
          <a:xfrm>
            <a:off x="8530140" y="4129036"/>
            <a:ext cx="160020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KER Pages</a:t>
            </a:r>
          </a:p>
        </p:txBody>
      </p:sp>
      <p:sp>
        <p:nvSpPr>
          <p:cNvPr id="11" name="TextBox 10"/>
          <p:cNvSpPr txBox="1"/>
          <p:nvPr/>
        </p:nvSpPr>
        <p:spPr>
          <a:xfrm>
            <a:off x="8730864" y="4436503"/>
            <a:ext cx="1600200" cy="1754326"/>
          </a:xfrm>
          <a:prstGeom prst="rect">
            <a:avLst/>
          </a:prstGeom>
          <a:noFill/>
        </p:spPr>
        <p:txBody>
          <a:bodyPr wrap="square" rtlCol="0">
            <a:spAutoFit/>
          </a:bodyPr>
          <a:lstStyle/>
          <a:p>
            <a:pPr marL="114300" indent="-114300">
              <a:buFont typeface="Arial" pitchFamily="34" charset="0"/>
              <a:buChar char="•"/>
            </a:pPr>
            <a:r>
              <a:rPr lang="en-US" sz="1200" dirty="0">
                <a:latin typeface="Times New Roman" panose="02020603050405020304" pitchFamily="18" charset="0"/>
                <a:cs typeface="Times New Roman" panose="02020603050405020304" pitchFamily="18" charset="0"/>
              </a:rPr>
              <a:t>Title</a:t>
            </a:r>
          </a:p>
          <a:p>
            <a:pPr marL="114300" indent="-114300">
              <a:buFont typeface="Arial" pitchFamily="34" charset="0"/>
              <a:buChar char="•"/>
            </a:pPr>
            <a:r>
              <a:rPr lang="en-US" sz="1200" dirty="0">
                <a:latin typeface="Times New Roman" panose="02020603050405020304" pitchFamily="18" charset="0"/>
                <a:cs typeface="Times New Roman" panose="02020603050405020304" pitchFamily="18" charset="0"/>
              </a:rPr>
              <a:t>Description</a:t>
            </a:r>
          </a:p>
          <a:p>
            <a:pPr marL="114300" indent="-114300">
              <a:buFont typeface="Arial" pitchFamily="34" charset="0"/>
              <a:buChar char="•"/>
            </a:pPr>
            <a:r>
              <a:rPr lang="en-US" sz="1200" dirty="0">
                <a:latin typeface="Times New Roman" panose="02020603050405020304" pitchFamily="18" charset="0"/>
                <a:cs typeface="Times New Roman" panose="02020603050405020304" pitchFamily="18" charset="0"/>
              </a:rPr>
              <a:t>Biological plausibility</a:t>
            </a:r>
          </a:p>
          <a:p>
            <a:pPr marL="114300" indent="-114300">
              <a:buFont typeface="Arial" pitchFamily="34" charset="0"/>
              <a:buChar char="•"/>
            </a:pPr>
            <a:r>
              <a:rPr lang="en-US" sz="1200" dirty="0">
                <a:latin typeface="Times New Roman" panose="02020603050405020304" pitchFamily="18" charset="0"/>
                <a:cs typeface="Times New Roman" panose="02020603050405020304" pitchFamily="18" charset="0"/>
              </a:rPr>
              <a:t>Empirical support</a:t>
            </a:r>
          </a:p>
          <a:p>
            <a:pPr marL="114300" indent="-114300">
              <a:buFont typeface="Arial" pitchFamily="34" charset="0"/>
              <a:buChar char="•"/>
            </a:pPr>
            <a:r>
              <a:rPr lang="en-US" sz="1200" dirty="0">
                <a:latin typeface="Times New Roman" panose="02020603050405020304" pitchFamily="18" charset="0"/>
                <a:cs typeface="Times New Roman" panose="02020603050405020304" pitchFamily="18" charset="0"/>
              </a:rPr>
              <a:t>Inconsistencies and uncertainties</a:t>
            </a:r>
          </a:p>
          <a:p>
            <a:pPr marL="114300" indent="-114300">
              <a:buFont typeface="Arial" pitchFamily="34" charset="0"/>
              <a:buChar char="•"/>
            </a:pPr>
            <a:r>
              <a:rPr lang="en-US" sz="1200" dirty="0">
                <a:latin typeface="Times New Roman" panose="02020603050405020304" pitchFamily="18" charset="0"/>
                <a:cs typeface="Times New Roman" panose="02020603050405020304" pitchFamily="18" charset="0"/>
              </a:rPr>
              <a:t>Quantitative understanding</a:t>
            </a:r>
          </a:p>
        </p:txBody>
      </p:sp>
      <p:sp>
        <p:nvSpPr>
          <p:cNvPr id="12" name="Rectangle 11"/>
          <p:cNvSpPr/>
          <p:nvPr/>
        </p:nvSpPr>
        <p:spPr>
          <a:xfrm>
            <a:off x="10086522" y="1890366"/>
            <a:ext cx="1752600" cy="20539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Rectangle 12"/>
          <p:cNvSpPr/>
          <p:nvPr/>
        </p:nvSpPr>
        <p:spPr>
          <a:xfrm>
            <a:off x="9870324" y="1833663"/>
            <a:ext cx="1752600" cy="20539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Rectangle 13"/>
          <p:cNvSpPr/>
          <p:nvPr/>
        </p:nvSpPr>
        <p:spPr>
          <a:xfrm>
            <a:off x="9654126" y="1776960"/>
            <a:ext cx="1752600" cy="20539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14"/>
          <p:cNvSpPr/>
          <p:nvPr/>
        </p:nvSpPr>
        <p:spPr>
          <a:xfrm>
            <a:off x="9590328" y="1872657"/>
            <a:ext cx="1600200" cy="190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Rectangle 15"/>
          <p:cNvSpPr/>
          <p:nvPr/>
        </p:nvSpPr>
        <p:spPr>
          <a:xfrm>
            <a:off x="9437928" y="1720257"/>
            <a:ext cx="1752600" cy="20539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TextBox 16"/>
          <p:cNvSpPr txBox="1"/>
          <p:nvPr/>
        </p:nvSpPr>
        <p:spPr>
          <a:xfrm>
            <a:off x="9237204" y="1717590"/>
            <a:ext cx="160020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KE Pages</a:t>
            </a:r>
          </a:p>
        </p:txBody>
      </p:sp>
      <p:sp>
        <p:nvSpPr>
          <p:cNvPr id="18" name="TextBox 17"/>
          <p:cNvSpPr txBox="1"/>
          <p:nvPr/>
        </p:nvSpPr>
        <p:spPr>
          <a:xfrm>
            <a:off x="9627212" y="2351635"/>
            <a:ext cx="1600200" cy="1015663"/>
          </a:xfrm>
          <a:prstGeom prst="rect">
            <a:avLst/>
          </a:prstGeom>
          <a:noFill/>
        </p:spPr>
        <p:txBody>
          <a:bodyPr wrap="square" rtlCol="0">
            <a:spAutoFit/>
          </a:bodyPr>
          <a:lstStyle/>
          <a:p>
            <a:pPr marL="114300" indent="-114300">
              <a:buFont typeface="Arial" pitchFamily="34" charset="0"/>
              <a:buChar char="•"/>
            </a:pPr>
            <a:r>
              <a:rPr lang="en-US" sz="1200" dirty="0">
                <a:latin typeface="Times New Roman" panose="02020603050405020304" pitchFamily="18" charset="0"/>
                <a:cs typeface="Times New Roman" panose="02020603050405020304" pitchFamily="18" charset="0"/>
              </a:rPr>
              <a:t>Description</a:t>
            </a:r>
          </a:p>
          <a:p>
            <a:pPr marL="114300" indent="-114300">
              <a:buFont typeface="Arial" pitchFamily="34" charset="0"/>
              <a:buChar char="•"/>
            </a:pPr>
            <a:r>
              <a:rPr lang="en-US" sz="1200" dirty="0">
                <a:latin typeface="Times New Roman" panose="02020603050405020304" pitchFamily="18" charset="0"/>
                <a:cs typeface="Times New Roman" panose="02020603050405020304" pitchFamily="18" charset="0"/>
              </a:rPr>
              <a:t>Measurement/ detection</a:t>
            </a:r>
          </a:p>
          <a:p>
            <a:pPr marL="114300" indent="-114300">
              <a:buFont typeface="Arial" pitchFamily="34" charset="0"/>
              <a:buChar char="•"/>
            </a:pPr>
            <a:r>
              <a:rPr lang="en-US" sz="1200" dirty="0">
                <a:latin typeface="Times New Roman" panose="02020603050405020304" pitchFamily="18" charset="0"/>
                <a:cs typeface="Times New Roman" panose="02020603050405020304" pitchFamily="18" charset="0"/>
              </a:rPr>
              <a:t>Domain of applicability</a:t>
            </a:r>
          </a:p>
        </p:txBody>
      </p:sp>
      <p:sp>
        <p:nvSpPr>
          <p:cNvPr id="19" name="Rectangle 18"/>
          <p:cNvSpPr/>
          <p:nvPr/>
        </p:nvSpPr>
        <p:spPr>
          <a:xfrm>
            <a:off x="6493242" y="2865907"/>
            <a:ext cx="2036897" cy="24742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TextBox 19"/>
          <p:cNvSpPr txBox="1"/>
          <p:nvPr/>
        </p:nvSpPr>
        <p:spPr>
          <a:xfrm>
            <a:off x="6649272" y="2955347"/>
            <a:ext cx="1600200"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AOP Page</a:t>
            </a:r>
          </a:p>
        </p:txBody>
      </p:sp>
      <p:pic>
        <p:nvPicPr>
          <p:cNvPr id="21" name="Picture 20"/>
          <p:cNvPicPr>
            <a:picLocks noChangeAspect="1"/>
          </p:cNvPicPr>
          <p:nvPr/>
        </p:nvPicPr>
        <p:blipFill>
          <a:blip r:embed="rId4"/>
          <a:stretch>
            <a:fillRect/>
          </a:stretch>
        </p:blipFill>
        <p:spPr>
          <a:xfrm rot="10800000" flipV="1">
            <a:off x="6734493" y="3317031"/>
            <a:ext cx="1444281" cy="137818"/>
          </a:xfrm>
          <a:prstGeom prst="rect">
            <a:avLst/>
          </a:prstGeom>
        </p:spPr>
      </p:pic>
      <p:pic>
        <p:nvPicPr>
          <p:cNvPr id="22" name="Picture 21"/>
          <p:cNvPicPr>
            <a:picLocks noChangeAspect="1"/>
          </p:cNvPicPr>
          <p:nvPr/>
        </p:nvPicPr>
        <p:blipFill>
          <a:blip r:embed="rId5"/>
          <a:stretch>
            <a:fillRect/>
          </a:stretch>
        </p:blipFill>
        <p:spPr>
          <a:xfrm>
            <a:off x="6616480" y="3627888"/>
            <a:ext cx="1174979" cy="1557768"/>
          </a:xfrm>
          <a:prstGeom prst="rect">
            <a:avLst/>
          </a:prstGeom>
        </p:spPr>
      </p:pic>
      <p:pic>
        <p:nvPicPr>
          <p:cNvPr id="23" name="Picture 22"/>
          <p:cNvPicPr>
            <a:picLocks noChangeAspect="1"/>
          </p:cNvPicPr>
          <p:nvPr/>
        </p:nvPicPr>
        <p:blipFill>
          <a:blip r:embed="rId6"/>
          <a:stretch>
            <a:fillRect/>
          </a:stretch>
        </p:blipFill>
        <p:spPr>
          <a:xfrm>
            <a:off x="7923736" y="3627888"/>
            <a:ext cx="585712" cy="899487"/>
          </a:xfrm>
          <a:prstGeom prst="rect">
            <a:avLst/>
          </a:prstGeom>
        </p:spPr>
      </p:pic>
      <p:cxnSp>
        <p:nvCxnSpPr>
          <p:cNvPr id="24" name="Straight Connector 23"/>
          <p:cNvCxnSpPr>
            <a:cxnSpLocks/>
          </p:cNvCxnSpPr>
          <p:nvPr/>
        </p:nvCxnSpPr>
        <p:spPr>
          <a:xfrm flipV="1">
            <a:off x="7681698" y="2950101"/>
            <a:ext cx="1719346" cy="99685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p:cNvCxnSpPr>
            <a:endCxn id="11" idx="1"/>
          </p:cNvCxnSpPr>
          <p:nvPr/>
        </p:nvCxnSpPr>
        <p:spPr>
          <a:xfrm>
            <a:off x="7754820" y="4918239"/>
            <a:ext cx="976044" cy="395427"/>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6" name="Rectangle 25"/>
          <p:cNvSpPr/>
          <p:nvPr/>
        </p:nvSpPr>
        <p:spPr>
          <a:xfrm>
            <a:off x="715100" y="1073926"/>
            <a:ext cx="2523127" cy="646331"/>
          </a:xfrm>
          <a:prstGeom prst="rect">
            <a:avLst/>
          </a:prstGeom>
        </p:spPr>
        <p:txBody>
          <a:bodyPr wrap="none">
            <a:spAutoFit/>
          </a:bodyPr>
          <a:lstStyle/>
          <a:p>
            <a:r>
              <a:rPr lang="en-US" sz="3600" dirty="0">
                <a:solidFill>
                  <a:srgbClr val="00B0F0"/>
                </a:solidFill>
                <a:latin typeface="Times New Roman" panose="02020603050405020304" pitchFamily="18" charset="0"/>
                <a:cs typeface="Times New Roman" panose="02020603050405020304" pitchFamily="18" charset="0"/>
              </a:rPr>
              <a:t>Aopwiki.org</a:t>
            </a:r>
          </a:p>
        </p:txBody>
      </p:sp>
      <p:sp>
        <p:nvSpPr>
          <p:cNvPr id="27" name="TextBox 26">
            <a:extLst>
              <a:ext uri="{FF2B5EF4-FFF2-40B4-BE49-F238E27FC236}">
                <a16:creationId xmlns:a16="http://schemas.microsoft.com/office/drawing/2014/main" id="{DF97995A-C016-486A-A935-313C14441E81}"/>
              </a:ext>
            </a:extLst>
          </p:cNvPr>
          <p:cNvSpPr txBox="1"/>
          <p:nvPr/>
        </p:nvSpPr>
        <p:spPr>
          <a:xfrm>
            <a:off x="6567401" y="148259"/>
            <a:ext cx="4852893" cy="1323439"/>
          </a:xfrm>
          <a:prstGeom prst="rect">
            <a:avLst/>
          </a:prstGeom>
          <a:noFill/>
        </p:spPr>
        <p:txBody>
          <a:bodyPr wrap="square" rtlCol="0">
            <a:spAutoFit/>
          </a:bodyPr>
          <a:lstStyle/>
          <a:p>
            <a:r>
              <a:rPr lang="en-US" sz="4000" dirty="0">
                <a:solidFill>
                  <a:srgbClr val="00B0F0"/>
                </a:solidFill>
                <a:latin typeface="Times New Roman" panose="02020603050405020304" pitchFamily="18" charset="0"/>
                <a:cs typeface="Times New Roman" panose="02020603050405020304" pitchFamily="18" charset="0"/>
              </a:rPr>
              <a:t>Content of an AOP Description</a:t>
            </a:r>
          </a:p>
        </p:txBody>
      </p:sp>
    </p:spTree>
    <p:extLst>
      <p:ext uri="{BB962C8B-B14F-4D97-AF65-F5344CB8AC3E}">
        <p14:creationId xmlns:p14="http://schemas.microsoft.com/office/powerpoint/2010/main" val="28803040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F6A8BC-B1D2-42C0-9313-809B922C674C}"/>
              </a:ext>
            </a:extLst>
          </p:cNvPr>
          <p:cNvPicPr>
            <a:picLocks noChangeAspect="1"/>
          </p:cNvPicPr>
          <p:nvPr/>
        </p:nvPicPr>
        <p:blipFill>
          <a:blip r:embed="rId2"/>
          <a:stretch>
            <a:fillRect/>
          </a:stretch>
        </p:blipFill>
        <p:spPr>
          <a:xfrm>
            <a:off x="8809660" y="774282"/>
            <a:ext cx="2667000" cy="5829300"/>
          </a:xfrm>
          <a:prstGeom prst="rect">
            <a:avLst/>
          </a:prstGeom>
        </p:spPr>
      </p:pic>
      <p:sp>
        <p:nvSpPr>
          <p:cNvPr id="2" name="Title 1"/>
          <p:cNvSpPr>
            <a:spLocks noGrp="1"/>
          </p:cNvSpPr>
          <p:nvPr>
            <p:ph type="title"/>
          </p:nvPr>
        </p:nvSpPr>
        <p:spPr>
          <a:xfrm>
            <a:off x="2758736" y="474749"/>
            <a:ext cx="6050924" cy="563562"/>
          </a:xfrm>
        </p:spPr>
        <p:txBody>
          <a:bodyPr>
            <a:normAutofit fontScale="90000"/>
          </a:bodyPr>
          <a:lstStyle/>
          <a:p>
            <a:r>
              <a:rPr lang="en-US" dirty="0">
                <a:solidFill>
                  <a:srgbClr val="0070C0"/>
                </a:solidFill>
                <a:latin typeface="Times New Roman" panose="02020603050405020304" pitchFamily="18" charset="0"/>
                <a:cs typeface="Times New Roman" panose="02020603050405020304" pitchFamily="18" charset="0"/>
              </a:rPr>
              <a:t>Accessing the AOP-Wiki</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04085376"/>
              </p:ext>
            </p:extLst>
          </p:nvPr>
        </p:nvGraphicFramePr>
        <p:xfrm>
          <a:off x="277966" y="2306219"/>
          <a:ext cx="7543800" cy="4297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74937" y="1673064"/>
            <a:ext cx="8441029" cy="461665"/>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https://aopwiki.org/#Requesting Access to Create and Edit AOPs</a:t>
            </a:r>
          </a:p>
        </p:txBody>
      </p:sp>
      <p:sp>
        <p:nvSpPr>
          <p:cNvPr id="6" name="Rectangle 5"/>
          <p:cNvSpPr/>
          <p:nvPr/>
        </p:nvSpPr>
        <p:spPr>
          <a:xfrm>
            <a:off x="8641946" y="3933368"/>
            <a:ext cx="3002428" cy="4177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B0426B1A-5C29-4D0C-A307-1D0945960121}"/>
              </a:ext>
            </a:extLst>
          </p:cNvPr>
          <p:cNvPicPr>
            <a:picLocks noChangeAspect="1"/>
          </p:cNvPicPr>
          <p:nvPr/>
        </p:nvPicPr>
        <p:blipFill>
          <a:blip r:embed="rId8"/>
          <a:stretch>
            <a:fillRect/>
          </a:stretch>
        </p:blipFill>
        <p:spPr>
          <a:xfrm>
            <a:off x="6059641" y="4723272"/>
            <a:ext cx="1762125" cy="600075"/>
          </a:xfrm>
          <a:prstGeom prst="rect">
            <a:avLst/>
          </a:prstGeom>
        </p:spPr>
      </p:pic>
    </p:spTree>
    <p:extLst>
      <p:ext uri="{BB962C8B-B14F-4D97-AF65-F5344CB8AC3E}">
        <p14:creationId xmlns:p14="http://schemas.microsoft.com/office/powerpoint/2010/main" val="40904461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84124" y="757707"/>
            <a:ext cx="6089560" cy="563562"/>
          </a:xfrm>
        </p:spPr>
        <p:txBody>
          <a:bodyPr>
            <a:normAutofit fontScale="90000"/>
          </a:bodyPr>
          <a:lstStyle/>
          <a:p>
            <a:r>
              <a:rPr lang="en-US" dirty="0">
                <a:solidFill>
                  <a:srgbClr val="0070C0"/>
                </a:solidFill>
                <a:latin typeface="Times New Roman" panose="02020603050405020304" pitchFamily="18" charset="0"/>
                <a:cs typeface="Times New Roman" panose="02020603050405020304" pitchFamily="18" charset="0"/>
              </a:rPr>
              <a:t>Accessing the AOP-Wiki</a:t>
            </a:r>
          </a:p>
        </p:txBody>
      </p:sp>
      <p:pic>
        <p:nvPicPr>
          <p:cNvPr id="5" name="Picture 4"/>
          <p:cNvPicPr>
            <a:picLocks noChangeAspect="1"/>
          </p:cNvPicPr>
          <p:nvPr/>
        </p:nvPicPr>
        <p:blipFill>
          <a:blip r:embed="rId2"/>
          <a:stretch>
            <a:fillRect/>
          </a:stretch>
        </p:blipFill>
        <p:spPr>
          <a:xfrm>
            <a:off x="1680033" y="1485900"/>
            <a:ext cx="8831933" cy="5029200"/>
          </a:xfrm>
          <a:prstGeom prst="rect">
            <a:avLst/>
          </a:prstGeom>
        </p:spPr>
      </p:pic>
      <p:pic>
        <p:nvPicPr>
          <p:cNvPr id="6" name="Picture 6" descr="Image result for SAAOP">
            <a:extLst>
              <a:ext uri="{FF2B5EF4-FFF2-40B4-BE49-F238E27FC236}">
                <a16:creationId xmlns:a16="http://schemas.microsoft.com/office/drawing/2014/main" id="{D916DF27-8EAA-4D0F-B11C-A88F3EADC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458" y="342900"/>
            <a:ext cx="1545715"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3837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971800" y="259047"/>
            <a:ext cx="8496301" cy="6301548"/>
          </a:xfrm>
          <a:prstGeom prst="rect">
            <a:avLst/>
          </a:prstGeom>
        </p:spPr>
      </p:pic>
      <p:sp>
        <p:nvSpPr>
          <p:cNvPr id="2" name="TextBox 1"/>
          <p:cNvSpPr txBox="1"/>
          <p:nvPr/>
        </p:nvSpPr>
        <p:spPr>
          <a:xfrm>
            <a:off x="267952" y="2279739"/>
            <a:ext cx="2575975" cy="646331"/>
          </a:xfrm>
          <a:prstGeom prst="rect">
            <a:avLst/>
          </a:prstGeom>
          <a:noFill/>
        </p:spPr>
        <p:txBody>
          <a:bodyPr wrap="square" rtlCol="0">
            <a:spAutoFit/>
          </a:bodyPr>
          <a:lstStyle/>
          <a:p>
            <a:r>
              <a:rPr lang="en-US" sz="3600" dirty="0">
                <a:solidFill>
                  <a:srgbClr val="00B0F0"/>
                </a:solidFill>
                <a:latin typeface="Times New Roman" panose="02020603050405020304" pitchFamily="18" charset="0"/>
                <a:cs typeface="Times New Roman" panose="02020603050405020304" pitchFamily="18" charset="0"/>
              </a:rPr>
              <a:t>Aopwiki.org</a:t>
            </a:r>
          </a:p>
        </p:txBody>
      </p:sp>
    </p:spTree>
    <p:extLst>
      <p:ext uri="{BB962C8B-B14F-4D97-AF65-F5344CB8AC3E}">
        <p14:creationId xmlns:p14="http://schemas.microsoft.com/office/powerpoint/2010/main" val="279217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cstate="print"/>
          <a:srcRect/>
          <a:stretch>
            <a:fillRect/>
          </a:stretch>
        </p:blipFill>
        <p:spPr bwMode="auto">
          <a:xfrm>
            <a:off x="5795964" y="2590801"/>
            <a:ext cx="6053164" cy="3292972"/>
          </a:xfrm>
          <a:prstGeom prst="rect">
            <a:avLst/>
          </a:prstGeom>
          <a:noFill/>
          <a:ln w="9525">
            <a:noFill/>
            <a:miter lim="800000"/>
            <a:headEnd/>
            <a:tailEnd/>
          </a:ln>
        </p:spPr>
      </p:pic>
      <p:pic>
        <p:nvPicPr>
          <p:cNvPr id="97283" name="Picture 3"/>
          <p:cNvPicPr>
            <a:picLocks noChangeAspect="1" noChangeArrowheads="1"/>
          </p:cNvPicPr>
          <p:nvPr/>
        </p:nvPicPr>
        <p:blipFill>
          <a:blip r:embed="rId3" cstate="print"/>
          <a:srcRect/>
          <a:stretch>
            <a:fillRect/>
          </a:stretch>
        </p:blipFill>
        <p:spPr bwMode="auto">
          <a:xfrm>
            <a:off x="9017001" y="428581"/>
            <a:ext cx="1485899" cy="1731395"/>
          </a:xfrm>
          <a:prstGeom prst="rect">
            <a:avLst/>
          </a:prstGeom>
          <a:noFill/>
          <a:ln w="9525">
            <a:noFill/>
            <a:miter lim="800000"/>
            <a:headEnd/>
            <a:tailEnd/>
          </a:ln>
        </p:spPr>
      </p:pic>
      <p:pic>
        <p:nvPicPr>
          <p:cNvPr id="97284" name="Picture 4"/>
          <p:cNvPicPr>
            <a:picLocks noChangeAspect="1" noChangeArrowheads="1"/>
          </p:cNvPicPr>
          <p:nvPr/>
        </p:nvPicPr>
        <p:blipFill>
          <a:blip r:embed="rId4" cstate="print"/>
          <a:srcRect/>
          <a:stretch>
            <a:fillRect/>
          </a:stretch>
        </p:blipFill>
        <p:spPr bwMode="auto">
          <a:xfrm>
            <a:off x="380972" y="1808569"/>
            <a:ext cx="5473558" cy="4669551"/>
          </a:xfrm>
          <a:prstGeom prst="rect">
            <a:avLst/>
          </a:prstGeom>
          <a:noFill/>
          <a:ln w="9525">
            <a:noFill/>
            <a:miter lim="800000"/>
            <a:headEnd/>
            <a:tailEnd/>
          </a:ln>
        </p:spPr>
      </p:pic>
      <p:sp>
        <p:nvSpPr>
          <p:cNvPr id="5" name="TextBox 4"/>
          <p:cNvSpPr txBox="1"/>
          <p:nvPr/>
        </p:nvSpPr>
        <p:spPr>
          <a:xfrm>
            <a:off x="1828800" y="379880"/>
            <a:ext cx="2514600" cy="769441"/>
          </a:xfrm>
          <a:prstGeom prst="rect">
            <a:avLst/>
          </a:prstGeom>
          <a:noFill/>
        </p:spPr>
        <p:txBody>
          <a:bodyPr wrap="square" rtlCol="0">
            <a:spAutoFit/>
          </a:bodyPr>
          <a:lstStyle/>
          <a:p>
            <a:pPr algn="ctr"/>
            <a:r>
              <a:rPr lang="en-US" sz="4400" b="1" dirty="0">
                <a:effectLst>
                  <a:outerShdw blurRad="38100" dist="38100" dir="2700000" algn="tl">
                    <a:srgbClr val="000000">
                      <a:alpha val="43137"/>
                    </a:srgbClr>
                  </a:outerShdw>
                </a:effectLst>
              </a:rPr>
              <a:t>ToxCast</a:t>
            </a:r>
          </a:p>
        </p:txBody>
      </p:sp>
      <p:sp>
        <p:nvSpPr>
          <p:cNvPr id="6" name="TextBox 5"/>
          <p:cNvSpPr txBox="1"/>
          <p:nvPr/>
        </p:nvSpPr>
        <p:spPr>
          <a:xfrm>
            <a:off x="1600200" y="1294279"/>
            <a:ext cx="3124200"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&gt; 600 assays, &gt;3000 chemicals, </a:t>
            </a:r>
          </a:p>
        </p:txBody>
      </p:sp>
      <p:sp>
        <p:nvSpPr>
          <p:cNvPr id="7" name="Title 1"/>
          <p:cNvSpPr txBox="1">
            <a:spLocks/>
          </p:cNvSpPr>
          <p:nvPr/>
        </p:nvSpPr>
        <p:spPr>
          <a:xfrm>
            <a:off x="2857500" y="0"/>
            <a:ext cx="6477000" cy="990600"/>
          </a:xfrm>
          <a:prstGeom prst="rect">
            <a:avLst/>
          </a:prstGeom>
        </p:spPr>
        <p:txBody>
          <a:bodyPr vert="horz" lIns="91440" tIns="45720" rIns="91440" bIns="45720" rtlCol="0" anchor="ctr">
            <a:noAutofit/>
          </a:bodyPr>
          <a:lstStyle/>
          <a:p>
            <a:pPr algn="ctr" defTabSz="914400">
              <a:spcBef>
                <a:spcPct val="0"/>
              </a:spcBef>
              <a:defRPr/>
            </a:pPr>
            <a:r>
              <a:rPr lang="en-US" sz="3200" b="1" dirty="0">
                <a:solidFill>
                  <a:schemeClr val="bg1"/>
                </a:solidFill>
                <a:latin typeface="+mj-lt"/>
                <a:ea typeface="+mj-ea"/>
                <a:cs typeface="+mj-cs"/>
              </a:rPr>
              <a:t>Introduction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9400" y="114300"/>
            <a:ext cx="9372600" cy="798490"/>
          </a:xfrm>
        </p:spPr>
        <p:txBody>
          <a:bodyPr>
            <a:normAutofit/>
          </a:bodyPr>
          <a:lstStyle/>
          <a:p>
            <a:r>
              <a:rPr lang="en-US" dirty="0">
                <a:latin typeface="Times New Roman" panose="02020603050405020304" pitchFamily="18" charset="0"/>
                <a:cs typeface="Times New Roman" panose="02020603050405020304" pitchFamily="18" charset="0"/>
              </a:rPr>
              <a:t>Search AOPs</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49400" y="798490"/>
            <a:ext cx="6701999" cy="6095322"/>
          </a:xfrm>
          <a:prstGeom prst="rect">
            <a:avLst/>
          </a:prstGeom>
        </p:spPr>
      </p:pic>
      <p:sp>
        <p:nvSpPr>
          <p:cNvPr id="5" name="TextBox 4"/>
          <p:cNvSpPr txBox="1"/>
          <p:nvPr/>
        </p:nvSpPr>
        <p:spPr>
          <a:xfrm>
            <a:off x="8731875" y="1659285"/>
            <a:ext cx="3271234" cy="353943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Search by </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Author</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Key words</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Status</a:t>
            </a:r>
          </a:p>
        </p:txBody>
      </p:sp>
    </p:spTree>
    <p:extLst>
      <p:ext uri="{BB962C8B-B14F-4D97-AF65-F5344CB8AC3E}">
        <p14:creationId xmlns:p14="http://schemas.microsoft.com/office/powerpoint/2010/main" val="155793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58240" y="269574"/>
            <a:ext cx="9875520" cy="1356360"/>
          </a:xfrm>
        </p:spPr>
        <p:txBody>
          <a:bodyPr/>
          <a:lstStyle/>
          <a:p>
            <a:r>
              <a:rPr lang="en-US" dirty="0">
                <a:latin typeface="Times New Roman" panose="02020603050405020304" pitchFamily="18" charset="0"/>
                <a:cs typeface="Times New Roman" panose="02020603050405020304" pitchFamily="18" charset="0"/>
              </a:rPr>
              <a:t>Properties of AOPs</a:t>
            </a:r>
          </a:p>
        </p:txBody>
      </p:sp>
      <p:sp>
        <p:nvSpPr>
          <p:cNvPr id="4" name="Shape 141"/>
          <p:cNvSpPr>
            <a:spLocks noGrp="1"/>
          </p:cNvSpPr>
          <p:nvPr>
            <p:ph idx="1"/>
          </p:nvPr>
        </p:nvSpPr>
        <p:spPr>
          <a:xfrm>
            <a:off x="2346960" y="1079699"/>
            <a:ext cx="7543801" cy="585615"/>
          </a:xfrm>
          <a:prstGeom prst="rect">
            <a:avLst/>
          </a:prstGeom>
        </p:spPr>
        <p:txBody>
          <a:bodyPr>
            <a:normAutofit/>
          </a:bodyPr>
          <a:lstStyle/>
          <a:p>
            <a:pPr marL="361639" lvl="1" indent="-361639">
              <a:lnSpc>
                <a:spcPct val="140000"/>
              </a:lnSpc>
              <a:buFont typeface="+mj-lt"/>
              <a:buAutoNum type="arabicPeriod"/>
            </a:pPr>
            <a:r>
              <a:rPr lang="nl-BE" sz="2250" b="1"/>
              <a:t>Naming convention</a:t>
            </a:r>
          </a:p>
        </p:txBody>
      </p:sp>
      <p:pic>
        <p:nvPicPr>
          <p:cNvPr id="7" name="Picture 6"/>
          <p:cNvPicPr>
            <a:picLocks noChangeAspect="1"/>
          </p:cNvPicPr>
          <p:nvPr/>
        </p:nvPicPr>
        <p:blipFill>
          <a:blip r:embed="rId2"/>
          <a:stretch>
            <a:fillRect/>
          </a:stretch>
        </p:blipFill>
        <p:spPr>
          <a:xfrm>
            <a:off x="2315340" y="2942913"/>
            <a:ext cx="4991695" cy="669727"/>
          </a:xfrm>
          <a:prstGeom prst="rect">
            <a:avLst/>
          </a:prstGeom>
        </p:spPr>
      </p:pic>
      <p:pic>
        <p:nvPicPr>
          <p:cNvPr id="8" name="Picture 7"/>
          <p:cNvPicPr>
            <a:picLocks noChangeAspect="1"/>
          </p:cNvPicPr>
          <p:nvPr/>
        </p:nvPicPr>
        <p:blipFill>
          <a:blip r:embed="rId3"/>
          <a:stretch>
            <a:fillRect/>
          </a:stretch>
        </p:blipFill>
        <p:spPr>
          <a:xfrm>
            <a:off x="2357499" y="3856783"/>
            <a:ext cx="3946922" cy="616148"/>
          </a:xfrm>
          <a:prstGeom prst="rect">
            <a:avLst/>
          </a:prstGeom>
        </p:spPr>
      </p:pic>
      <p:pic>
        <p:nvPicPr>
          <p:cNvPr id="9" name="Picture 8"/>
          <p:cNvPicPr>
            <a:picLocks noChangeAspect="1"/>
          </p:cNvPicPr>
          <p:nvPr/>
        </p:nvPicPr>
        <p:blipFill>
          <a:blip r:embed="rId4"/>
          <a:stretch>
            <a:fillRect/>
          </a:stretch>
        </p:blipFill>
        <p:spPr>
          <a:xfrm>
            <a:off x="2378579" y="4717074"/>
            <a:ext cx="5893594" cy="634008"/>
          </a:xfrm>
          <a:prstGeom prst="rect">
            <a:avLst/>
          </a:prstGeom>
        </p:spPr>
      </p:pic>
      <p:sp>
        <p:nvSpPr>
          <p:cNvPr id="10" name="Rounded Rectangle 9"/>
          <p:cNvSpPr/>
          <p:nvPr/>
        </p:nvSpPr>
        <p:spPr>
          <a:xfrm>
            <a:off x="3517947" y="1818963"/>
            <a:ext cx="1238348" cy="555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6" b="1">
                <a:latin typeface="Times New Roman" panose="02020603050405020304" pitchFamily="18" charset="0"/>
                <a:cs typeface="Times New Roman" panose="02020603050405020304" pitchFamily="18" charset="0"/>
              </a:rPr>
              <a:t>MIE</a:t>
            </a:r>
          </a:p>
        </p:txBody>
      </p:sp>
      <p:sp>
        <p:nvSpPr>
          <p:cNvPr id="11" name="Rounded Rectangle 10"/>
          <p:cNvSpPr/>
          <p:nvPr/>
        </p:nvSpPr>
        <p:spPr>
          <a:xfrm>
            <a:off x="5162361" y="1818963"/>
            <a:ext cx="2284121" cy="555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6" b="1">
                <a:latin typeface="Times New Roman" panose="02020603050405020304" pitchFamily="18" charset="0"/>
                <a:cs typeface="Times New Roman" panose="02020603050405020304" pitchFamily="18" charset="0"/>
              </a:rPr>
              <a:t>leading to</a:t>
            </a:r>
          </a:p>
        </p:txBody>
      </p:sp>
      <p:sp>
        <p:nvSpPr>
          <p:cNvPr id="12" name="Right Arrow 11"/>
          <p:cNvSpPr/>
          <p:nvPr/>
        </p:nvSpPr>
        <p:spPr>
          <a:xfrm>
            <a:off x="4807053" y="1969378"/>
            <a:ext cx="304549" cy="2481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Times New Roman" panose="02020603050405020304" pitchFamily="18" charset="0"/>
              <a:cs typeface="Times New Roman" panose="02020603050405020304" pitchFamily="18" charset="0"/>
            </a:endParaRPr>
          </a:p>
        </p:txBody>
      </p:sp>
      <p:sp>
        <p:nvSpPr>
          <p:cNvPr id="13" name="Right Arrow 12"/>
          <p:cNvSpPr/>
          <p:nvPr/>
        </p:nvSpPr>
        <p:spPr>
          <a:xfrm>
            <a:off x="7497239" y="1969377"/>
            <a:ext cx="304549" cy="2481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Times New Roman" panose="02020603050405020304" pitchFamily="18" charset="0"/>
              <a:cs typeface="Times New Roman" panose="02020603050405020304" pitchFamily="18" charset="0"/>
            </a:endParaRPr>
          </a:p>
        </p:txBody>
      </p:sp>
      <p:sp>
        <p:nvSpPr>
          <p:cNvPr id="14" name="Rounded Rectangle 13"/>
          <p:cNvSpPr/>
          <p:nvPr/>
        </p:nvSpPr>
        <p:spPr>
          <a:xfrm>
            <a:off x="7852546" y="1841522"/>
            <a:ext cx="1238348" cy="5326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6" b="1">
                <a:latin typeface="Times New Roman" panose="02020603050405020304" pitchFamily="18" charset="0"/>
                <a:cs typeface="Times New Roman" panose="02020603050405020304" pitchFamily="18" charset="0"/>
              </a:rPr>
              <a:t>AO</a:t>
            </a:r>
          </a:p>
        </p:txBody>
      </p:sp>
      <p:sp>
        <p:nvSpPr>
          <p:cNvPr id="15" name="TextBox 14"/>
          <p:cNvSpPr txBox="1"/>
          <p:nvPr/>
        </p:nvSpPr>
        <p:spPr>
          <a:xfrm>
            <a:off x="1913785" y="6343437"/>
            <a:ext cx="5323380" cy="568489"/>
          </a:xfrm>
          <a:prstGeom prst="rect">
            <a:avLst/>
          </a:prstGeom>
          <a:noFill/>
        </p:spPr>
        <p:txBody>
          <a:bodyPr wrap="none" rtlCol="0">
            <a:spAutoFit/>
          </a:bodyPr>
          <a:lstStyle/>
          <a:p>
            <a:r>
              <a:rPr lang="en-US" sz="1547" dirty="0">
                <a:solidFill>
                  <a:schemeClr val="bg1"/>
                </a:solidFill>
                <a:latin typeface="Times New Roman" panose="02020603050405020304" pitchFamily="18" charset="0"/>
                <a:cs typeface="Times New Roman" panose="02020603050405020304" pitchFamily="18" charset="0"/>
              </a:rPr>
              <a:t>Villeneuve et al., Toxicological Sciences, </a:t>
            </a:r>
            <a:r>
              <a:rPr lang="is-IS" sz="1547" dirty="0">
                <a:solidFill>
                  <a:schemeClr val="bg1"/>
                </a:solidFill>
                <a:latin typeface="Times New Roman" panose="02020603050405020304" pitchFamily="18" charset="0"/>
                <a:cs typeface="Times New Roman" panose="02020603050405020304" pitchFamily="18" charset="0"/>
              </a:rPr>
              <a:t>142(2), 2014, 312–320</a:t>
            </a:r>
          </a:p>
          <a:p>
            <a:r>
              <a:rPr lang="en-US" sz="1547" dirty="0">
                <a:solidFill>
                  <a:schemeClr val="bg1"/>
                </a:solidFill>
                <a:latin typeface="Times New Roman" panose="02020603050405020304" pitchFamily="18" charset="0"/>
                <a:cs typeface="Times New Roman" panose="02020603050405020304" pitchFamily="18" charset="0"/>
              </a:rPr>
              <a:t>Villeneuve et al., Toxicological Sciences, </a:t>
            </a:r>
            <a:r>
              <a:rPr lang="is-IS" sz="1547" dirty="0">
                <a:solidFill>
                  <a:schemeClr val="bg1"/>
                </a:solidFill>
                <a:latin typeface="Times New Roman" panose="02020603050405020304" pitchFamily="18" charset="0"/>
                <a:cs typeface="Times New Roman" panose="02020603050405020304" pitchFamily="18" charset="0"/>
              </a:rPr>
              <a:t>142(2), 2014, 321–330</a:t>
            </a:r>
          </a:p>
        </p:txBody>
      </p:sp>
    </p:spTree>
    <p:extLst>
      <p:ext uri="{BB962C8B-B14F-4D97-AF65-F5344CB8AC3E}">
        <p14:creationId xmlns:p14="http://schemas.microsoft.com/office/powerpoint/2010/main" val="17446864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47728" y="951276"/>
            <a:ext cx="7928877" cy="5322524"/>
          </a:xfrm>
          <a:prstGeom prst="rect">
            <a:avLst/>
          </a:prstGeom>
        </p:spPr>
      </p:pic>
      <p:sp>
        <p:nvSpPr>
          <p:cNvPr id="5" name="TextBox 4"/>
          <p:cNvSpPr txBox="1"/>
          <p:nvPr/>
        </p:nvSpPr>
        <p:spPr>
          <a:xfrm>
            <a:off x="8301532" y="951276"/>
            <a:ext cx="3542740" cy="5016758"/>
          </a:xfrm>
          <a:prstGeom prst="rect">
            <a:avLst/>
          </a:prstGeom>
          <a:noFill/>
        </p:spPr>
        <p:txBody>
          <a:bodyPr wrap="square" rtlCol="0">
            <a:spAutoFit/>
          </a:bodyPr>
          <a:lstStyle/>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Structured fields</a:t>
            </a:r>
          </a:p>
          <a:p>
            <a:pPr lvl="1"/>
            <a:r>
              <a:rPr lang="en-US" sz="3200" dirty="0">
                <a:latin typeface="Times New Roman" panose="02020603050405020304" pitchFamily="18" charset="0"/>
                <a:cs typeface="Times New Roman" panose="02020603050405020304" pitchFamily="18" charset="0"/>
              </a:rPr>
              <a:t>Summary of AOP</a:t>
            </a:r>
          </a:p>
          <a:p>
            <a:pPr lvl="1"/>
            <a:r>
              <a:rPr lang="en-US" sz="3200" dirty="0">
                <a:latin typeface="Times New Roman" panose="02020603050405020304" pitchFamily="18" charset="0"/>
                <a:cs typeface="Times New Roman" panose="02020603050405020304" pitchFamily="18" charset="0"/>
              </a:rPr>
              <a:t>Applicability</a:t>
            </a:r>
          </a:p>
          <a:p>
            <a:pPr lvl="1"/>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Overall Assessment</a:t>
            </a:r>
          </a:p>
          <a:p>
            <a:pPr lvl="1"/>
            <a:r>
              <a:rPr lang="en-US" sz="3200" dirty="0">
                <a:latin typeface="Times New Roman" panose="02020603050405020304" pitchFamily="18" charset="0"/>
                <a:cs typeface="Times New Roman" panose="02020603050405020304" pitchFamily="18" charset="0"/>
              </a:rPr>
              <a:t>Applicability</a:t>
            </a:r>
          </a:p>
          <a:p>
            <a:pPr lvl="1"/>
            <a:r>
              <a:rPr lang="en-US" sz="3200" dirty="0" err="1">
                <a:latin typeface="Times New Roman" panose="02020603050405020304" pitchFamily="18" charset="0"/>
                <a:cs typeface="Times New Roman" panose="02020603050405020304" pitchFamily="18" charset="0"/>
              </a:rPr>
              <a:t>WoE</a:t>
            </a:r>
            <a:endParaRPr lang="en-US" sz="3200" dirty="0">
              <a:latin typeface="Times New Roman" panose="02020603050405020304" pitchFamily="18" charset="0"/>
              <a:cs typeface="Times New Roman" panose="02020603050405020304" pitchFamily="18" charset="0"/>
            </a:endParaRPr>
          </a:p>
          <a:p>
            <a:pPr lvl="1"/>
            <a:r>
              <a:rPr lang="en-US" sz="3200" dirty="0">
                <a:latin typeface="Times New Roman" panose="02020603050405020304" pitchFamily="18" charset="0"/>
                <a:cs typeface="Times New Roman" panose="02020603050405020304" pitchFamily="18" charset="0"/>
              </a:rPr>
              <a:t>Potential appl.</a:t>
            </a:r>
          </a:p>
        </p:txBody>
      </p:sp>
      <p:sp>
        <p:nvSpPr>
          <p:cNvPr id="6" name="Title 1"/>
          <p:cNvSpPr>
            <a:spLocks noGrp="1"/>
          </p:cNvSpPr>
          <p:nvPr>
            <p:ph type="title"/>
          </p:nvPr>
        </p:nvSpPr>
        <p:spPr>
          <a:xfrm>
            <a:off x="5484253" y="161668"/>
            <a:ext cx="5552941" cy="798490"/>
          </a:xfrm>
        </p:spPr>
        <p:txBody>
          <a:bodyPr>
            <a:normAutofit/>
          </a:bodyPr>
          <a:lstStyle/>
          <a:p>
            <a:r>
              <a:rPr lang="en-US" dirty="0">
                <a:latin typeface="Times New Roman" panose="02020603050405020304" pitchFamily="18" charset="0"/>
                <a:cs typeface="Times New Roman" panose="02020603050405020304" pitchFamily="18" charset="0"/>
              </a:rPr>
              <a:t>AOP Page Overview</a:t>
            </a:r>
          </a:p>
        </p:txBody>
      </p:sp>
    </p:spTree>
    <p:extLst>
      <p:ext uri="{BB962C8B-B14F-4D97-AF65-F5344CB8AC3E}">
        <p14:creationId xmlns:p14="http://schemas.microsoft.com/office/powerpoint/2010/main" val="366058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36493" y="914400"/>
            <a:ext cx="8017844" cy="5673143"/>
          </a:xfrm>
          <a:prstGeom prst="rect">
            <a:avLst/>
          </a:prstGeom>
        </p:spPr>
      </p:pic>
      <p:sp>
        <p:nvSpPr>
          <p:cNvPr id="5" name="Title 1"/>
          <p:cNvSpPr>
            <a:spLocks noGrp="1"/>
          </p:cNvSpPr>
          <p:nvPr>
            <p:ph type="title"/>
          </p:nvPr>
        </p:nvSpPr>
        <p:spPr>
          <a:xfrm>
            <a:off x="4814553" y="212501"/>
            <a:ext cx="6596129" cy="798490"/>
          </a:xfrm>
        </p:spPr>
        <p:txBody>
          <a:bodyPr>
            <a:normAutofit/>
          </a:bodyPr>
          <a:lstStyle/>
          <a:p>
            <a:r>
              <a:rPr lang="en-US" dirty="0">
                <a:latin typeface="Times New Roman" panose="02020603050405020304" pitchFamily="18" charset="0"/>
                <a:cs typeface="Times New Roman" panose="02020603050405020304" pitchFamily="18" charset="0"/>
              </a:rPr>
              <a:t>EVENT Page Overview</a:t>
            </a:r>
          </a:p>
        </p:txBody>
      </p:sp>
      <p:sp>
        <p:nvSpPr>
          <p:cNvPr id="6" name="TextBox 5"/>
          <p:cNvSpPr txBox="1"/>
          <p:nvPr/>
        </p:nvSpPr>
        <p:spPr>
          <a:xfrm>
            <a:off x="8654337" y="1068947"/>
            <a:ext cx="3284378" cy="440120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Structured fields</a:t>
            </a:r>
          </a:p>
          <a:p>
            <a:pPr lvl="1"/>
            <a:r>
              <a:rPr lang="en-US" sz="2800" dirty="0">
                <a:latin typeface="Times New Roman" panose="02020603050405020304" pitchFamily="18" charset="0"/>
                <a:cs typeface="Times New Roman" panose="02020603050405020304" pitchFamily="18" charset="0"/>
              </a:rPr>
              <a:t>Ontologies</a:t>
            </a:r>
          </a:p>
          <a:p>
            <a:pPr lvl="1"/>
            <a:r>
              <a:rPr lang="en-US" sz="2800" dirty="0">
                <a:latin typeface="Times New Roman" panose="02020603050405020304" pitchFamily="18" charset="0"/>
                <a:cs typeface="Times New Roman" panose="02020603050405020304" pitchFamily="18" charset="0"/>
              </a:rPr>
              <a:t>Stressors</a:t>
            </a:r>
          </a:p>
          <a:p>
            <a:pPr lvl="1"/>
            <a:r>
              <a:rPr lang="en-US" sz="2800" dirty="0">
                <a:latin typeface="Times New Roman" panose="02020603050405020304" pitchFamily="18" charset="0"/>
                <a:cs typeface="Times New Roman" panose="02020603050405020304" pitchFamily="18" charset="0"/>
              </a:rPr>
              <a:t>Applicability</a:t>
            </a:r>
          </a:p>
          <a:p>
            <a:pPr lvl="1"/>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Free text</a:t>
            </a:r>
          </a:p>
          <a:p>
            <a:pPr lvl="1"/>
            <a:r>
              <a:rPr lang="en-US" sz="2800" dirty="0">
                <a:latin typeface="Times New Roman" panose="02020603050405020304" pitchFamily="18" charset="0"/>
                <a:cs typeface="Times New Roman" panose="02020603050405020304" pitchFamily="18" charset="0"/>
              </a:rPr>
              <a:t>Description</a:t>
            </a:r>
          </a:p>
          <a:p>
            <a:pPr lvl="1"/>
            <a:r>
              <a:rPr lang="en-US" sz="2800" dirty="0">
                <a:latin typeface="Times New Roman" panose="02020603050405020304" pitchFamily="18" charset="0"/>
                <a:cs typeface="Times New Roman" panose="02020603050405020304" pitchFamily="18" charset="0"/>
              </a:rPr>
              <a:t>Methods for measuring</a:t>
            </a:r>
          </a:p>
          <a:p>
            <a:pPr lvl="1"/>
            <a:r>
              <a:rPr lang="en-US" sz="2800" dirty="0">
                <a:latin typeface="Times New Roman" panose="02020603050405020304" pitchFamily="18" charset="0"/>
                <a:cs typeface="Times New Roman" panose="02020603050405020304" pitchFamily="18" charset="0"/>
              </a:rPr>
              <a:t>Applicability</a:t>
            </a:r>
          </a:p>
        </p:txBody>
      </p:sp>
    </p:spTree>
    <p:extLst>
      <p:ext uri="{BB962C8B-B14F-4D97-AF65-F5344CB8AC3E}">
        <p14:creationId xmlns:p14="http://schemas.microsoft.com/office/powerpoint/2010/main" val="406922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33085" y="736600"/>
            <a:ext cx="7440648" cy="5854141"/>
          </a:xfrm>
          <a:prstGeom prst="rect">
            <a:avLst/>
          </a:prstGeom>
        </p:spPr>
      </p:pic>
      <p:sp>
        <p:nvSpPr>
          <p:cNvPr id="3" name="Title 1"/>
          <p:cNvSpPr txBox="1">
            <a:spLocks/>
          </p:cNvSpPr>
          <p:nvPr/>
        </p:nvSpPr>
        <p:spPr>
          <a:xfrm>
            <a:off x="4327567" y="304372"/>
            <a:ext cx="7343104" cy="798490"/>
          </a:xfrm>
          <a:prstGeom prst="rect">
            <a:avLst/>
          </a:prstGeom>
        </p:spPr>
        <p:txBody>
          <a:bodyPr>
            <a:normAutofit fontScale="82500" lnSpcReduction="10000"/>
          </a:bodyPr>
          <a:lstStyle>
            <a:lvl1pPr algn="l" defTabSz="914400" rtl="0" eaLnBrk="1" latinLnBrk="0" hangingPunct="1">
              <a:lnSpc>
                <a:spcPct val="85000"/>
              </a:lnSpc>
              <a:spcBef>
                <a:spcPct val="0"/>
              </a:spcBef>
              <a:buNone/>
              <a:defRPr sz="4400" kern="1200" cap="all" baseline="0">
                <a:solidFill>
                  <a:schemeClr val="accent1">
                    <a:lumMod val="50000"/>
                  </a:schemeClr>
                </a:solidFill>
                <a:latin typeface="+mj-lt"/>
                <a:ea typeface="+mj-ea"/>
                <a:cs typeface="+mj-cs"/>
              </a:defRPr>
            </a:lvl1pPr>
          </a:lstStyle>
          <a:p>
            <a:r>
              <a:rPr lang="en-US" dirty="0">
                <a:solidFill>
                  <a:srgbClr val="00B0F0"/>
                </a:solidFill>
                <a:latin typeface="Times New Roman" panose="02020603050405020304" pitchFamily="18" charset="0"/>
                <a:cs typeface="Times New Roman" panose="02020603050405020304" pitchFamily="18" charset="0"/>
              </a:rPr>
              <a:t>Relationship Page Overview</a:t>
            </a:r>
          </a:p>
        </p:txBody>
      </p:sp>
      <p:sp>
        <p:nvSpPr>
          <p:cNvPr id="4" name="TextBox 3"/>
          <p:cNvSpPr txBox="1"/>
          <p:nvPr/>
        </p:nvSpPr>
        <p:spPr>
          <a:xfrm>
            <a:off x="8386293" y="1393031"/>
            <a:ext cx="3284378" cy="452431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Structured fields</a:t>
            </a:r>
          </a:p>
          <a:p>
            <a:pPr lvl="1"/>
            <a:r>
              <a:rPr lang="en-US" sz="2400" dirty="0">
                <a:latin typeface="Times New Roman" panose="02020603050405020304" pitchFamily="18" charset="0"/>
                <a:cs typeface="Times New Roman" panose="02020603050405020304" pitchFamily="18" charset="0"/>
              </a:rPr>
              <a:t>Applicability</a:t>
            </a:r>
          </a:p>
          <a:p>
            <a:pPr lvl="1"/>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Free text</a:t>
            </a:r>
          </a:p>
          <a:p>
            <a:pPr lvl="1"/>
            <a:r>
              <a:rPr lang="en-US" sz="2400" dirty="0">
                <a:latin typeface="Times New Roman" panose="02020603050405020304" pitchFamily="18" charset="0"/>
                <a:cs typeface="Times New Roman" panose="02020603050405020304" pitchFamily="18" charset="0"/>
              </a:rPr>
              <a:t>Description</a:t>
            </a:r>
          </a:p>
          <a:p>
            <a:pPr lvl="1"/>
            <a:r>
              <a:rPr lang="en-US" sz="2400" dirty="0" err="1">
                <a:latin typeface="Times New Roman" panose="02020603050405020304" pitchFamily="18" charset="0"/>
                <a:cs typeface="Times New Roman" panose="02020603050405020304" pitchFamily="18" charset="0"/>
              </a:rPr>
              <a:t>WoE</a:t>
            </a:r>
            <a:endParaRPr lang="en-US" sz="2400" dirty="0">
              <a:latin typeface="Times New Roman" panose="02020603050405020304" pitchFamily="18" charset="0"/>
              <a:cs typeface="Times New Roman" panose="02020603050405020304" pitchFamily="18" charset="0"/>
            </a:endParaRPr>
          </a:p>
          <a:p>
            <a:pPr lvl="2"/>
            <a:r>
              <a:rPr lang="en-US" sz="2400" dirty="0">
                <a:latin typeface="Times New Roman" panose="02020603050405020304" pitchFamily="18" charset="0"/>
                <a:cs typeface="Times New Roman" panose="02020603050405020304" pitchFamily="18" charset="0"/>
              </a:rPr>
              <a:t>Plausibility</a:t>
            </a:r>
          </a:p>
          <a:p>
            <a:pPr lvl="2"/>
            <a:r>
              <a:rPr lang="en-US" sz="2400" dirty="0">
                <a:latin typeface="Times New Roman" panose="02020603050405020304" pitchFamily="18" charset="0"/>
                <a:cs typeface="Times New Roman" panose="02020603050405020304" pitchFamily="18" charset="0"/>
              </a:rPr>
              <a:t>Empirical</a:t>
            </a:r>
          </a:p>
          <a:p>
            <a:pPr lvl="2"/>
            <a:r>
              <a:rPr lang="en-US" sz="2400" dirty="0">
                <a:latin typeface="Times New Roman" panose="02020603050405020304" pitchFamily="18" charset="0"/>
                <a:cs typeface="Times New Roman" panose="02020603050405020304" pitchFamily="18" charset="0"/>
              </a:rPr>
              <a:t>Un / In</a:t>
            </a:r>
          </a:p>
          <a:p>
            <a:pPr lvl="1"/>
            <a:r>
              <a:rPr lang="en-US" sz="2400" dirty="0">
                <a:latin typeface="Times New Roman" panose="02020603050405020304" pitchFamily="18" charset="0"/>
                <a:cs typeface="Times New Roman" panose="02020603050405020304" pitchFamily="18" charset="0"/>
              </a:rPr>
              <a:t>Quantitative understanding</a:t>
            </a:r>
          </a:p>
          <a:p>
            <a:pPr lvl="1"/>
            <a:r>
              <a:rPr lang="en-US" sz="2400" dirty="0">
                <a:latin typeface="Times New Roman" panose="02020603050405020304" pitchFamily="18" charset="0"/>
                <a:cs typeface="Times New Roman" panose="02020603050405020304" pitchFamily="18" charset="0"/>
              </a:rPr>
              <a:t>Applicability</a:t>
            </a:r>
          </a:p>
        </p:txBody>
      </p:sp>
    </p:spTree>
    <p:extLst>
      <p:ext uri="{BB962C8B-B14F-4D97-AF65-F5344CB8AC3E}">
        <p14:creationId xmlns:p14="http://schemas.microsoft.com/office/powerpoint/2010/main" val="77588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0F4D40-55DC-40AD-9BB1-9C76903E17C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40386" y="345095"/>
            <a:ext cx="4588814" cy="6193731"/>
          </a:xfrm>
          <a:prstGeom prst="rect">
            <a:avLst/>
          </a:prstGeom>
        </p:spPr>
      </p:pic>
      <p:sp>
        <p:nvSpPr>
          <p:cNvPr id="3" name="Title 1">
            <a:extLst>
              <a:ext uri="{FF2B5EF4-FFF2-40B4-BE49-F238E27FC236}">
                <a16:creationId xmlns:a16="http://schemas.microsoft.com/office/drawing/2014/main" id="{ACA02306-4609-4BD4-B689-DF62B28617F0}"/>
              </a:ext>
            </a:extLst>
          </p:cNvPr>
          <p:cNvSpPr txBox="1">
            <a:spLocks/>
          </p:cNvSpPr>
          <p:nvPr/>
        </p:nvSpPr>
        <p:spPr>
          <a:xfrm>
            <a:off x="6096000" y="1114847"/>
            <a:ext cx="4687911" cy="798490"/>
          </a:xfrm>
          <a:prstGeom prst="rect">
            <a:avLst/>
          </a:prstGeom>
        </p:spPr>
        <p:txBody>
          <a:bodyPr>
            <a:normAutofit fontScale="90000"/>
          </a:bodyPr>
          <a:lstStyle>
            <a:lvl1pPr algn="l" defTabSz="914400" rtl="0" eaLnBrk="1" latinLnBrk="0" hangingPunct="1">
              <a:lnSpc>
                <a:spcPct val="85000"/>
              </a:lnSpc>
              <a:spcBef>
                <a:spcPct val="0"/>
              </a:spcBef>
              <a:buNone/>
              <a:defRPr sz="4400" kern="1200" cap="all" baseline="0">
                <a:solidFill>
                  <a:schemeClr val="accent1">
                    <a:lumMod val="50000"/>
                  </a:schemeClr>
                </a:solidFill>
                <a:latin typeface="+mj-lt"/>
                <a:ea typeface="+mj-ea"/>
                <a:cs typeface="+mj-cs"/>
              </a:defRPr>
            </a:lvl1pPr>
          </a:lstStyle>
          <a:p>
            <a:r>
              <a:rPr lang="en-US" dirty="0">
                <a:solidFill>
                  <a:srgbClr val="00B0F0"/>
                </a:solidFill>
                <a:latin typeface="Times New Roman" panose="02020603050405020304" pitchFamily="18" charset="0"/>
                <a:cs typeface="Times New Roman" panose="02020603050405020304" pitchFamily="18" charset="0"/>
              </a:rPr>
              <a:t>Stressor pages</a:t>
            </a:r>
          </a:p>
        </p:txBody>
      </p:sp>
      <p:sp>
        <p:nvSpPr>
          <p:cNvPr id="4" name="TextBox 3">
            <a:extLst>
              <a:ext uri="{FF2B5EF4-FFF2-40B4-BE49-F238E27FC236}">
                <a16:creationId xmlns:a16="http://schemas.microsoft.com/office/drawing/2014/main" id="{5EB1AE03-8337-42D4-A100-03E62BE13D76}"/>
              </a:ext>
            </a:extLst>
          </p:cNvPr>
          <p:cNvSpPr txBox="1"/>
          <p:nvPr/>
        </p:nvSpPr>
        <p:spPr>
          <a:xfrm>
            <a:off x="5679583" y="2402734"/>
            <a:ext cx="6199031" cy="156966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AOPs are chemical agnostic</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There is interest in linking AOPs to relevant chemical categories/domains</a:t>
            </a:r>
          </a:p>
        </p:txBody>
      </p:sp>
    </p:spTree>
    <p:extLst>
      <p:ext uri="{BB962C8B-B14F-4D97-AF65-F5344CB8AC3E}">
        <p14:creationId xmlns:p14="http://schemas.microsoft.com/office/powerpoint/2010/main" val="13973250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5365" y="1966030"/>
            <a:ext cx="6336477" cy="4186909"/>
          </a:xfrm>
          <a:prstGeom prst="rect">
            <a:avLst/>
          </a:prstGeom>
        </p:spPr>
      </p:pic>
      <p:pic>
        <p:nvPicPr>
          <p:cNvPr id="3" name="Picture 2"/>
          <p:cNvPicPr>
            <a:picLocks noChangeAspect="1"/>
          </p:cNvPicPr>
          <p:nvPr/>
        </p:nvPicPr>
        <p:blipFill>
          <a:blip r:embed="rId3"/>
          <a:stretch>
            <a:fillRect/>
          </a:stretch>
        </p:blipFill>
        <p:spPr>
          <a:xfrm>
            <a:off x="4830115" y="1302241"/>
            <a:ext cx="6743700" cy="1943100"/>
          </a:xfrm>
          <a:prstGeom prst="rect">
            <a:avLst/>
          </a:prstGeom>
        </p:spPr>
      </p:pic>
      <p:sp>
        <p:nvSpPr>
          <p:cNvPr id="4" name="Title 1"/>
          <p:cNvSpPr txBox="1">
            <a:spLocks/>
          </p:cNvSpPr>
          <p:nvPr/>
        </p:nvSpPr>
        <p:spPr>
          <a:xfrm>
            <a:off x="6096000" y="438116"/>
            <a:ext cx="4786648" cy="798490"/>
          </a:xfrm>
          <a:prstGeom prst="rect">
            <a:avLst/>
          </a:prstGeom>
        </p:spPr>
        <p:txBody>
          <a:bodyPr>
            <a:normAutofit fontScale="97500"/>
          </a:bodyPr>
          <a:lstStyle>
            <a:lvl1pPr algn="l" defTabSz="914400" rtl="0" eaLnBrk="1" latinLnBrk="0" hangingPunct="1">
              <a:lnSpc>
                <a:spcPct val="85000"/>
              </a:lnSpc>
              <a:spcBef>
                <a:spcPct val="0"/>
              </a:spcBef>
              <a:buNone/>
              <a:defRPr sz="4400" kern="1200" cap="all" baseline="0">
                <a:solidFill>
                  <a:schemeClr val="accent1">
                    <a:lumMod val="50000"/>
                  </a:schemeClr>
                </a:solidFill>
                <a:latin typeface="+mj-lt"/>
                <a:ea typeface="+mj-ea"/>
                <a:cs typeface="+mj-cs"/>
              </a:defRPr>
            </a:lvl1pPr>
          </a:lstStyle>
          <a:p>
            <a:r>
              <a:rPr lang="en-US" dirty="0">
                <a:solidFill>
                  <a:srgbClr val="00B0F0"/>
                </a:solidFill>
                <a:latin typeface="Times New Roman" panose="02020603050405020304" pitchFamily="18" charset="0"/>
                <a:cs typeface="Times New Roman" panose="02020603050405020304" pitchFamily="18" charset="0"/>
              </a:rPr>
              <a:t>AOP Networks</a:t>
            </a:r>
          </a:p>
        </p:txBody>
      </p:sp>
      <p:pic>
        <p:nvPicPr>
          <p:cNvPr id="6" name="Picture 5"/>
          <p:cNvPicPr>
            <a:picLocks noChangeAspect="1"/>
          </p:cNvPicPr>
          <p:nvPr/>
        </p:nvPicPr>
        <p:blipFill>
          <a:blip r:embed="rId4"/>
          <a:stretch>
            <a:fillRect/>
          </a:stretch>
        </p:blipFill>
        <p:spPr>
          <a:xfrm>
            <a:off x="4830115" y="4891970"/>
            <a:ext cx="6781800" cy="1695450"/>
          </a:xfrm>
          <a:prstGeom prst="rect">
            <a:avLst/>
          </a:prstGeom>
        </p:spPr>
      </p:pic>
    </p:spTree>
    <p:extLst>
      <p:ext uri="{BB962C8B-B14F-4D97-AF65-F5344CB8AC3E}">
        <p14:creationId xmlns:p14="http://schemas.microsoft.com/office/powerpoint/2010/main" val="1495812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352800" y="228601"/>
            <a:ext cx="5410200" cy="584775"/>
          </a:xfrm>
          <a:prstGeom prst="rect">
            <a:avLst/>
          </a:prstGeom>
          <a:noFill/>
        </p:spPr>
        <p:txBody>
          <a:bodyPr wrap="square" rtlCol="0">
            <a:spAutoFit/>
          </a:bodyPr>
          <a:lstStyle/>
          <a:p>
            <a:pPr algn="ctr"/>
            <a:r>
              <a:rPr lang="en-US" sz="3200" b="1" dirty="0">
                <a:solidFill>
                  <a:schemeClr val="bg1"/>
                </a:solidFill>
              </a:rPr>
              <a:t>References</a:t>
            </a:r>
          </a:p>
        </p:txBody>
      </p:sp>
      <p:sp>
        <p:nvSpPr>
          <p:cNvPr id="9" name="TextBox 8"/>
          <p:cNvSpPr txBox="1"/>
          <p:nvPr/>
        </p:nvSpPr>
        <p:spPr>
          <a:xfrm>
            <a:off x="4086896" y="183862"/>
            <a:ext cx="4018208" cy="584775"/>
          </a:xfrm>
          <a:prstGeom prst="rect">
            <a:avLst/>
          </a:prstGeom>
          <a:noFill/>
        </p:spPr>
        <p:txBody>
          <a:bodyPr wrap="square" rtlCol="0">
            <a:spAutoFit/>
          </a:bodyPr>
          <a:lstStyle/>
          <a:p>
            <a:pPr algn="ctr"/>
            <a:r>
              <a:rPr lang="en-US" sz="3200" dirty="0">
                <a:solidFill>
                  <a:srgbClr val="00B0F0"/>
                </a:solidFill>
                <a:latin typeface="Times New Roman" panose="02020603050405020304" pitchFamily="18" charset="0"/>
                <a:cs typeface="Times New Roman" panose="02020603050405020304" pitchFamily="18" charset="0"/>
              </a:rPr>
              <a:t>AOP Description</a:t>
            </a:r>
          </a:p>
        </p:txBody>
      </p:sp>
      <p:pic>
        <p:nvPicPr>
          <p:cNvPr id="10" name="Picture 9"/>
          <p:cNvPicPr>
            <a:picLocks noChangeAspect="1"/>
          </p:cNvPicPr>
          <p:nvPr/>
        </p:nvPicPr>
        <p:blipFill>
          <a:blip r:embed="rId2"/>
          <a:stretch>
            <a:fillRect/>
          </a:stretch>
        </p:blipFill>
        <p:spPr>
          <a:xfrm>
            <a:off x="244900" y="1241858"/>
            <a:ext cx="1323975" cy="1076325"/>
          </a:xfrm>
          <a:prstGeom prst="rect">
            <a:avLst/>
          </a:prstGeom>
        </p:spPr>
      </p:pic>
      <p:pic>
        <p:nvPicPr>
          <p:cNvPr id="3" name="Picture 2"/>
          <p:cNvPicPr>
            <a:picLocks noChangeAspect="1"/>
          </p:cNvPicPr>
          <p:nvPr/>
        </p:nvPicPr>
        <p:blipFill>
          <a:blip r:embed="rId3"/>
          <a:stretch>
            <a:fillRect/>
          </a:stretch>
        </p:blipFill>
        <p:spPr>
          <a:xfrm>
            <a:off x="2182335" y="1078269"/>
            <a:ext cx="7319962" cy="5484259"/>
          </a:xfrm>
          <a:prstGeom prst="rect">
            <a:avLst/>
          </a:prstGeom>
        </p:spPr>
      </p:pic>
      <p:sp>
        <p:nvSpPr>
          <p:cNvPr id="17" name="TextBox 16"/>
          <p:cNvSpPr txBox="1"/>
          <p:nvPr/>
        </p:nvSpPr>
        <p:spPr>
          <a:xfrm>
            <a:off x="2119995" y="931809"/>
            <a:ext cx="3980201" cy="923330"/>
          </a:xfrm>
          <a:prstGeom prst="rect">
            <a:avLst/>
          </a:prstGeom>
          <a:solidFill>
            <a:schemeClr val="bg1"/>
          </a:solidFill>
        </p:spPr>
        <p:txBody>
          <a:bodyPr wrap="square" rtlCol="0">
            <a:spAutoFit/>
          </a:bodyPr>
          <a:lstStyle/>
          <a:p>
            <a:pPr fontAlgn="auto">
              <a:spcBef>
                <a:spcPts val="0"/>
              </a:spcBef>
              <a:spcAft>
                <a:spcPts val="0"/>
              </a:spcAft>
            </a:pPr>
            <a:r>
              <a:rPr lang="en-US" sz="1800" dirty="0">
                <a:solidFill>
                  <a:prstClr val="black"/>
                </a:solidFill>
                <a:latin typeface="Times New Roman" panose="02020603050405020304" pitchFamily="18" charset="0"/>
                <a:cs typeface="Times New Roman" panose="02020603050405020304" pitchFamily="18" charset="0"/>
              </a:rPr>
              <a:t>Modular organization.</a:t>
            </a:r>
          </a:p>
          <a:p>
            <a:pPr fontAlgn="auto">
              <a:spcBef>
                <a:spcPts val="0"/>
              </a:spcBef>
              <a:spcAft>
                <a:spcPts val="0"/>
              </a:spcAft>
            </a:pPr>
            <a:r>
              <a:rPr lang="en-US" sz="1800" dirty="0">
                <a:solidFill>
                  <a:prstClr val="black"/>
                </a:solidFill>
                <a:latin typeface="Times New Roman" panose="02020603050405020304" pitchFamily="18" charset="0"/>
                <a:cs typeface="Times New Roman" panose="02020603050405020304" pitchFamily="18" charset="0"/>
              </a:rPr>
              <a:t>Allows independent KE, KER pages to be linked to multiple AOPs.</a:t>
            </a:r>
          </a:p>
        </p:txBody>
      </p:sp>
      <p:sp>
        <p:nvSpPr>
          <p:cNvPr id="2" name="Rectangle 1"/>
          <p:cNvSpPr/>
          <p:nvPr/>
        </p:nvSpPr>
        <p:spPr>
          <a:xfrm>
            <a:off x="349049" y="2567326"/>
            <a:ext cx="1995098"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https://aopwiki.org/</a:t>
            </a:r>
          </a:p>
        </p:txBody>
      </p:sp>
      <p:sp>
        <p:nvSpPr>
          <p:cNvPr id="18" name="TextBox 17"/>
          <p:cNvSpPr txBox="1"/>
          <p:nvPr/>
        </p:nvSpPr>
        <p:spPr>
          <a:xfrm>
            <a:off x="9309100" y="3821599"/>
            <a:ext cx="2514600" cy="923330"/>
          </a:xfrm>
          <a:prstGeom prst="rect">
            <a:avLst/>
          </a:prstGeom>
          <a:solidFill>
            <a:schemeClr val="bg1"/>
          </a:solidFill>
        </p:spPr>
        <p:txBody>
          <a:bodyPr wrap="square" rtlCol="0">
            <a:spAutoFit/>
          </a:bodyPr>
          <a:lstStyle/>
          <a:p>
            <a:pPr fontAlgn="auto">
              <a:spcBef>
                <a:spcPts val="0"/>
              </a:spcBef>
              <a:spcAft>
                <a:spcPts val="0"/>
              </a:spcAft>
            </a:pPr>
            <a:r>
              <a:rPr lang="en-US" sz="1800" dirty="0">
                <a:solidFill>
                  <a:prstClr val="black"/>
                </a:solidFill>
                <a:latin typeface="Times New Roman" panose="02020603050405020304" pitchFamily="18" charset="0"/>
                <a:cs typeface="Times New Roman" panose="02020603050405020304" pitchFamily="18" charset="0"/>
              </a:rPr>
              <a:t>Page contents align with sections of the “User’s Handbook”</a:t>
            </a:r>
          </a:p>
        </p:txBody>
      </p:sp>
    </p:spTree>
    <p:extLst>
      <p:ext uri="{BB962C8B-B14F-4D97-AF65-F5344CB8AC3E}">
        <p14:creationId xmlns:p14="http://schemas.microsoft.com/office/powerpoint/2010/main" val="27691278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43370" y="272762"/>
            <a:ext cx="6479504" cy="584775"/>
          </a:xfrm>
          <a:prstGeom prst="rect">
            <a:avLst/>
          </a:prstGeom>
          <a:noFill/>
        </p:spPr>
        <p:txBody>
          <a:bodyPr wrap="square" rtlCol="0">
            <a:spAutoFit/>
          </a:bodyPr>
          <a:lstStyle/>
          <a:p>
            <a:pPr algn="ctr"/>
            <a:r>
              <a:rPr lang="en-US" sz="3200" dirty="0">
                <a:solidFill>
                  <a:srgbClr val="00B0F0"/>
                </a:solidFill>
                <a:latin typeface="Times New Roman" panose="02020603050405020304" pitchFamily="18" charset="0"/>
                <a:cs typeface="Times New Roman" panose="02020603050405020304" pitchFamily="18" charset="0"/>
              </a:rPr>
              <a:t>Getting Oriented</a:t>
            </a:r>
          </a:p>
        </p:txBody>
      </p:sp>
      <p:pic>
        <p:nvPicPr>
          <p:cNvPr id="2" name="Picture 1"/>
          <p:cNvPicPr>
            <a:picLocks noChangeAspect="1"/>
          </p:cNvPicPr>
          <p:nvPr/>
        </p:nvPicPr>
        <p:blipFill>
          <a:blip r:embed="rId2"/>
          <a:stretch>
            <a:fillRect/>
          </a:stretch>
        </p:blipFill>
        <p:spPr>
          <a:xfrm>
            <a:off x="292553" y="1371600"/>
            <a:ext cx="5467350" cy="1143000"/>
          </a:xfrm>
          <a:prstGeom prst="rect">
            <a:avLst/>
          </a:prstGeom>
        </p:spPr>
      </p:pic>
      <p:pic>
        <p:nvPicPr>
          <p:cNvPr id="3" name="Picture 2"/>
          <p:cNvPicPr>
            <a:picLocks noChangeAspect="1"/>
          </p:cNvPicPr>
          <p:nvPr/>
        </p:nvPicPr>
        <p:blipFill>
          <a:blip r:embed="rId3"/>
          <a:stretch>
            <a:fillRect/>
          </a:stretch>
        </p:blipFill>
        <p:spPr>
          <a:xfrm>
            <a:off x="292553" y="2933700"/>
            <a:ext cx="8229600" cy="2390775"/>
          </a:xfrm>
          <a:prstGeom prst="rect">
            <a:avLst/>
          </a:prstGeom>
        </p:spPr>
      </p:pic>
      <p:sp>
        <p:nvSpPr>
          <p:cNvPr id="5" name="TextBox 4"/>
          <p:cNvSpPr txBox="1"/>
          <p:nvPr/>
        </p:nvSpPr>
        <p:spPr>
          <a:xfrm>
            <a:off x="7632701" y="1555403"/>
            <a:ext cx="4218214"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Get an overview of what the AOP is about</a:t>
            </a:r>
          </a:p>
        </p:txBody>
      </p:sp>
      <p:sp>
        <p:nvSpPr>
          <p:cNvPr id="6" name="TextBox 5"/>
          <p:cNvSpPr txBox="1"/>
          <p:nvPr/>
        </p:nvSpPr>
        <p:spPr>
          <a:xfrm>
            <a:off x="292553" y="5832475"/>
            <a:ext cx="11226347" cy="400110"/>
          </a:xfrm>
          <a:prstGeom prst="rect">
            <a:avLst/>
          </a:prstGeom>
          <a:noFill/>
        </p:spPr>
        <p:txBody>
          <a:bodyPr wrap="square" rtlCol="0">
            <a:spAutoFit/>
          </a:bodyPr>
          <a:lstStyle/>
          <a:p>
            <a:pPr algn="ctr"/>
            <a:r>
              <a:rPr lang="en-US" sz="2000" i="1" dirty="0">
                <a:latin typeface="Times New Roman" panose="02020603050405020304" pitchFamily="18" charset="0"/>
                <a:cs typeface="Times New Roman" panose="02020603050405020304" pitchFamily="18" charset="0"/>
              </a:rPr>
              <a:t>Found on the AOP page in the AOP-Wiki; first page or two of pdf snap shot</a:t>
            </a:r>
          </a:p>
        </p:txBody>
      </p:sp>
    </p:spTree>
    <p:extLst>
      <p:ext uri="{BB962C8B-B14F-4D97-AF65-F5344CB8AC3E}">
        <p14:creationId xmlns:p14="http://schemas.microsoft.com/office/powerpoint/2010/main" val="36044790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43370" y="272762"/>
            <a:ext cx="6479504" cy="584775"/>
          </a:xfrm>
          <a:prstGeom prst="rect">
            <a:avLst/>
          </a:prstGeom>
          <a:noFill/>
        </p:spPr>
        <p:txBody>
          <a:bodyPr wrap="square" rtlCol="0">
            <a:spAutoFit/>
          </a:bodyPr>
          <a:lstStyle/>
          <a:p>
            <a:pPr algn="ctr"/>
            <a:r>
              <a:rPr lang="en-US" sz="3200" dirty="0">
                <a:solidFill>
                  <a:srgbClr val="00B0F0"/>
                </a:solidFill>
                <a:latin typeface="Times New Roman" panose="02020603050405020304" pitchFamily="18" charset="0"/>
                <a:cs typeface="Times New Roman" panose="02020603050405020304" pitchFamily="18" charset="0"/>
              </a:rPr>
              <a:t>Getting Oriented</a:t>
            </a:r>
          </a:p>
        </p:txBody>
      </p:sp>
      <p:pic>
        <p:nvPicPr>
          <p:cNvPr id="2" name="Picture 1"/>
          <p:cNvPicPr>
            <a:picLocks noChangeAspect="1"/>
          </p:cNvPicPr>
          <p:nvPr/>
        </p:nvPicPr>
        <p:blipFill>
          <a:blip r:embed="rId2"/>
          <a:stretch>
            <a:fillRect/>
          </a:stretch>
        </p:blipFill>
        <p:spPr>
          <a:xfrm>
            <a:off x="253139" y="3872951"/>
            <a:ext cx="1957351" cy="1875681"/>
          </a:xfrm>
          <a:prstGeom prst="rect">
            <a:avLst/>
          </a:prstGeom>
        </p:spPr>
      </p:pic>
      <p:grpSp>
        <p:nvGrpSpPr>
          <p:cNvPr id="6" name="Group 5"/>
          <p:cNvGrpSpPr/>
          <p:nvPr/>
        </p:nvGrpSpPr>
        <p:grpSpPr>
          <a:xfrm>
            <a:off x="1314496" y="2777321"/>
            <a:ext cx="8839198" cy="685800"/>
            <a:chOff x="1752601" y="1143000"/>
            <a:chExt cx="8839198" cy="685800"/>
          </a:xfrm>
        </p:grpSpPr>
        <p:sp>
          <p:nvSpPr>
            <p:cNvPr id="7" name="Rounded Rectangle 6"/>
            <p:cNvSpPr/>
            <p:nvPr/>
          </p:nvSpPr>
          <p:spPr bwMode="auto">
            <a:xfrm>
              <a:off x="5486400" y="1143000"/>
              <a:ext cx="1032005" cy="685800"/>
            </a:xfrm>
            <a:prstGeom prst="roundRect">
              <a:avLst/>
            </a:prstGeom>
            <a:solidFill>
              <a:srgbClr val="FFFF00"/>
            </a:solidFill>
            <a:ln w="28575" cap="flat" cmpd="sng" algn="ctr">
              <a:solidFill>
                <a:schemeClr val="tx1"/>
              </a:solidFill>
              <a:prstDash val="solid"/>
              <a:round/>
              <a:headEnd type="none" w="med" len="med"/>
              <a:tailEnd type="none" w="med" len="med"/>
            </a:ln>
            <a:effectLst/>
            <a:scene3d>
              <a:camera prst="orthographicFront"/>
              <a:lightRig rig="threePt" dir="t"/>
            </a:scene3d>
            <a:sp3d>
              <a:bevelT w="114300" prst="hardEdge"/>
            </a:sp3d>
          </p:spPr>
          <p:txBody>
            <a:bodyPr vert="horz" wrap="square" lIns="17008" tIns="8504" rIns="17008" bIns="8504" numCol="1" rtlCol="0" anchor="t" anchorCtr="0" compatLnSpc="1">
              <a:prstTxWarp prst="textNoShape">
                <a:avLst/>
              </a:prstTxWarp>
            </a:bodyPr>
            <a:lstStyle/>
            <a:p>
              <a:pPr algn="ctr" defTabSz="170078"/>
              <a:r>
                <a:rPr lang="en-US" sz="1200" u="sng" dirty="0" err="1">
                  <a:latin typeface="Times New Roman" panose="02020603050405020304" pitchFamily="18" charset="0"/>
                  <a:cs typeface="Times New Roman" panose="02020603050405020304" pitchFamily="18" charset="0"/>
                </a:rPr>
                <a:t>Hepatocyte</a:t>
              </a:r>
              <a:endParaRPr lang="en-US" sz="1200" u="sng" dirty="0">
                <a:latin typeface="Times New Roman" panose="02020603050405020304" pitchFamily="18" charset="0"/>
                <a:cs typeface="Times New Roman" panose="02020603050405020304" pitchFamily="18" charset="0"/>
              </a:endParaRPr>
            </a:p>
            <a:p>
              <a:pPr algn="ctr" defTabSz="170078"/>
              <a:r>
                <a:rPr lang="en-US" sz="1200" dirty="0">
                  <a:latin typeface="Times New Roman" panose="02020603050405020304" pitchFamily="18" charset="0"/>
                  <a:cs typeface="Times New Roman" panose="02020603050405020304" pitchFamily="18" charset="0"/>
                </a:rPr>
                <a:t>Reduced VTG production</a:t>
              </a:r>
            </a:p>
          </p:txBody>
        </p:sp>
        <p:sp>
          <p:nvSpPr>
            <p:cNvPr id="8" name="Rounded Rectangle 7"/>
            <p:cNvSpPr/>
            <p:nvPr/>
          </p:nvSpPr>
          <p:spPr bwMode="auto">
            <a:xfrm>
              <a:off x="6858000" y="1143000"/>
              <a:ext cx="1095375"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Ovary</a:t>
              </a:r>
            </a:p>
            <a:p>
              <a:pPr algn="ctr" defTabSz="170078"/>
              <a:r>
                <a:rPr lang="en-US" sz="1200" dirty="0">
                  <a:latin typeface="Times New Roman" panose="02020603050405020304" pitchFamily="18" charset="0"/>
                  <a:cs typeface="Times New Roman" panose="02020603050405020304" pitchFamily="18" charset="0"/>
                </a:rPr>
                <a:t>Impaired </a:t>
              </a:r>
              <a:r>
                <a:rPr lang="en-US" sz="1200" dirty="0" err="1">
                  <a:latin typeface="Times New Roman" panose="02020603050405020304" pitchFamily="18" charset="0"/>
                  <a:cs typeface="Times New Roman" panose="02020603050405020304" pitchFamily="18" charset="0"/>
                </a:rPr>
                <a:t>Oocyte</a:t>
              </a:r>
              <a:r>
                <a:rPr lang="en-US" sz="1200" dirty="0">
                  <a:latin typeface="Times New Roman" panose="02020603050405020304" pitchFamily="18" charset="0"/>
                  <a:cs typeface="Times New Roman" panose="02020603050405020304" pitchFamily="18" charset="0"/>
                </a:rPr>
                <a:t> Dev.</a:t>
              </a:r>
            </a:p>
          </p:txBody>
        </p:sp>
        <p:sp>
          <p:nvSpPr>
            <p:cNvPr id="9" name="Rounded Rectangle 8"/>
            <p:cNvSpPr/>
            <p:nvPr/>
          </p:nvSpPr>
          <p:spPr bwMode="auto">
            <a:xfrm>
              <a:off x="8153400" y="1143000"/>
              <a:ext cx="1147409"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Female</a:t>
              </a:r>
            </a:p>
            <a:p>
              <a:pPr algn="ctr" defTabSz="170078"/>
              <a:r>
                <a:rPr lang="en-US" sz="1200" dirty="0">
                  <a:latin typeface="Times New Roman" panose="02020603050405020304" pitchFamily="18" charset="0"/>
                  <a:cs typeface="Times New Roman" panose="02020603050405020304" pitchFamily="18" charset="0"/>
                </a:rPr>
                <a:t>Decreased ovulation/spawn</a:t>
              </a:r>
            </a:p>
          </p:txBody>
        </p:sp>
        <p:sp>
          <p:nvSpPr>
            <p:cNvPr id="10" name="Rounded Rectangle 9"/>
            <p:cNvSpPr/>
            <p:nvPr/>
          </p:nvSpPr>
          <p:spPr bwMode="auto">
            <a:xfrm>
              <a:off x="9524999" y="1143000"/>
              <a:ext cx="1066800" cy="685800"/>
            </a:xfrm>
            <a:prstGeom prst="roundRect">
              <a:avLst/>
            </a:prstGeom>
            <a:solidFill>
              <a:srgbClr val="FF00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Population</a:t>
              </a:r>
            </a:p>
            <a:p>
              <a:pPr algn="ctr" defTabSz="170078"/>
              <a:r>
                <a:rPr lang="en-US" sz="1200" dirty="0">
                  <a:latin typeface="Times New Roman" panose="02020603050405020304" pitchFamily="18" charset="0"/>
                  <a:cs typeface="Times New Roman" panose="02020603050405020304" pitchFamily="18" charset="0"/>
                </a:rPr>
                <a:t>Declining Trajectory</a:t>
              </a:r>
            </a:p>
          </p:txBody>
        </p:sp>
        <p:cxnSp>
          <p:nvCxnSpPr>
            <p:cNvPr id="11" name="Straight Arrow Connector 10"/>
            <p:cNvCxnSpPr>
              <a:stCxn id="7" idx="3"/>
              <a:endCxn id="8" idx="1"/>
            </p:cNvCxnSpPr>
            <p:nvPr/>
          </p:nvCxnSpPr>
          <p:spPr bwMode="auto">
            <a:xfrm>
              <a:off x="6518405" y="1485900"/>
              <a:ext cx="339595"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cxnSp>
          <p:nvCxnSpPr>
            <p:cNvPr id="13" name="Straight Arrow Connector 12"/>
            <p:cNvCxnSpPr>
              <a:stCxn id="8" idx="3"/>
              <a:endCxn id="9" idx="1"/>
            </p:cNvCxnSpPr>
            <p:nvPr/>
          </p:nvCxnSpPr>
          <p:spPr bwMode="auto">
            <a:xfrm>
              <a:off x="7953375" y="1485900"/>
              <a:ext cx="200025"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cxnSp>
          <p:nvCxnSpPr>
            <p:cNvPr id="14" name="Straight Arrow Connector 13"/>
            <p:cNvCxnSpPr>
              <a:stCxn id="9" idx="3"/>
              <a:endCxn id="10" idx="1"/>
            </p:cNvCxnSpPr>
            <p:nvPr/>
          </p:nvCxnSpPr>
          <p:spPr bwMode="auto">
            <a:xfrm>
              <a:off x="9300809" y="1485900"/>
              <a:ext cx="224191"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sp>
          <p:nvSpPr>
            <p:cNvPr id="16" name="Rounded Rectangle 15"/>
            <p:cNvSpPr/>
            <p:nvPr/>
          </p:nvSpPr>
          <p:spPr bwMode="auto">
            <a:xfrm>
              <a:off x="1752601" y="1143000"/>
              <a:ext cx="914399" cy="685800"/>
            </a:xfrm>
            <a:prstGeom prst="roundRect">
              <a:avLst/>
            </a:prstGeom>
            <a:solidFill>
              <a:srgbClr val="33CC33"/>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Aromatase</a:t>
              </a:r>
            </a:p>
            <a:p>
              <a:pPr algn="ctr" defTabSz="170078"/>
              <a:r>
                <a:rPr lang="en-US" sz="1200" dirty="0">
                  <a:latin typeface="Times New Roman" panose="02020603050405020304" pitchFamily="18" charset="0"/>
                  <a:cs typeface="Times New Roman" panose="02020603050405020304" pitchFamily="18" charset="0"/>
                </a:rPr>
                <a:t>Inhibition</a:t>
              </a:r>
            </a:p>
          </p:txBody>
        </p:sp>
        <p:sp>
          <p:nvSpPr>
            <p:cNvPr id="17" name="Rounded Rectangle 16"/>
            <p:cNvSpPr/>
            <p:nvPr/>
          </p:nvSpPr>
          <p:spPr bwMode="auto">
            <a:xfrm>
              <a:off x="2895599" y="1143000"/>
              <a:ext cx="914400"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err="1">
                  <a:latin typeface="Times New Roman" panose="02020603050405020304" pitchFamily="18" charset="0"/>
                  <a:cs typeface="Times New Roman" panose="02020603050405020304" pitchFamily="18" charset="0"/>
                </a:rPr>
                <a:t>Granulosa</a:t>
              </a:r>
              <a:endParaRPr lang="en-US" sz="1200" dirty="0">
                <a:latin typeface="Times New Roman" panose="02020603050405020304" pitchFamily="18" charset="0"/>
                <a:cs typeface="Times New Roman" panose="02020603050405020304" pitchFamily="18" charset="0"/>
              </a:endParaRPr>
            </a:p>
            <a:p>
              <a:pPr algn="ctr" defTabSz="170078"/>
              <a:r>
                <a:rPr lang="en-US" sz="1200" dirty="0">
                  <a:latin typeface="Times New Roman" panose="02020603050405020304" pitchFamily="18" charset="0"/>
                  <a:cs typeface="Times New Roman" panose="02020603050405020304" pitchFamily="18" charset="0"/>
                </a:rPr>
                <a:t>Reduced E2 synthesis</a:t>
              </a:r>
            </a:p>
          </p:txBody>
        </p:sp>
        <p:cxnSp>
          <p:nvCxnSpPr>
            <p:cNvPr id="18" name="Straight Arrow Connector 17"/>
            <p:cNvCxnSpPr>
              <a:stCxn id="16" idx="3"/>
              <a:endCxn id="17" idx="1"/>
            </p:cNvCxnSpPr>
            <p:nvPr/>
          </p:nvCxnSpPr>
          <p:spPr bwMode="auto">
            <a:xfrm>
              <a:off x="2666999" y="1485900"/>
              <a:ext cx="228600"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cxnSp>
          <p:nvCxnSpPr>
            <p:cNvPr id="19" name="Straight Arrow Connector 18"/>
            <p:cNvCxnSpPr>
              <a:stCxn id="17" idx="3"/>
              <a:endCxn id="20" idx="1"/>
            </p:cNvCxnSpPr>
            <p:nvPr/>
          </p:nvCxnSpPr>
          <p:spPr bwMode="auto">
            <a:xfrm>
              <a:off x="3809999" y="1485900"/>
              <a:ext cx="381000"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sp>
          <p:nvSpPr>
            <p:cNvPr id="20" name="Rounded Rectangle 19"/>
            <p:cNvSpPr/>
            <p:nvPr/>
          </p:nvSpPr>
          <p:spPr bwMode="auto">
            <a:xfrm>
              <a:off x="4190999" y="1143000"/>
              <a:ext cx="990600" cy="685800"/>
            </a:xfrm>
            <a:prstGeom prst="roundRect">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17008" tIns="8504" rIns="17008" bIns="8504" numCol="1" rtlCol="0" anchor="t" anchorCtr="0" compatLnSpc="1">
              <a:prstTxWarp prst="textNoShape">
                <a:avLst/>
              </a:prstTxWarp>
            </a:bodyPr>
            <a:lstStyle/>
            <a:p>
              <a:pPr algn="ctr" defTabSz="170078"/>
              <a:r>
                <a:rPr lang="en-US" sz="1200" u="sng" dirty="0">
                  <a:latin typeface="Times New Roman" panose="02020603050405020304" pitchFamily="18" charset="0"/>
                  <a:cs typeface="Times New Roman" panose="02020603050405020304" pitchFamily="18" charset="0"/>
                </a:rPr>
                <a:t>Plasma</a:t>
              </a:r>
              <a:endParaRPr lang="en-US" sz="1200" dirty="0">
                <a:latin typeface="Times New Roman" panose="02020603050405020304" pitchFamily="18" charset="0"/>
                <a:cs typeface="Times New Roman" panose="02020603050405020304" pitchFamily="18" charset="0"/>
              </a:endParaRPr>
            </a:p>
            <a:p>
              <a:pPr algn="ctr" defTabSz="170078"/>
              <a:r>
                <a:rPr lang="en-US" sz="1200" dirty="0">
                  <a:latin typeface="Times New Roman" panose="02020603050405020304" pitchFamily="18" charset="0"/>
                  <a:cs typeface="Times New Roman" panose="02020603050405020304" pitchFamily="18" charset="0"/>
                </a:rPr>
                <a:t>Reduced  circulating E2</a:t>
              </a:r>
            </a:p>
          </p:txBody>
        </p:sp>
        <p:cxnSp>
          <p:nvCxnSpPr>
            <p:cNvPr id="21" name="Straight Arrow Connector 20"/>
            <p:cNvCxnSpPr>
              <a:stCxn id="20" idx="3"/>
              <a:endCxn id="7" idx="1"/>
            </p:cNvCxnSpPr>
            <p:nvPr/>
          </p:nvCxnSpPr>
          <p:spPr bwMode="auto">
            <a:xfrm>
              <a:off x="5181599" y="1485900"/>
              <a:ext cx="304800" cy="0"/>
            </a:xfrm>
            <a:prstGeom prst="straightConnector1">
              <a:avLst/>
            </a:prstGeom>
            <a:ln>
              <a:headEnd type="none" w="med" len="med"/>
              <a:tailEnd type="arrow" w="lg" len="med"/>
            </a:ln>
          </p:spPr>
          <p:style>
            <a:lnRef idx="3">
              <a:schemeClr val="dk1"/>
            </a:lnRef>
            <a:fillRef idx="0">
              <a:schemeClr val="dk1"/>
            </a:fillRef>
            <a:effectRef idx="2">
              <a:schemeClr val="dk1"/>
            </a:effectRef>
            <a:fontRef idx="minor">
              <a:schemeClr val="tx1"/>
            </a:fontRef>
          </p:style>
        </p:cxnSp>
      </p:grpSp>
      <p:pic>
        <p:nvPicPr>
          <p:cNvPr id="3" name="Picture 2"/>
          <p:cNvPicPr>
            <a:picLocks noChangeAspect="1"/>
          </p:cNvPicPr>
          <p:nvPr/>
        </p:nvPicPr>
        <p:blipFill>
          <a:blip r:embed="rId3"/>
          <a:stretch>
            <a:fillRect/>
          </a:stretch>
        </p:blipFill>
        <p:spPr>
          <a:xfrm>
            <a:off x="2735744" y="3905153"/>
            <a:ext cx="3302155" cy="1843479"/>
          </a:xfrm>
          <a:prstGeom prst="rect">
            <a:avLst/>
          </a:prstGeom>
        </p:spPr>
      </p:pic>
      <p:sp>
        <p:nvSpPr>
          <p:cNvPr id="5" name="TextBox 4"/>
          <p:cNvSpPr txBox="1"/>
          <p:nvPr/>
        </p:nvSpPr>
        <p:spPr>
          <a:xfrm>
            <a:off x="253139" y="1214212"/>
            <a:ext cx="286874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Grab a road map</a:t>
            </a:r>
          </a:p>
        </p:txBody>
      </p:sp>
      <p:pic>
        <p:nvPicPr>
          <p:cNvPr id="22" name="Picture 21"/>
          <p:cNvPicPr>
            <a:picLocks noChangeAspect="1"/>
          </p:cNvPicPr>
          <p:nvPr/>
        </p:nvPicPr>
        <p:blipFill>
          <a:blip r:embed="rId4"/>
          <a:stretch>
            <a:fillRect/>
          </a:stretch>
        </p:blipFill>
        <p:spPr>
          <a:xfrm>
            <a:off x="6130428" y="3909390"/>
            <a:ext cx="5707786" cy="1904585"/>
          </a:xfrm>
          <a:prstGeom prst="rect">
            <a:avLst/>
          </a:prstGeom>
        </p:spPr>
      </p:pic>
      <p:pic>
        <p:nvPicPr>
          <p:cNvPr id="23" name="Picture 22"/>
          <p:cNvPicPr>
            <a:picLocks noChangeAspect="1"/>
          </p:cNvPicPr>
          <p:nvPr/>
        </p:nvPicPr>
        <p:blipFill>
          <a:blip r:embed="rId5"/>
          <a:stretch>
            <a:fillRect/>
          </a:stretch>
        </p:blipFill>
        <p:spPr>
          <a:xfrm>
            <a:off x="338182" y="1737432"/>
            <a:ext cx="6629400" cy="930729"/>
          </a:xfrm>
          <a:prstGeom prst="rect">
            <a:avLst/>
          </a:prstGeom>
        </p:spPr>
      </p:pic>
      <p:pic>
        <p:nvPicPr>
          <p:cNvPr id="24" name="Picture 23"/>
          <p:cNvPicPr>
            <a:picLocks noChangeAspect="1"/>
          </p:cNvPicPr>
          <p:nvPr/>
        </p:nvPicPr>
        <p:blipFill>
          <a:blip r:embed="rId6"/>
          <a:stretch>
            <a:fillRect/>
          </a:stretch>
        </p:blipFill>
        <p:spPr>
          <a:xfrm>
            <a:off x="6430691" y="1077582"/>
            <a:ext cx="5407523" cy="1618628"/>
          </a:xfrm>
          <a:prstGeom prst="rect">
            <a:avLst/>
          </a:prstGeom>
        </p:spPr>
      </p:pic>
      <p:sp>
        <p:nvSpPr>
          <p:cNvPr id="26" name="TextBox 25"/>
          <p:cNvSpPr txBox="1"/>
          <p:nvPr/>
        </p:nvSpPr>
        <p:spPr>
          <a:xfrm>
            <a:off x="2033710" y="6035100"/>
            <a:ext cx="8008378" cy="369332"/>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Easiest to find on the AOP-Wiki page; often buried or absent from the pdf snap shot</a:t>
            </a:r>
          </a:p>
        </p:txBody>
      </p:sp>
    </p:spTree>
    <p:extLst>
      <p:ext uri="{BB962C8B-B14F-4D97-AF65-F5344CB8AC3E}">
        <p14:creationId xmlns:p14="http://schemas.microsoft.com/office/powerpoint/2010/main" val="2704275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2" cstate="print"/>
          <a:srcRect l="57831" t="6689" r="-2410" b="-2003"/>
          <a:stretch>
            <a:fillRect/>
          </a:stretch>
        </p:blipFill>
        <p:spPr bwMode="auto">
          <a:xfrm>
            <a:off x="316265" y="3666323"/>
            <a:ext cx="3429000" cy="2603119"/>
          </a:xfrm>
          <a:prstGeom prst="rect">
            <a:avLst/>
          </a:prstGeom>
          <a:noFill/>
          <a:ln w="9525">
            <a:noFill/>
            <a:miter lim="800000"/>
            <a:headEnd/>
            <a:tailEnd/>
          </a:ln>
          <a:effectLst/>
        </p:spPr>
      </p:pic>
      <p:pic>
        <p:nvPicPr>
          <p:cNvPr id="10" name="Picture 2" descr="http://i.ytimg.com/vi/CjQTVfXQ8N4/0.jpg"/>
          <p:cNvPicPr>
            <a:picLocks noChangeAspect="1" noChangeArrowheads="1"/>
          </p:cNvPicPr>
          <p:nvPr/>
        </p:nvPicPr>
        <p:blipFill>
          <a:blip r:embed="rId3" cstate="print"/>
          <a:srcRect t="13333" b="13333"/>
          <a:stretch>
            <a:fillRect/>
          </a:stretch>
        </p:blipFill>
        <p:spPr bwMode="auto">
          <a:xfrm>
            <a:off x="316266" y="3602441"/>
            <a:ext cx="2355273" cy="1295400"/>
          </a:xfrm>
          <a:prstGeom prst="rect">
            <a:avLst/>
          </a:prstGeom>
          <a:noFill/>
        </p:spPr>
      </p:pic>
      <p:pic>
        <p:nvPicPr>
          <p:cNvPr id="8" name="Picture 1"/>
          <p:cNvPicPr>
            <a:picLocks noChangeAspect="1" noChangeArrowheads="1"/>
          </p:cNvPicPr>
          <p:nvPr/>
        </p:nvPicPr>
        <p:blipFill>
          <a:blip r:embed="rId4" cstate="print"/>
          <a:srcRect/>
          <a:stretch>
            <a:fillRect/>
          </a:stretch>
        </p:blipFill>
        <p:spPr bwMode="auto">
          <a:xfrm>
            <a:off x="3211865" y="2688042"/>
            <a:ext cx="2350736" cy="2987617"/>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t="2344" r="50000" b="41406"/>
          <a:stretch>
            <a:fillRect/>
          </a:stretch>
        </p:blipFill>
        <p:spPr bwMode="auto">
          <a:xfrm>
            <a:off x="468666" y="402041"/>
            <a:ext cx="4910667" cy="2209800"/>
          </a:xfrm>
          <a:prstGeom prst="rect">
            <a:avLst/>
          </a:prstGeom>
          <a:noFill/>
          <a:ln w="9525">
            <a:noFill/>
            <a:miter lim="800000"/>
            <a:headEnd/>
            <a:tailEnd/>
          </a:ln>
        </p:spPr>
      </p:pic>
      <p:pic>
        <p:nvPicPr>
          <p:cNvPr id="11" name="Picture 2" descr="http://www.epa.gov/ncct/images/homepage/banner_toxicity.jpg"/>
          <p:cNvPicPr>
            <a:picLocks noChangeAspect="1" noChangeArrowheads="1"/>
          </p:cNvPicPr>
          <p:nvPr/>
        </p:nvPicPr>
        <p:blipFill>
          <a:blip r:embed="rId6" cstate="print"/>
          <a:srcRect/>
          <a:stretch>
            <a:fillRect/>
          </a:stretch>
        </p:blipFill>
        <p:spPr bwMode="auto">
          <a:xfrm>
            <a:off x="468665" y="2535641"/>
            <a:ext cx="4286250" cy="1238250"/>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6629400" y="1295400"/>
            <a:ext cx="491066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21</a:t>
            </a:r>
            <a:r>
              <a:rPr lang="en-US" baseline="30000" dirty="0">
                <a:latin typeface="Times New Roman" panose="02020603050405020304" pitchFamily="18" charset="0"/>
                <a:cs typeface="Times New Roman" panose="02020603050405020304" pitchFamily="18" charset="0"/>
              </a:rPr>
              <a:t>st</a:t>
            </a:r>
            <a:r>
              <a:rPr lang="en-US" dirty="0">
                <a:latin typeface="Times New Roman" panose="02020603050405020304" pitchFamily="18" charset="0"/>
                <a:cs typeface="Times New Roman" panose="02020603050405020304" pitchFamily="18" charset="0"/>
              </a:rPr>
              <a:t> Century Toxicity Testing is here….</a:t>
            </a:r>
          </a:p>
        </p:txBody>
      </p:sp>
      <p:sp>
        <p:nvSpPr>
          <p:cNvPr id="13" name="TextBox 12"/>
          <p:cNvSpPr txBox="1"/>
          <p:nvPr/>
        </p:nvSpPr>
        <p:spPr>
          <a:xfrm>
            <a:off x="6629400" y="2105561"/>
            <a:ext cx="4038600" cy="2862322"/>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We can rapidly and cost effectively generate pathway-based data </a:t>
            </a:r>
          </a:p>
          <a:p>
            <a:pPr lvl="1">
              <a:buFont typeface="Arial" pitchFamily="34" charset="0"/>
              <a:buChar char="•"/>
            </a:pPr>
            <a:r>
              <a:rPr lang="en-US" sz="2000" dirty="0">
                <a:latin typeface="Times New Roman" panose="02020603050405020304" pitchFamily="18" charset="0"/>
                <a:cs typeface="Times New Roman" panose="02020603050405020304" pitchFamily="18" charset="0"/>
              </a:rPr>
              <a:t>Activity of 1000s of chemicals in 100s of pathways.</a:t>
            </a:r>
          </a:p>
          <a:p>
            <a:pPr lvl="1">
              <a:buFont typeface="Arial" pitchFamily="34" charset="0"/>
              <a:buChar char="•"/>
            </a:pPr>
            <a:endParaRPr lang="en-US" sz="2000" dirty="0">
              <a:latin typeface="Times New Roman" panose="02020603050405020304" pitchFamily="18" charset="0"/>
              <a:cs typeface="Times New Roman" panose="02020603050405020304" pitchFamily="18" charset="0"/>
            </a:endParaRPr>
          </a:p>
          <a:p>
            <a:pPr lvl="1">
              <a:buFont typeface="Arial" pitchFamily="34" charset="0"/>
              <a:buChar char="•"/>
            </a:pP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Conceivable that majority of chemicals in commerce could be “tested” within the decade.</a:t>
            </a:r>
          </a:p>
        </p:txBody>
      </p:sp>
      <p:sp>
        <p:nvSpPr>
          <p:cNvPr id="15" name="TextBox 14"/>
          <p:cNvSpPr txBox="1"/>
          <p:nvPr/>
        </p:nvSpPr>
        <p:spPr>
          <a:xfrm>
            <a:off x="6096000" y="347505"/>
            <a:ext cx="4495800" cy="461665"/>
          </a:xfrm>
          <a:prstGeom prst="rect">
            <a:avLst/>
          </a:prstGeom>
          <a:noFill/>
        </p:spPr>
        <p:txBody>
          <a:bodyPr wrap="square" rtlCol="0">
            <a:spAutoFit/>
          </a:bodyPr>
          <a:lstStyle/>
          <a:p>
            <a:r>
              <a:rPr lang="en-US" sz="2400" dirty="0">
                <a:solidFill>
                  <a:srgbClr val="00B0F0"/>
                </a:solidFill>
                <a:latin typeface="Times New Roman" panose="02020603050405020304" pitchFamily="18" charset="0"/>
                <a:cs typeface="Times New Roman" panose="02020603050405020304" pitchFamily="18" charset="0"/>
              </a:rPr>
              <a:t>Toxicity Testing in the 21</a:t>
            </a:r>
            <a:r>
              <a:rPr lang="en-US" sz="2400" baseline="30000" dirty="0">
                <a:solidFill>
                  <a:srgbClr val="00B0F0"/>
                </a:solidFill>
                <a:latin typeface="Times New Roman" panose="02020603050405020304" pitchFamily="18" charset="0"/>
                <a:cs typeface="Times New Roman" panose="02020603050405020304" pitchFamily="18" charset="0"/>
              </a:rPr>
              <a:t>st </a:t>
            </a:r>
            <a:r>
              <a:rPr lang="en-US" sz="2400" dirty="0">
                <a:solidFill>
                  <a:srgbClr val="00B0F0"/>
                </a:solidFill>
                <a:latin typeface="Times New Roman" panose="02020603050405020304" pitchFamily="18" charset="0"/>
                <a:cs typeface="Times New Roman" panose="02020603050405020304" pitchFamily="18" charset="0"/>
              </a:rPr>
              <a:t>Century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0200" y="857537"/>
            <a:ext cx="4409849" cy="5636569"/>
          </a:xfrm>
          <a:prstGeom prst="rect">
            <a:avLst/>
          </a:prstGeom>
        </p:spPr>
      </p:pic>
      <p:sp>
        <p:nvSpPr>
          <p:cNvPr id="7" name="TextBox 6"/>
          <p:cNvSpPr txBox="1"/>
          <p:nvPr/>
        </p:nvSpPr>
        <p:spPr>
          <a:xfrm>
            <a:off x="2843370" y="272762"/>
            <a:ext cx="6479504" cy="584775"/>
          </a:xfrm>
          <a:prstGeom prst="rect">
            <a:avLst/>
          </a:prstGeom>
          <a:noFill/>
        </p:spPr>
        <p:txBody>
          <a:bodyPr wrap="square" rtlCol="0">
            <a:spAutoFit/>
          </a:bodyPr>
          <a:lstStyle/>
          <a:p>
            <a:pPr algn="ctr"/>
            <a:r>
              <a:rPr lang="en-US" sz="3200" dirty="0">
                <a:solidFill>
                  <a:srgbClr val="00B0F0"/>
                </a:solidFill>
                <a:latin typeface="Times New Roman" panose="02020603050405020304" pitchFamily="18" charset="0"/>
                <a:cs typeface="Times New Roman" panose="02020603050405020304" pitchFamily="18" charset="0"/>
              </a:rPr>
              <a:t>Getting Oriented</a:t>
            </a:r>
          </a:p>
        </p:txBody>
      </p:sp>
      <p:sp>
        <p:nvSpPr>
          <p:cNvPr id="5" name="TextBox 4"/>
          <p:cNvSpPr txBox="1"/>
          <p:nvPr/>
        </p:nvSpPr>
        <p:spPr>
          <a:xfrm>
            <a:off x="4914900" y="1187535"/>
            <a:ext cx="6946900" cy="440120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Snap shots will be laid out basically as shown:</a:t>
            </a:r>
          </a:p>
          <a:p>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Title, abstract, background</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KE content pages</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KER content pages</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Overall assessment of the AOP</a:t>
            </a:r>
          </a:p>
          <a:p>
            <a:pPr marL="914400" lvl="1"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Domain of applicability and rationale</a:t>
            </a:r>
          </a:p>
          <a:p>
            <a:pPr marL="914400" lvl="1"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Support for essentiality</a:t>
            </a:r>
          </a:p>
          <a:p>
            <a:pPr marL="914400" lvl="1"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Weight of evidence summary</a:t>
            </a:r>
          </a:p>
          <a:p>
            <a:pPr marL="914400" lvl="1" indent="-4572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78792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843370" y="272762"/>
            <a:ext cx="6479504" cy="584775"/>
          </a:xfrm>
          <a:prstGeom prst="rect">
            <a:avLst/>
          </a:prstGeom>
          <a:noFill/>
        </p:spPr>
        <p:txBody>
          <a:bodyPr wrap="square" rtlCol="0">
            <a:spAutoFit/>
          </a:bodyPr>
          <a:lstStyle/>
          <a:p>
            <a:pPr algn="ctr"/>
            <a:r>
              <a:rPr lang="en-US" sz="3200" dirty="0">
                <a:solidFill>
                  <a:srgbClr val="00B0F0"/>
                </a:solidFill>
                <a:latin typeface="Times New Roman" panose="02020603050405020304" pitchFamily="18" charset="0"/>
                <a:cs typeface="Times New Roman" panose="02020603050405020304" pitchFamily="18" charset="0"/>
              </a:rPr>
              <a:t>Getting Oriented - Event Pages</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31018" y="1075037"/>
            <a:ext cx="3097982" cy="5329395"/>
          </a:xfrm>
          <a:prstGeom prst="rect">
            <a:avLst/>
          </a:prstGeom>
          <a:ln w="19050">
            <a:solidFill>
              <a:schemeClr val="tx1"/>
            </a:solidFill>
          </a:ln>
        </p:spPr>
      </p:pic>
      <p:sp>
        <p:nvSpPr>
          <p:cNvPr id="26" name="TextBox 25"/>
          <p:cNvSpPr txBox="1"/>
          <p:nvPr/>
        </p:nvSpPr>
        <p:spPr>
          <a:xfrm>
            <a:off x="3543300" y="3264282"/>
            <a:ext cx="2781300"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Click on Event Links from AOP page to navigate to corresponding KE page</a:t>
            </a:r>
          </a:p>
        </p:txBody>
      </p:sp>
      <p:sp>
        <p:nvSpPr>
          <p:cNvPr id="27" name="TextBox 26"/>
          <p:cNvSpPr txBox="1"/>
          <p:nvPr/>
        </p:nvSpPr>
        <p:spPr>
          <a:xfrm>
            <a:off x="6601179" y="1239507"/>
            <a:ext cx="4584700" cy="461665"/>
          </a:xfrm>
          <a:prstGeom prst="rect">
            <a:avLst/>
          </a:prstGeom>
          <a:noFill/>
        </p:spPr>
        <p:txBody>
          <a:bodyPr wrap="square" rtlCol="0">
            <a:spAutoFit/>
          </a:bodyPr>
          <a:lstStyle/>
          <a:p>
            <a:r>
              <a:rPr lang="en-US" sz="2400" u="sng" dirty="0">
                <a:latin typeface="Times New Roman" panose="02020603050405020304" pitchFamily="18" charset="0"/>
                <a:cs typeface="Times New Roman" panose="02020603050405020304" pitchFamily="18" charset="0"/>
              </a:rPr>
              <a:t>Four most important sections</a:t>
            </a:r>
          </a:p>
        </p:txBody>
      </p:sp>
      <p:pic>
        <p:nvPicPr>
          <p:cNvPr id="29" name="Picture 28"/>
          <p:cNvPicPr>
            <a:picLocks noChangeAspect="1"/>
          </p:cNvPicPr>
          <p:nvPr/>
        </p:nvPicPr>
        <p:blipFill>
          <a:blip r:embed="rId4"/>
          <a:stretch>
            <a:fillRect/>
          </a:stretch>
        </p:blipFill>
        <p:spPr>
          <a:xfrm>
            <a:off x="6413697" y="3264282"/>
            <a:ext cx="5399314" cy="757557"/>
          </a:xfrm>
          <a:prstGeom prst="rect">
            <a:avLst/>
          </a:prstGeom>
        </p:spPr>
      </p:pic>
      <p:sp>
        <p:nvSpPr>
          <p:cNvPr id="30" name="TextBox 29"/>
          <p:cNvSpPr txBox="1"/>
          <p:nvPr/>
        </p:nvSpPr>
        <p:spPr>
          <a:xfrm>
            <a:off x="6740070" y="2555407"/>
            <a:ext cx="4306917"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Is it clear what biology the KE refers to?</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What is the “sign post”</a:t>
            </a:r>
          </a:p>
        </p:txBody>
      </p:sp>
      <p:pic>
        <p:nvPicPr>
          <p:cNvPr id="32" name="Picture 31"/>
          <p:cNvPicPr>
            <a:picLocks noChangeAspect="1"/>
          </p:cNvPicPr>
          <p:nvPr/>
        </p:nvPicPr>
        <p:blipFill>
          <a:blip r:embed="rId5"/>
          <a:stretch>
            <a:fillRect/>
          </a:stretch>
        </p:blipFill>
        <p:spPr>
          <a:xfrm>
            <a:off x="6438900" y="5085499"/>
            <a:ext cx="3146567" cy="1086701"/>
          </a:xfrm>
          <a:prstGeom prst="rect">
            <a:avLst/>
          </a:prstGeom>
        </p:spPr>
      </p:pic>
      <p:pic>
        <p:nvPicPr>
          <p:cNvPr id="2" name="Picture 1">
            <a:extLst>
              <a:ext uri="{FF2B5EF4-FFF2-40B4-BE49-F238E27FC236}">
                <a16:creationId xmlns:a16="http://schemas.microsoft.com/office/drawing/2014/main" id="{54C5BBB6-0875-49D2-AE95-CE2E4DF188E0}"/>
              </a:ext>
            </a:extLst>
          </p:cNvPr>
          <p:cNvPicPr>
            <a:picLocks noChangeAspect="1"/>
          </p:cNvPicPr>
          <p:nvPr/>
        </p:nvPicPr>
        <p:blipFill>
          <a:blip r:embed="rId6"/>
          <a:stretch>
            <a:fillRect/>
          </a:stretch>
        </p:blipFill>
        <p:spPr>
          <a:xfrm>
            <a:off x="6413697" y="1768981"/>
            <a:ext cx="3431821" cy="731962"/>
          </a:xfrm>
          <a:prstGeom prst="rect">
            <a:avLst/>
          </a:prstGeom>
        </p:spPr>
      </p:pic>
      <p:pic>
        <p:nvPicPr>
          <p:cNvPr id="4" name="Picture 3">
            <a:extLst>
              <a:ext uri="{FF2B5EF4-FFF2-40B4-BE49-F238E27FC236}">
                <a16:creationId xmlns:a16="http://schemas.microsoft.com/office/drawing/2014/main" id="{2CC5B2A0-260D-4655-9337-F1ED1DEFE2E2}"/>
              </a:ext>
            </a:extLst>
          </p:cNvPr>
          <p:cNvPicPr>
            <a:picLocks noChangeAspect="1"/>
          </p:cNvPicPr>
          <p:nvPr/>
        </p:nvPicPr>
        <p:blipFill>
          <a:blip r:embed="rId7"/>
          <a:stretch>
            <a:fillRect/>
          </a:stretch>
        </p:blipFill>
        <p:spPr>
          <a:xfrm>
            <a:off x="6438900" y="4096749"/>
            <a:ext cx="3996341" cy="913839"/>
          </a:xfrm>
          <a:prstGeom prst="rect">
            <a:avLst/>
          </a:prstGeom>
        </p:spPr>
      </p:pic>
    </p:spTree>
    <p:extLst>
      <p:ext uri="{BB962C8B-B14F-4D97-AF65-F5344CB8AC3E}">
        <p14:creationId xmlns:p14="http://schemas.microsoft.com/office/powerpoint/2010/main" val="34891649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43370" y="272762"/>
            <a:ext cx="6479504" cy="584775"/>
          </a:xfrm>
          <a:prstGeom prst="rect">
            <a:avLst/>
          </a:prstGeom>
          <a:noFill/>
        </p:spPr>
        <p:txBody>
          <a:bodyPr wrap="square" rtlCol="0">
            <a:spAutoFit/>
          </a:bodyPr>
          <a:lstStyle/>
          <a:p>
            <a:pPr algn="ctr"/>
            <a:r>
              <a:rPr lang="en-US" sz="3200" dirty="0">
                <a:solidFill>
                  <a:srgbClr val="00B0F0"/>
                </a:solidFill>
                <a:latin typeface="Times New Roman" panose="02020603050405020304" pitchFamily="18" charset="0"/>
                <a:cs typeface="Times New Roman" panose="02020603050405020304" pitchFamily="18" charset="0"/>
              </a:rPr>
              <a:t>Getting Oriented - Event Pages</a:t>
            </a:r>
          </a:p>
        </p:txBody>
      </p:sp>
      <p:sp>
        <p:nvSpPr>
          <p:cNvPr id="2" name="TextBox 1"/>
          <p:cNvSpPr txBox="1"/>
          <p:nvPr/>
        </p:nvSpPr>
        <p:spPr>
          <a:xfrm>
            <a:off x="266700" y="1648455"/>
            <a:ext cx="8343900"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Should refer to an observable/measurable change, how to measure or observe it, and in what taxa, life-stage, and sex it can be observed</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By intent, the contents should be stand-alone without reference to other KEs in the AOP</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Event pages do not provide evidence that measureable entity is impacted by a specific stressor or other biological change – except in the case of the MIE</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pic>
        <p:nvPicPr>
          <p:cNvPr id="24578" name="Picture 2" descr="Image result for state of be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63429" y="2649975"/>
            <a:ext cx="2694731" cy="202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4461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43370" y="272762"/>
            <a:ext cx="7646830" cy="584775"/>
          </a:xfrm>
          <a:prstGeom prst="rect">
            <a:avLst/>
          </a:prstGeom>
          <a:noFill/>
        </p:spPr>
        <p:txBody>
          <a:bodyPr wrap="square" rtlCol="0">
            <a:spAutoFit/>
          </a:bodyPr>
          <a:lstStyle/>
          <a:p>
            <a:pPr algn="ctr"/>
            <a:r>
              <a:rPr lang="en-US" sz="3200" dirty="0">
                <a:solidFill>
                  <a:srgbClr val="00B0F0"/>
                </a:solidFill>
                <a:latin typeface="Times New Roman" panose="02020603050405020304" pitchFamily="18" charset="0"/>
                <a:cs typeface="Times New Roman" panose="02020603050405020304" pitchFamily="18" charset="0"/>
              </a:rPr>
              <a:t>Getting Oriented – Relationship Pages</a:t>
            </a:r>
          </a:p>
        </p:txBody>
      </p:sp>
      <p:sp>
        <p:nvSpPr>
          <p:cNvPr id="2" name="Rectangle 1"/>
          <p:cNvSpPr/>
          <p:nvPr/>
        </p:nvSpPr>
        <p:spPr>
          <a:xfrm>
            <a:off x="431622" y="1525345"/>
            <a:ext cx="11303000" cy="4401205"/>
          </a:xfrm>
          <a:prstGeom prst="rect">
            <a:avLst/>
          </a:prstGeom>
        </p:spPr>
        <p:txBody>
          <a:bodyPr wrap="square">
            <a:spAutoFit/>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Each KER represents a predictive relationship between a pair of key events that can be supported by weight of evidence. </a:t>
            </a:r>
          </a:p>
          <a:p>
            <a:pPr marL="457200" indent="-4572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Relationship is causal – one KE causes the other </a:t>
            </a:r>
          </a:p>
          <a:p>
            <a:pPr marL="457200" indent="-4572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Much of the content pertaining to scientific quality will be found on the individual relationship pages.</a:t>
            </a:r>
          </a:p>
          <a:p>
            <a:pPr marL="457200" indent="-4572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By intent, they include only support that references that specific pair of KEs – generally will not reference other KEs in the pathway</a:t>
            </a:r>
          </a:p>
        </p:txBody>
      </p:sp>
    </p:spTree>
    <p:extLst>
      <p:ext uri="{BB962C8B-B14F-4D97-AF65-F5344CB8AC3E}">
        <p14:creationId xmlns:p14="http://schemas.microsoft.com/office/powerpoint/2010/main" val="8975362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A00049F-FEDA-410E-9D6A-63FEC868C8B4}"/>
              </a:ext>
            </a:extLst>
          </p:cNvPr>
          <p:cNvPicPr>
            <a:picLocks noChangeAspect="1"/>
          </p:cNvPicPr>
          <p:nvPr/>
        </p:nvPicPr>
        <p:blipFill>
          <a:blip r:embed="rId2"/>
          <a:stretch>
            <a:fillRect/>
          </a:stretch>
        </p:blipFill>
        <p:spPr>
          <a:xfrm>
            <a:off x="5921899" y="5453762"/>
            <a:ext cx="4106301" cy="677328"/>
          </a:xfrm>
          <a:prstGeom prst="rect">
            <a:avLst/>
          </a:prstGeom>
        </p:spPr>
      </p:pic>
      <p:sp>
        <p:nvSpPr>
          <p:cNvPr id="4" name="TextBox 3"/>
          <p:cNvSpPr txBox="1"/>
          <p:nvPr/>
        </p:nvSpPr>
        <p:spPr>
          <a:xfrm>
            <a:off x="2843370" y="272762"/>
            <a:ext cx="7608730" cy="584775"/>
          </a:xfrm>
          <a:prstGeom prst="rect">
            <a:avLst/>
          </a:prstGeom>
          <a:noFill/>
        </p:spPr>
        <p:txBody>
          <a:bodyPr wrap="square" rtlCol="0">
            <a:spAutoFit/>
          </a:bodyPr>
          <a:lstStyle/>
          <a:p>
            <a:pPr algn="ctr"/>
            <a:r>
              <a:rPr lang="en-US" sz="3200" dirty="0">
                <a:solidFill>
                  <a:srgbClr val="00B0F0"/>
                </a:solidFill>
                <a:latin typeface="Times New Roman" panose="02020603050405020304" pitchFamily="18" charset="0"/>
                <a:cs typeface="Times New Roman" panose="02020603050405020304" pitchFamily="18" charset="0"/>
              </a:rPr>
              <a:t>Getting Oriented – Relationship Pages</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53938" y="1514496"/>
            <a:ext cx="4704748" cy="4241715"/>
          </a:xfrm>
          <a:prstGeom prst="rect">
            <a:avLst/>
          </a:prstGeom>
        </p:spPr>
      </p:pic>
      <p:sp>
        <p:nvSpPr>
          <p:cNvPr id="7" name="TextBox 6"/>
          <p:cNvSpPr txBox="1"/>
          <p:nvPr/>
        </p:nvSpPr>
        <p:spPr>
          <a:xfrm>
            <a:off x="4977467" y="2111686"/>
            <a:ext cx="2003268"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Click Links in the Relationship Table found on the AOP page</a:t>
            </a:r>
          </a:p>
        </p:txBody>
      </p:sp>
      <p:pic>
        <p:nvPicPr>
          <p:cNvPr id="8" name="Picture 7"/>
          <p:cNvPicPr>
            <a:picLocks noChangeAspect="1"/>
          </p:cNvPicPr>
          <p:nvPr/>
        </p:nvPicPr>
        <p:blipFill>
          <a:blip r:embed="rId5"/>
          <a:stretch>
            <a:fillRect/>
          </a:stretch>
        </p:blipFill>
        <p:spPr>
          <a:xfrm>
            <a:off x="7030666" y="2249529"/>
            <a:ext cx="3190743" cy="507979"/>
          </a:xfrm>
          <a:prstGeom prst="rect">
            <a:avLst/>
          </a:prstGeom>
        </p:spPr>
      </p:pic>
      <p:pic>
        <p:nvPicPr>
          <p:cNvPr id="10" name="Picture 9"/>
          <p:cNvPicPr>
            <a:picLocks noChangeAspect="1"/>
          </p:cNvPicPr>
          <p:nvPr/>
        </p:nvPicPr>
        <p:blipFill>
          <a:blip r:embed="rId6"/>
          <a:stretch>
            <a:fillRect/>
          </a:stretch>
        </p:blipFill>
        <p:spPr>
          <a:xfrm>
            <a:off x="7032728" y="3289002"/>
            <a:ext cx="4598910" cy="543790"/>
          </a:xfrm>
          <a:prstGeom prst="rect">
            <a:avLst/>
          </a:prstGeom>
        </p:spPr>
      </p:pic>
      <p:pic>
        <p:nvPicPr>
          <p:cNvPr id="11" name="Picture 10"/>
          <p:cNvPicPr>
            <a:picLocks noChangeAspect="1"/>
          </p:cNvPicPr>
          <p:nvPr/>
        </p:nvPicPr>
        <p:blipFill>
          <a:blip r:embed="rId7"/>
          <a:stretch>
            <a:fillRect/>
          </a:stretch>
        </p:blipFill>
        <p:spPr>
          <a:xfrm>
            <a:off x="5921899" y="3818062"/>
            <a:ext cx="5850972" cy="456544"/>
          </a:xfrm>
          <a:prstGeom prst="rect">
            <a:avLst/>
          </a:prstGeom>
        </p:spPr>
      </p:pic>
      <p:pic>
        <p:nvPicPr>
          <p:cNvPr id="14" name="Picture 13"/>
          <p:cNvPicPr>
            <a:picLocks noChangeAspect="1"/>
          </p:cNvPicPr>
          <p:nvPr/>
        </p:nvPicPr>
        <p:blipFill>
          <a:blip r:embed="rId8"/>
          <a:stretch>
            <a:fillRect/>
          </a:stretch>
        </p:blipFill>
        <p:spPr>
          <a:xfrm>
            <a:off x="6026903" y="6044465"/>
            <a:ext cx="2273655" cy="589999"/>
          </a:xfrm>
          <a:prstGeom prst="rect">
            <a:avLst/>
          </a:prstGeom>
        </p:spPr>
      </p:pic>
      <p:pic>
        <p:nvPicPr>
          <p:cNvPr id="12" name="Picture 11">
            <a:extLst>
              <a:ext uri="{FF2B5EF4-FFF2-40B4-BE49-F238E27FC236}">
                <a16:creationId xmlns:a16="http://schemas.microsoft.com/office/drawing/2014/main" id="{84C12536-F813-4BC7-A8FC-5197D8371D9B}"/>
              </a:ext>
            </a:extLst>
          </p:cNvPr>
          <p:cNvPicPr>
            <a:picLocks noChangeAspect="1"/>
          </p:cNvPicPr>
          <p:nvPr/>
        </p:nvPicPr>
        <p:blipFill>
          <a:blip r:embed="rId9"/>
          <a:stretch>
            <a:fillRect/>
          </a:stretch>
        </p:blipFill>
        <p:spPr>
          <a:xfrm>
            <a:off x="6271709" y="859920"/>
            <a:ext cx="5308044" cy="695101"/>
          </a:xfrm>
          <a:prstGeom prst="rect">
            <a:avLst/>
          </a:prstGeom>
        </p:spPr>
      </p:pic>
      <p:pic>
        <p:nvPicPr>
          <p:cNvPr id="15" name="Picture 14">
            <a:extLst>
              <a:ext uri="{FF2B5EF4-FFF2-40B4-BE49-F238E27FC236}">
                <a16:creationId xmlns:a16="http://schemas.microsoft.com/office/drawing/2014/main" id="{9A4E43DB-A526-42AD-9F9C-4D72CA678DC8}"/>
              </a:ext>
            </a:extLst>
          </p:cNvPr>
          <p:cNvPicPr>
            <a:picLocks noChangeAspect="1"/>
          </p:cNvPicPr>
          <p:nvPr/>
        </p:nvPicPr>
        <p:blipFill>
          <a:blip r:embed="rId10"/>
          <a:stretch>
            <a:fillRect/>
          </a:stretch>
        </p:blipFill>
        <p:spPr>
          <a:xfrm>
            <a:off x="6473172" y="1437483"/>
            <a:ext cx="5106581" cy="790965"/>
          </a:xfrm>
          <a:prstGeom prst="rect">
            <a:avLst/>
          </a:prstGeom>
        </p:spPr>
      </p:pic>
      <p:pic>
        <p:nvPicPr>
          <p:cNvPr id="16" name="Picture 15">
            <a:extLst>
              <a:ext uri="{FF2B5EF4-FFF2-40B4-BE49-F238E27FC236}">
                <a16:creationId xmlns:a16="http://schemas.microsoft.com/office/drawing/2014/main" id="{A1B1E6A9-3E22-41B0-A218-D50212FEE02B}"/>
              </a:ext>
            </a:extLst>
          </p:cNvPr>
          <p:cNvPicPr>
            <a:picLocks noChangeAspect="1"/>
          </p:cNvPicPr>
          <p:nvPr/>
        </p:nvPicPr>
        <p:blipFill>
          <a:blip r:embed="rId11"/>
          <a:stretch>
            <a:fillRect/>
          </a:stretch>
        </p:blipFill>
        <p:spPr>
          <a:xfrm>
            <a:off x="6994628" y="2763347"/>
            <a:ext cx="3201381" cy="563057"/>
          </a:xfrm>
          <a:prstGeom prst="rect">
            <a:avLst/>
          </a:prstGeom>
        </p:spPr>
      </p:pic>
      <p:pic>
        <p:nvPicPr>
          <p:cNvPr id="17" name="Picture 16">
            <a:extLst>
              <a:ext uri="{FF2B5EF4-FFF2-40B4-BE49-F238E27FC236}">
                <a16:creationId xmlns:a16="http://schemas.microsoft.com/office/drawing/2014/main" id="{1F790B31-5A03-4D3E-8B62-227DE15D1B5B}"/>
              </a:ext>
            </a:extLst>
          </p:cNvPr>
          <p:cNvPicPr>
            <a:picLocks noChangeAspect="1"/>
          </p:cNvPicPr>
          <p:nvPr/>
        </p:nvPicPr>
        <p:blipFill>
          <a:blip r:embed="rId12"/>
          <a:stretch>
            <a:fillRect/>
          </a:stretch>
        </p:blipFill>
        <p:spPr>
          <a:xfrm>
            <a:off x="6104244" y="4175352"/>
            <a:ext cx="2943225" cy="438150"/>
          </a:xfrm>
          <a:prstGeom prst="rect">
            <a:avLst/>
          </a:prstGeom>
        </p:spPr>
      </p:pic>
      <p:pic>
        <p:nvPicPr>
          <p:cNvPr id="18" name="Picture 17">
            <a:extLst>
              <a:ext uri="{FF2B5EF4-FFF2-40B4-BE49-F238E27FC236}">
                <a16:creationId xmlns:a16="http://schemas.microsoft.com/office/drawing/2014/main" id="{2649A529-8C24-4F9F-BA3A-2D38B92E9DD7}"/>
              </a:ext>
            </a:extLst>
          </p:cNvPr>
          <p:cNvPicPr>
            <a:picLocks noChangeAspect="1"/>
          </p:cNvPicPr>
          <p:nvPr/>
        </p:nvPicPr>
        <p:blipFill>
          <a:blip r:embed="rId13"/>
          <a:stretch>
            <a:fillRect/>
          </a:stretch>
        </p:blipFill>
        <p:spPr>
          <a:xfrm>
            <a:off x="6140421" y="4539879"/>
            <a:ext cx="1219200" cy="400050"/>
          </a:xfrm>
          <a:prstGeom prst="rect">
            <a:avLst/>
          </a:prstGeom>
        </p:spPr>
      </p:pic>
      <p:pic>
        <p:nvPicPr>
          <p:cNvPr id="19" name="Picture 18">
            <a:extLst>
              <a:ext uri="{FF2B5EF4-FFF2-40B4-BE49-F238E27FC236}">
                <a16:creationId xmlns:a16="http://schemas.microsoft.com/office/drawing/2014/main" id="{36504767-7E05-411D-8F13-A47E62EBBD56}"/>
              </a:ext>
            </a:extLst>
          </p:cNvPr>
          <p:cNvPicPr>
            <a:picLocks noChangeAspect="1"/>
          </p:cNvPicPr>
          <p:nvPr/>
        </p:nvPicPr>
        <p:blipFill>
          <a:blip r:embed="rId14"/>
          <a:stretch>
            <a:fillRect/>
          </a:stretch>
        </p:blipFill>
        <p:spPr>
          <a:xfrm>
            <a:off x="6134071" y="4822805"/>
            <a:ext cx="2400300" cy="400050"/>
          </a:xfrm>
          <a:prstGeom prst="rect">
            <a:avLst/>
          </a:prstGeom>
        </p:spPr>
      </p:pic>
      <p:pic>
        <p:nvPicPr>
          <p:cNvPr id="20" name="Picture 19">
            <a:extLst>
              <a:ext uri="{FF2B5EF4-FFF2-40B4-BE49-F238E27FC236}">
                <a16:creationId xmlns:a16="http://schemas.microsoft.com/office/drawing/2014/main" id="{3B6B4E0D-3A96-4E2B-A84F-8F833FE339B9}"/>
              </a:ext>
            </a:extLst>
          </p:cNvPr>
          <p:cNvPicPr>
            <a:picLocks noChangeAspect="1"/>
          </p:cNvPicPr>
          <p:nvPr/>
        </p:nvPicPr>
        <p:blipFill>
          <a:blip r:embed="rId15"/>
          <a:stretch>
            <a:fillRect/>
          </a:stretch>
        </p:blipFill>
        <p:spPr>
          <a:xfrm>
            <a:off x="6104244" y="5170836"/>
            <a:ext cx="4876800" cy="381000"/>
          </a:xfrm>
          <a:prstGeom prst="rect">
            <a:avLst/>
          </a:prstGeom>
        </p:spPr>
      </p:pic>
    </p:spTree>
    <p:extLst>
      <p:ext uri="{BB962C8B-B14F-4D97-AF65-F5344CB8AC3E}">
        <p14:creationId xmlns:p14="http://schemas.microsoft.com/office/powerpoint/2010/main" val="14568437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43370" y="272762"/>
            <a:ext cx="8104030" cy="584775"/>
          </a:xfrm>
          <a:prstGeom prst="rect">
            <a:avLst/>
          </a:prstGeom>
          <a:noFill/>
        </p:spPr>
        <p:txBody>
          <a:bodyPr wrap="square" rtlCol="0">
            <a:spAutoFit/>
          </a:bodyPr>
          <a:lstStyle/>
          <a:p>
            <a:pPr algn="ctr"/>
            <a:r>
              <a:rPr lang="en-US" sz="3200" dirty="0">
                <a:solidFill>
                  <a:srgbClr val="00B0F0"/>
                </a:solidFill>
                <a:latin typeface="Times New Roman" panose="02020603050405020304" pitchFamily="18" charset="0"/>
                <a:cs typeface="Times New Roman" panose="02020603050405020304" pitchFamily="18" charset="0"/>
              </a:rPr>
              <a:t>Getting Oriented – Relationship Pages</a:t>
            </a:r>
          </a:p>
        </p:txBody>
      </p:sp>
      <p:sp>
        <p:nvSpPr>
          <p:cNvPr id="6" name="TextBox 5"/>
          <p:cNvSpPr txBox="1"/>
          <p:nvPr/>
        </p:nvSpPr>
        <p:spPr>
          <a:xfrm>
            <a:off x="568472" y="2642370"/>
            <a:ext cx="10763557"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Should describe the conditions/biological context in which this KER operates</a:t>
            </a: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 specific tissue context</a:t>
            </a:r>
          </a:p>
          <a:p>
            <a:pPr marL="800100" lvl="1"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Duration of impact at </a:t>
            </a:r>
            <a:r>
              <a:rPr lang="en-US" sz="2400" dirty="0" err="1">
                <a:latin typeface="Times New Roman" panose="02020603050405020304" pitchFamily="18" charset="0"/>
                <a:cs typeface="Times New Roman" panose="02020603050405020304" pitchFamily="18" charset="0"/>
              </a:rPr>
              <a:t>KEup</a:t>
            </a:r>
            <a:endParaRPr lang="en-US" sz="2400" dirty="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May also detail biology that is operable but not represented at KEs in the pathway</a:t>
            </a:r>
          </a:p>
        </p:txBody>
      </p:sp>
      <p:pic>
        <p:nvPicPr>
          <p:cNvPr id="7" name="Picture 6">
            <a:extLst>
              <a:ext uri="{FF2B5EF4-FFF2-40B4-BE49-F238E27FC236}">
                <a16:creationId xmlns:a16="http://schemas.microsoft.com/office/drawing/2014/main" id="{12101DAE-EBD7-4331-B232-33BF9150F569}"/>
              </a:ext>
            </a:extLst>
          </p:cNvPr>
          <p:cNvPicPr>
            <a:picLocks noChangeAspect="1"/>
          </p:cNvPicPr>
          <p:nvPr/>
        </p:nvPicPr>
        <p:blipFill>
          <a:blip r:embed="rId2"/>
          <a:stretch>
            <a:fillRect/>
          </a:stretch>
        </p:blipFill>
        <p:spPr>
          <a:xfrm>
            <a:off x="1166308" y="1177993"/>
            <a:ext cx="8282491" cy="1084612"/>
          </a:xfrm>
          <a:prstGeom prst="rect">
            <a:avLst/>
          </a:prstGeom>
        </p:spPr>
      </p:pic>
    </p:spTree>
    <p:extLst>
      <p:ext uri="{BB962C8B-B14F-4D97-AF65-F5344CB8AC3E}">
        <p14:creationId xmlns:p14="http://schemas.microsoft.com/office/powerpoint/2010/main" val="4822404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31833" y="277953"/>
            <a:ext cx="2852134" cy="523220"/>
          </a:xfrm>
          <a:prstGeom prst="rect">
            <a:avLst/>
          </a:prstGeom>
          <a:noFill/>
        </p:spPr>
        <p:txBody>
          <a:bodyPr wrap="square" rtlCol="0">
            <a:spAutoFit/>
          </a:bodyPr>
          <a:lstStyle/>
          <a:p>
            <a:r>
              <a:rPr lang="en-US" sz="2800" dirty="0">
                <a:solidFill>
                  <a:srgbClr val="00B0F0"/>
                </a:solidFill>
                <a:latin typeface="Times New Roman" panose="02020603050405020304" pitchFamily="18" charset="0"/>
                <a:cs typeface="Times New Roman" panose="02020603050405020304" pitchFamily="18" charset="0"/>
              </a:rPr>
              <a:t>Support for KERs</a:t>
            </a:r>
          </a:p>
        </p:txBody>
      </p:sp>
      <p:sp>
        <p:nvSpPr>
          <p:cNvPr id="7" name="TextBox 6"/>
          <p:cNvSpPr txBox="1"/>
          <p:nvPr/>
        </p:nvSpPr>
        <p:spPr>
          <a:xfrm>
            <a:off x="419100" y="2639786"/>
            <a:ext cx="10769600" cy="2308324"/>
          </a:xfrm>
          <a:prstGeom prst="rect">
            <a:avLst/>
          </a:prstGeom>
          <a:noFill/>
        </p:spPr>
        <p:txBody>
          <a:bodyPr wrap="square" rtlCol="0">
            <a:spAutoFit/>
          </a:bodyPr>
          <a:lstStyle/>
          <a:p>
            <a:pPr marL="457200" indent="-457200">
              <a:buFont typeface="Arial"/>
              <a:buChar char="•"/>
            </a:pPr>
            <a:r>
              <a:rPr lang="en-US" sz="3600" dirty="0">
                <a:solidFill>
                  <a:srgbClr val="000000"/>
                </a:solidFill>
                <a:latin typeface="Times New Roman" panose="02020603050405020304" pitchFamily="18" charset="0"/>
                <a:cs typeface="Times New Roman" panose="02020603050405020304" pitchFamily="18" charset="0"/>
              </a:rPr>
              <a:t>Define the biological rationale for a connection between </a:t>
            </a:r>
            <a:r>
              <a:rPr lang="en-US" sz="3600" dirty="0" err="1">
                <a:solidFill>
                  <a:srgbClr val="000000"/>
                </a:solidFill>
                <a:latin typeface="Times New Roman" panose="02020603050405020304" pitchFamily="18" charset="0"/>
                <a:cs typeface="Times New Roman" panose="02020603050405020304" pitchFamily="18" charset="0"/>
              </a:rPr>
              <a:t>KE</a:t>
            </a:r>
            <a:r>
              <a:rPr lang="en-US" sz="3600" baseline="-25000" dirty="0" err="1">
                <a:solidFill>
                  <a:srgbClr val="000000"/>
                </a:solidFill>
                <a:latin typeface="Times New Roman" panose="02020603050405020304" pitchFamily="18" charset="0"/>
                <a:cs typeface="Times New Roman" panose="02020603050405020304" pitchFamily="18" charset="0"/>
              </a:rPr>
              <a:t>upstream</a:t>
            </a:r>
            <a:r>
              <a:rPr lang="en-US" sz="3600" dirty="0">
                <a:solidFill>
                  <a:srgbClr val="000000"/>
                </a:solidFill>
                <a:latin typeface="Times New Roman" panose="02020603050405020304" pitchFamily="18" charset="0"/>
                <a:cs typeface="Times New Roman" panose="02020603050405020304" pitchFamily="18" charset="0"/>
              </a:rPr>
              <a:t> and </a:t>
            </a:r>
            <a:r>
              <a:rPr lang="en-US" sz="3600" dirty="0" err="1">
                <a:solidFill>
                  <a:srgbClr val="000000"/>
                </a:solidFill>
                <a:latin typeface="Times New Roman" panose="02020603050405020304" pitchFamily="18" charset="0"/>
                <a:cs typeface="Times New Roman" panose="02020603050405020304" pitchFamily="18" charset="0"/>
              </a:rPr>
              <a:t>KE</a:t>
            </a:r>
            <a:r>
              <a:rPr lang="en-US" sz="3600" baseline="-25000" dirty="0" err="1">
                <a:solidFill>
                  <a:srgbClr val="000000"/>
                </a:solidFill>
                <a:latin typeface="Times New Roman" panose="02020603050405020304" pitchFamily="18" charset="0"/>
                <a:cs typeface="Times New Roman" panose="02020603050405020304" pitchFamily="18" charset="0"/>
              </a:rPr>
              <a:t>downstream</a:t>
            </a:r>
            <a:endParaRPr lang="en-US" sz="3600" baseline="-25000" dirty="0">
              <a:solidFill>
                <a:srgbClr val="000000"/>
              </a:solidFill>
              <a:latin typeface="Times New Roman" panose="02020603050405020304" pitchFamily="18" charset="0"/>
              <a:cs typeface="Times New Roman" panose="02020603050405020304" pitchFamily="18" charset="0"/>
            </a:endParaRPr>
          </a:p>
          <a:p>
            <a:pPr marL="457200" indent="-457200">
              <a:buFont typeface="Arial"/>
              <a:buChar char="•"/>
            </a:pPr>
            <a:r>
              <a:rPr lang="en-US" sz="3600" dirty="0">
                <a:solidFill>
                  <a:srgbClr val="000000"/>
                </a:solidFill>
                <a:latin typeface="Times New Roman" panose="02020603050405020304" pitchFamily="18" charset="0"/>
                <a:cs typeface="Times New Roman" panose="02020603050405020304" pitchFamily="18" charset="0"/>
              </a:rPr>
              <a:t>What are the structural or functional relationships between the KEs?</a:t>
            </a:r>
          </a:p>
        </p:txBody>
      </p:sp>
      <p:pic>
        <p:nvPicPr>
          <p:cNvPr id="9" name="Picture 8"/>
          <p:cNvPicPr>
            <a:picLocks noChangeAspect="1"/>
          </p:cNvPicPr>
          <p:nvPr/>
        </p:nvPicPr>
        <p:blipFill>
          <a:blip r:embed="rId2"/>
          <a:stretch>
            <a:fillRect/>
          </a:stretch>
        </p:blipFill>
        <p:spPr>
          <a:xfrm>
            <a:off x="685800" y="1225634"/>
            <a:ext cx="6471715" cy="1030323"/>
          </a:xfrm>
          <a:prstGeom prst="rect">
            <a:avLst/>
          </a:prstGeom>
        </p:spPr>
      </p:pic>
    </p:spTree>
    <p:extLst>
      <p:ext uri="{BB962C8B-B14F-4D97-AF65-F5344CB8AC3E}">
        <p14:creationId xmlns:p14="http://schemas.microsoft.com/office/powerpoint/2010/main" val="9289258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31833" y="277953"/>
            <a:ext cx="2852134" cy="523220"/>
          </a:xfrm>
          <a:prstGeom prst="rect">
            <a:avLst/>
          </a:prstGeom>
          <a:noFill/>
        </p:spPr>
        <p:txBody>
          <a:bodyPr wrap="square" rtlCol="0">
            <a:spAutoFit/>
          </a:bodyPr>
          <a:lstStyle/>
          <a:p>
            <a:r>
              <a:rPr lang="en-US" sz="2800" dirty="0">
                <a:solidFill>
                  <a:srgbClr val="00B0F0"/>
                </a:solidFill>
                <a:latin typeface="Times New Roman" panose="02020603050405020304" pitchFamily="18" charset="0"/>
                <a:cs typeface="Times New Roman" panose="02020603050405020304" pitchFamily="18" charset="0"/>
              </a:rPr>
              <a:t>Support for KERs</a:t>
            </a:r>
          </a:p>
        </p:txBody>
      </p:sp>
      <p:sp>
        <p:nvSpPr>
          <p:cNvPr id="7" name="TextBox 6"/>
          <p:cNvSpPr txBox="1"/>
          <p:nvPr/>
        </p:nvSpPr>
        <p:spPr>
          <a:xfrm>
            <a:off x="419100" y="2639786"/>
            <a:ext cx="10769600" cy="3970318"/>
          </a:xfrm>
          <a:prstGeom prst="rect">
            <a:avLst/>
          </a:prstGeom>
          <a:noFill/>
        </p:spPr>
        <p:txBody>
          <a:bodyPr wrap="square" rtlCol="0">
            <a:spAutoFit/>
          </a:bodyPr>
          <a:lstStyle/>
          <a:p>
            <a:pPr marL="457200" indent="-457200">
              <a:buFont typeface="Arial"/>
              <a:buChar char="•"/>
            </a:pPr>
            <a:r>
              <a:rPr lang="en-US" sz="2800" dirty="0">
                <a:solidFill>
                  <a:srgbClr val="000000"/>
                </a:solidFill>
                <a:latin typeface="Times New Roman" panose="02020603050405020304" pitchFamily="18" charset="0"/>
                <a:cs typeface="Times New Roman" panose="02020603050405020304" pitchFamily="18" charset="0"/>
              </a:rPr>
              <a:t>Evidence that supports the idea that a change in the upstream KE (</a:t>
            </a:r>
            <a:r>
              <a:rPr lang="en-US" sz="2800" dirty="0" err="1">
                <a:solidFill>
                  <a:srgbClr val="000000"/>
                </a:solidFill>
                <a:latin typeface="Times New Roman" panose="02020603050405020304" pitchFamily="18" charset="0"/>
                <a:cs typeface="Times New Roman" panose="02020603050405020304" pitchFamily="18" charset="0"/>
              </a:rPr>
              <a:t>KE</a:t>
            </a:r>
            <a:r>
              <a:rPr lang="en-US" sz="2800" baseline="-25000" dirty="0" err="1">
                <a:solidFill>
                  <a:srgbClr val="000000"/>
                </a:solidFill>
                <a:latin typeface="Times New Roman" panose="02020603050405020304" pitchFamily="18" charset="0"/>
                <a:cs typeface="Times New Roman" panose="02020603050405020304" pitchFamily="18" charset="0"/>
              </a:rPr>
              <a:t>upstream</a:t>
            </a:r>
            <a:r>
              <a:rPr lang="en-US" sz="2800" dirty="0">
                <a:solidFill>
                  <a:srgbClr val="000000"/>
                </a:solidFill>
                <a:latin typeface="Times New Roman" panose="02020603050405020304" pitchFamily="18" charset="0"/>
                <a:cs typeface="Times New Roman" panose="02020603050405020304" pitchFamily="18" charset="0"/>
              </a:rPr>
              <a:t>) will lead to, or is associated with, a subsequent change in the downstream KE (</a:t>
            </a:r>
            <a:r>
              <a:rPr lang="en-US" sz="2800" dirty="0" err="1">
                <a:solidFill>
                  <a:srgbClr val="000000"/>
                </a:solidFill>
                <a:latin typeface="Times New Roman" panose="02020603050405020304" pitchFamily="18" charset="0"/>
                <a:cs typeface="Times New Roman" panose="02020603050405020304" pitchFamily="18" charset="0"/>
              </a:rPr>
              <a:t>KE</a:t>
            </a:r>
            <a:r>
              <a:rPr lang="en-US" sz="2800" baseline="-25000" dirty="0" err="1">
                <a:solidFill>
                  <a:srgbClr val="000000"/>
                </a:solidFill>
                <a:latin typeface="Times New Roman" panose="02020603050405020304" pitchFamily="18" charset="0"/>
                <a:cs typeface="Times New Roman" panose="02020603050405020304" pitchFamily="18" charset="0"/>
              </a:rPr>
              <a:t>downstream</a:t>
            </a:r>
            <a:r>
              <a:rPr lang="en-US" sz="2800" dirty="0">
                <a:solidFill>
                  <a:srgbClr val="000000"/>
                </a:solidFill>
                <a:latin typeface="Times New Roman" panose="02020603050405020304" pitchFamily="18" charset="0"/>
                <a:cs typeface="Times New Roman" panose="02020603050405020304" pitchFamily="18" charset="0"/>
              </a:rPr>
              <a:t>), assuming the perturbation of </a:t>
            </a:r>
            <a:r>
              <a:rPr lang="en-US" sz="2800" dirty="0" err="1">
                <a:solidFill>
                  <a:srgbClr val="000000"/>
                </a:solidFill>
                <a:latin typeface="Times New Roman" panose="02020603050405020304" pitchFamily="18" charset="0"/>
                <a:cs typeface="Times New Roman" panose="02020603050405020304" pitchFamily="18" charset="0"/>
              </a:rPr>
              <a:t>KE</a:t>
            </a:r>
            <a:r>
              <a:rPr lang="en-US" sz="2800" baseline="-25000" dirty="0" err="1">
                <a:solidFill>
                  <a:srgbClr val="000000"/>
                </a:solidFill>
                <a:latin typeface="Times New Roman" panose="02020603050405020304" pitchFamily="18" charset="0"/>
                <a:cs typeface="Times New Roman" panose="02020603050405020304" pitchFamily="18" charset="0"/>
              </a:rPr>
              <a:t>upstream</a:t>
            </a:r>
            <a:r>
              <a:rPr lang="en-US" sz="2800" dirty="0">
                <a:solidFill>
                  <a:srgbClr val="000000"/>
                </a:solidFill>
                <a:latin typeface="Times New Roman" panose="02020603050405020304" pitchFamily="18" charset="0"/>
                <a:cs typeface="Times New Roman" panose="02020603050405020304" pitchFamily="18" charset="0"/>
              </a:rPr>
              <a:t> is sufficient.</a:t>
            </a:r>
          </a:p>
          <a:p>
            <a:pPr marL="457200" indent="-457200">
              <a:buFont typeface="Arial"/>
              <a:buChar char="•"/>
            </a:pPr>
            <a:r>
              <a:rPr lang="en-US" sz="2800" dirty="0">
                <a:latin typeface="Times New Roman" panose="02020603050405020304" pitchFamily="18" charset="0"/>
                <a:cs typeface="Times New Roman" panose="02020603050405020304" pitchFamily="18" charset="0"/>
              </a:rPr>
              <a:t>Helpful to provide as much detail about the toxicological and biological context in which the measurements were made, as is feasible, including the stressor(s) tested, the effective doses at each KE, etc.</a:t>
            </a:r>
            <a:endParaRPr lang="en-US" sz="2800" dirty="0">
              <a:solidFill>
                <a:srgbClr val="000000"/>
              </a:solidFill>
              <a:latin typeface="Times New Roman" panose="02020603050405020304" pitchFamily="18" charset="0"/>
              <a:cs typeface="Times New Roman" panose="02020603050405020304" pitchFamily="18" charset="0"/>
            </a:endParaRPr>
          </a:p>
          <a:p>
            <a:pPr marL="457200" indent="-457200">
              <a:buFont typeface="Arial"/>
              <a:buChar char="•"/>
            </a:pPr>
            <a:endParaRPr lang="en-US" sz="2800" dirty="0">
              <a:solidFill>
                <a:srgbClr val="0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F5D99A4-2C8E-48EE-B253-08C622C1F6DB}"/>
              </a:ext>
            </a:extLst>
          </p:cNvPr>
          <p:cNvPicPr>
            <a:picLocks noChangeAspect="1"/>
          </p:cNvPicPr>
          <p:nvPr/>
        </p:nvPicPr>
        <p:blipFill>
          <a:blip r:embed="rId2"/>
          <a:stretch>
            <a:fillRect/>
          </a:stretch>
        </p:blipFill>
        <p:spPr>
          <a:xfrm>
            <a:off x="936728" y="1355892"/>
            <a:ext cx="5577162" cy="980908"/>
          </a:xfrm>
          <a:prstGeom prst="rect">
            <a:avLst/>
          </a:prstGeom>
        </p:spPr>
      </p:pic>
    </p:spTree>
    <p:extLst>
      <p:ext uri="{BB962C8B-B14F-4D97-AF65-F5344CB8AC3E}">
        <p14:creationId xmlns:p14="http://schemas.microsoft.com/office/powerpoint/2010/main" val="41211618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58240" y="147216"/>
            <a:ext cx="9875520" cy="1356360"/>
          </a:xfrm>
        </p:spPr>
        <p:txBody>
          <a:bodyPr/>
          <a:lstStyle/>
          <a:p>
            <a:r>
              <a:rPr lang="en-US" dirty="0">
                <a:latin typeface="Times New Roman" panose="02020603050405020304" pitchFamily="18" charset="0"/>
                <a:cs typeface="Times New Roman" panose="02020603050405020304" pitchFamily="18" charset="0"/>
              </a:rPr>
              <a:t>OECD AOP development program</a:t>
            </a:r>
          </a:p>
        </p:txBody>
      </p:sp>
      <p:pic>
        <p:nvPicPr>
          <p:cNvPr id="4" name="Picture 3"/>
          <p:cNvPicPr>
            <a:picLocks noChangeAspect="1"/>
          </p:cNvPicPr>
          <p:nvPr/>
        </p:nvPicPr>
        <p:blipFill>
          <a:blip r:embed="rId2"/>
          <a:stretch>
            <a:fillRect/>
          </a:stretch>
        </p:blipFill>
        <p:spPr>
          <a:xfrm>
            <a:off x="1524000" y="1307812"/>
            <a:ext cx="9144000" cy="4724792"/>
          </a:xfrm>
          <a:prstGeom prst="rect">
            <a:avLst/>
          </a:prstGeom>
        </p:spPr>
      </p:pic>
      <p:sp>
        <p:nvSpPr>
          <p:cNvPr id="5" name="Rounded Rectangle 4"/>
          <p:cNvSpPr/>
          <p:nvPr/>
        </p:nvSpPr>
        <p:spPr>
          <a:xfrm>
            <a:off x="1602957" y="2470234"/>
            <a:ext cx="6282740" cy="27071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p>
        </p:txBody>
      </p:sp>
    </p:spTree>
    <p:extLst>
      <p:ext uri="{BB962C8B-B14F-4D97-AF65-F5344CB8AC3E}">
        <p14:creationId xmlns:p14="http://schemas.microsoft.com/office/powerpoint/2010/main" val="11011273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75836" y="18437"/>
            <a:ext cx="9875520" cy="1356360"/>
          </a:xfrm>
        </p:spPr>
        <p:txBody>
          <a:bodyPr/>
          <a:lstStyle/>
          <a:p>
            <a:r>
              <a:rPr lang="en-US" dirty="0">
                <a:latin typeface="Times New Roman" panose="02020603050405020304" pitchFamily="18" charset="0"/>
                <a:cs typeface="Times New Roman" panose="02020603050405020304" pitchFamily="18" charset="0"/>
              </a:rPr>
              <a:t>Submission and review process</a:t>
            </a:r>
          </a:p>
        </p:txBody>
      </p:sp>
      <p:sp>
        <p:nvSpPr>
          <p:cNvPr id="4" name="Rounded Rectangle 3"/>
          <p:cNvSpPr/>
          <p:nvPr/>
        </p:nvSpPr>
        <p:spPr>
          <a:xfrm>
            <a:off x="2643090" y="1273768"/>
            <a:ext cx="198280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6" b="1">
                <a:latin typeface="Times New Roman" panose="02020603050405020304" pitchFamily="18" charset="0"/>
                <a:cs typeface="Times New Roman" panose="02020603050405020304" pitchFamily="18" charset="0"/>
              </a:rPr>
              <a:t>Contact national coordinator of the Test Guidelines Prg.</a:t>
            </a:r>
          </a:p>
        </p:txBody>
      </p:sp>
      <p:sp>
        <p:nvSpPr>
          <p:cNvPr id="5" name="Right Arrow 4"/>
          <p:cNvSpPr/>
          <p:nvPr/>
        </p:nvSpPr>
        <p:spPr>
          <a:xfrm>
            <a:off x="4721769" y="1578317"/>
            <a:ext cx="304549" cy="2481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Times New Roman" panose="02020603050405020304" pitchFamily="18" charset="0"/>
              <a:cs typeface="Times New Roman" panose="02020603050405020304" pitchFamily="18" charset="0"/>
            </a:endParaRPr>
          </a:p>
        </p:txBody>
      </p:sp>
      <p:sp>
        <p:nvSpPr>
          <p:cNvPr id="6" name="Rounded Rectangle 5"/>
          <p:cNvSpPr/>
          <p:nvPr/>
        </p:nvSpPr>
        <p:spPr>
          <a:xfrm>
            <a:off x="5122195" y="1273768"/>
            <a:ext cx="198280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6" b="1">
                <a:latin typeface="Times New Roman" panose="02020603050405020304" pitchFamily="18" charset="0"/>
                <a:cs typeface="Times New Roman" panose="02020603050405020304" pitchFamily="18" charset="0"/>
              </a:rPr>
              <a:t>Submit project proposal to OECD</a:t>
            </a:r>
          </a:p>
        </p:txBody>
      </p:sp>
      <p:sp>
        <p:nvSpPr>
          <p:cNvPr id="7" name="Right Arrow 6"/>
          <p:cNvSpPr/>
          <p:nvPr/>
        </p:nvSpPr>
        <p:spPr>
          <a:xfrm>
            <a:off x="7200874" y="1578317"/>
            <a:ext cx="304549" cy="2481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Times New Roman" panose="02020603050405020304" pitchFamily="18" charset="0"/>
              <a:cs typeface="Times New Roman" panose="02020603050405020304" pitchFamily="18" charset="0"/>
            </a:endParaRPr>
          </a:p>
        </p:txBody>
      </p:sp>
      <p:sp>
        <p:nvSpPr>
          <p:cNvPr id="8" name="Rounded Rectangle 7"/>
          <p:cNvSpPr/>
          <p:nvPr/>
        </p:nvSpPr>
        <p:spPr>
          <a:xfrm>
            <a:off x="7601301" y="1273768"/>
            <a:ext cx="198280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6" b="1">
                <a:latin typeface="Times New Roman" panose="02020603050405020304" pitchFamily="18" charset="0"/>
                <a:cs typeface="Times New Roman" panose="02020603050405020304" pitchFamily="18" charset="0"/>
              </a:rPr>
              <a:t>Added to AOP work plan by EAGMST</a:t>
            </a:r>
            <a:br>
              <a:rPr lang="en-US" sz="1266" b="1">
                <a:latin typeface="Times New Roman" panose="02020603050405020304" pitchFamily="18" charset="0"/>
                <a:cs typeface="Times New Roman" panose="02020603050405020304" pitchFamily="18" charset="0"/>
              </a:rPr>
            </a:br>
            <a:r>
              <a:rPr lang="en-US" sz="1266" b="1">
                <a:latin typeface="Times New Roman" panose="02020603050405020304" pitchFamily="18" charset="0"/>
                <a:cs typeface="Times New Roman" panose="02020603050405020304" pitchFamily="18" charset="0"/>
              </a:rPr>
              <a:t>(Jun, Dec)</a:t>
            </a:r>
          </a:p>
        </p:txBody>
      </p:sp>
      <p:sp>
        <p:nvSpPr>
          <p:cNvPr id="9" name="Right Arrow 8"/>
          <p:cNvSpPr/>
          <p:nvPr/>
        </p:nvSpPr>
        <p:spPr>
          <a:xfrm rot="5400000">
            <a:off x="8440426" y="2277447"/>
            <a:ext cx="304549" cy="2481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Times New Roman" panose="02020603050405020304" pitchFamily="18" charset="0"/>
              <a:cs typeface="Times New Roman" panose="02020603050405020304" pitchFamily="18" charset="0"/>
            </a:endParaRPr>
          </a:p>
        </p:txBody>
      </p:sp>
      <p:sp>
        <p:nvSpPr>
          <p:cNvPr id="10" name="Rounded Rectangle 9"/>
          <p:cNvSpPr/>
          <p:nvPr/>
        </p:nvSpPr>
        <p:spPr>
          <a:xfrm>
            <a:off x="7601300" y="2672027"/>
            <a:ext cx="198280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6" b="1">
                <a:latin typeface="Times New Roman" panose="02020603050405020304" pitchFamily="18" charset="0"/>
                <a:cs typeface="Times New Roman" panose="02020603050405020304" pitchFamily="18" charset="0"/>
              </a:rPr>
              <a:t>Develop AOP in AOP-Wiki</a:t>
            </a:r>
          </a:p>
        </p:txBody>
      </p:sp>
      <p:sp>
        <p:nvSpPr>
          <p:cNvPr id="11" name="Rounded Rectangle 10"/>
          <p:cNvSpPr/>
          <p:nvPr/>
        </p:nvSpPr>
        <p:spPr>
          <a:xfrm>
            <a:off x="5127459" y="2672027"/>
            <a:ext cx="198280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6" b="1">
                <a:latin typeface="Times New Roman" panose="02020603050405020304" pitchFamily="18" charset="0"/>
                <a:cs typeface="Times New Roman" panose="02020603050405020304" pitchFamily="18" charset="0"/>
              </a:rPr>
              <a:t>Internal review</a:t>
            </a:r>
          </a:p>
          <a:p>
            <a:pPr algn="ctr"/>
            <a:r>
              <a:rPr lang="en-US" sz="1266" b="1">
                <a:latin typeface="Times New Roman" panose="02020603050405020304" pitchFamily="18" charset="0"/>
                <a:cs typeface="Times New Roman" panose="02020603050405020304" pitchFamily="18" charset="0"/>
              </a:rPr>
              <a:t>by EAGMST</a:t>
            </a:r>
            <a:br>
              <a:rPr lang="en-US" sz="1266" b="1">
                <a:latin typeface="Times New Roman" panose="02020603050405020304" pitchFamily="18" charset="0"/>
                <a:cs typeface="Times New Roman" panose="02020603050405020304" pitchFamily="18" charset="0"/>
              </a:rPr>
            </a:br>
            <a:r>
              <a:rPr lang="en-US" sz="1266" b="1">
                <a:latin typeface="Times New Roman" panose="02020603050405020304" pitchFamily="18" charset="0"/>
                <a:cs typeface="Times New Roman" panose="02020603050405020304" pitchFamily="18" charset="0"/>
              </a:rPr>
              <a:t>(Feb-Apr)</a:t>
            </a:r>
          </a:p>
        </p:txBody>
      </p:sp>
      <p:sp>
        <p:nvSpPr>
          <p:cNvPr id="12" name="Right Arrow 11"/>
          <p:cNvSpPr/>
          <p:nvPr/>
        </p:nvSpPr>
        <p:spPr>
          <a:xfrm flipH="1">
            <a:off x="7200874" y="2976576"/>
            <a:ext cx="304549" cy="2481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Times New Roman" panose="02020603050405020304" pitchFamily="18" charset="0"/>
              <a:cs typeface="Times New Roman" panose="02020603050405020304" pitchFamily="18" charset="0"/>
            </a:endParaRPr>
          </a:p>
        </p:txBody>
      </p:sp>
      <p:sp>
        <p:nvSpPr>
          <p:cNvPr id="13" name="Rounded Rectangle 12"/>
          <p:cNvSpPr/>
          <p:nvPr/>
        </p:nvSpPr>
        <p:spPr>
          <a:xfrm>
            <a:off x="2643089" y="2672027"/>
            <a:ext cx="198280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6" b="1">
                <a:latin typeface="Times New Roman" panose="02020603050405020304" pitchFamily="18" charset="0"/>
                <a:cs typeface="Times New Roman" panose="02020603050405020304" pitchFamily="18" charset="0"/>
              </a:rPr>
              <a:t>External review, nominated by WNT</a:t>
            </a:r>
            <a:br>
              <a:rPr lang="en-US" sz="1266" b="1">
                <a:latin typeface="Times New Roman" panose="02020603050405020304" pitchFamily="18" charset="0"/>
                <a:cs typeface="Times New Roman" panose="02020603050405020304" pitchFamily="18" charset="0"/>
              </a:rPr>
            </a:br>
            <a:r>
              <a:rPr lang="en-US" sz="1266" b="1">
                <a:latin typeface="Times New Roman" panose="02020603050405020304" pitchFamily="18" charset="0"/>
                <a:cs typeface="Times New Roman" panose="02020603050405020304" pitchFamily="18" charset="0"/>
              </a:rPr>
              <a:t>(Sept-Dec)</a:t>
            </a:r>
          </a:p>
        </p:txBody>
      </p:sp>
      <p:sp>
        <p:nvSpPr>
          <p:cNvPr id="14" name="Right Arrow 13"/>
          <p:cNvSpPr/>
          <p:nvPr/>
        </p:nvSpPr>
        <p:spPr>
          <a:xfrm flipH="1">
            <a:off x="4716504" y="2976575"/>
            <a:ext cx="304549" cy="2481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Times New Roman" panose="02020603050405020304" pitchFamily="18" charset="0"/>
              <a:cs typeface="Times New Roman" panose="02020603050405020304" pitchFamily="18" charset="0"/>
            </a:endParaRPr>
          </a:p>
        </p:txBody>
      </p:sp>
      <p:sp>
        <p:nvSpPr>
          <p:cNvPr id="15" name="Right Arrow 14"/>
          <p:cNvSpPr/>
          <p:nvPr/>
        </p:nvSpPr>
        <p:spPr>
          <a:xfrm rot="5400000">
            <a:off x="3482214" y="3675706"/>
            <a:ext cx="304549" cy="2481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Times New Roman" panose="02020603050405020304" pitchFamily="18" charset="0"/>
              <a:cs typeface="Times New Roman" panose="02020603050405020304" pitchFamily="18" charset="0"/>
            </a:endParaRPr>
          </a:p>
        </p:txBody>
      </p:sp>
      <p:sp>
        <p:nvSpPr>
          <p:cNvPr id="16" name="Rounded Rectangle 15"/>
          <p:cNvSpPr/>
          <p:nvPr/>
        </p:nvSpPr>
        <p:spPr>
          <a:xfrm>
            <a:off x="2643088" y="4074480"/>
            <a:ext cx="198280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6" b="1">
                <a:latin typeface="Times New Roman" panose="02020603050405020304" pitchFamily="18" charset="0"/>
                <a:cs typeface="Times New Roman" panose="02020603050405020304" pitchFamily="18" charset="0"/>
              </a:rPr>
              <a:t>Endorsement by WNT and TFHA</a:t>
            </a:r>
          </a:p>
        </p:txBody>
      </p:sp>
      <p:sp>
        <p:nvSpPr>
          <p:cNvPr id="17" name="Right Arrow 16"/>
          <p:cNvSpPr/>
          <p:nvPr/>
        </p:nvSpPr>
        <p:spPr>
          <a:xfrm>
            <a:off x="4721769" y="4379029"/>
            <a:ext cx="304549" cy="2481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a:latin typeface="Times New Roman" panose="02020603050405020304" pitchFamily="18" charset="0"/>
              <a:cs typeface="Times New Roman" panose="02020603050405020304" pitchFamily="18" charset="0"/>
            </a:endParaRPr>
          </a:p>
        </p:txBody>
      </p:sp>
      <p:sp>
        <p:nvSpPr>
          <p:cNvPr id="18" name="Rounded Rectangle 17"/>
          <p:cNvSpPr/>
          <p:nvPr/>
        </p:nvSpPr>
        <p:spPr>
          <a:xfrm>
            <a:off x="5122195" y="4070286"/>
            <a:ext cx="198280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6" b="1">
                <a:latin typeface="Times New Roman" panose="02020603050405020304" pitchFamily="18" charset="0"/>
                <a:cs typeface="Times New Roman" panose="02020603050405020304" pitchFamily="18" charset="0"/>
              </a:rPr>
              <a:t>Publication in OECD series on AOPs</a:t>
            </a:r>
          </a:p>
        </p:txBody>
      </p:sp>
      <p:sp>
        <p:nvSpPr>
          <p:cNvPr id="19" name="TextBox 18"/>
          <p:cNvSpPr txBox="1"/>
          <p:nvPr/>
        </p:nvSpPr>
        <p:spPr>
          <a:xfrm>
            <a:off x="2643088" y="5468545"/>
            <a:ext cx="5820311" cy="676724"/>
          </a:xfrm>
          <a:prstGeom prst="rect">
            <a:avLst/>
          </a:prstGeom>
          <a:noFill/>
        </p:spPr>
        <p:txBody>
          <a:bodyPr wrap="none" rtlCol="0">
            <a:spAutoFit/>
          </a:bodyPr>
          <a:lstStyle/>
          <a:p>
            <a:r>
              <a:rPr lang="en-US" sz="1266" dirty="0">
                <a:solidFill>
                  <a:schemeClr val="tx1">
                    <a:lumMod val="75000"/>
                    <a:lumOff val="25000"/>
                  </a:schemeClr>
                </a:solidFill>
                <a:latin typeface="Times New Roman" panose="02020603050405020304" pitchFamily="18" charset="0"/>
                <a:cs typeface="Times New Roman" panose="02020603050405020304" pitchFamily="18" charset="0"/>
              </a:rPr>
              <a:t>EAGMST: Extended Advisory Group on Molecular Screening and Toxicogenomics</a:t>
            </a:r>
          </a:p>
          <a:p>
            <a:r>
              <a:rPr lang="en-US" sz="1266" dirty="0">
                <a:solidFill>
                  <a:schemeClr val="tx1">
                    <a:lumMod val="75000"/>
                    <a:lumOff val="25000"/>
                  </a:schemeClr>
                </a:solidFill>
                <a:latin typeface="Times New Roman" panose="02020603050405020304" pitchFamily="18" charset="0"/>
                <a:cs typeface="Times New Roman" panose="02020603050405020304" pitchFamily="18" charset="0"/>
              </a:rPr>
              <a:t>WNT: Working Group of the National Coordinators of the Test Guidelines Programme</a:t>
            </a:r>
          </a:p>
          <a:p>
            <a:r>
              <a:rPr lang="en-US" sz="1266" dirty="0">
                <a:solidFill>
                  <a:schemeClr val="tx1">
                    <a:lumMod val="75000"/>
                    <a:lumOff val="25000"/>
                  </a:schemeClr>
                </a:solidFill>
                <a:latin typeface="Times New Roman" panose="02020603050405020304" pitchFamily="18" charset="0"/>
                <a:cs typeface="Times New Roman" panose="02020603050405020304" pitchFamily="18" charset="0"/>
              </a:rPr>
              <a:t>TFHA: Task Force on Hazard Assessment</a:t>
            </a:r>
          </a:p>
        </p:txBody>
      </p:sp>
    </p:spTree>
    <p:extLst>
      <p:ext uri="{BB962C8B-B14F-4D97-AF65-F5344CB8AC3E}">
        <p14:creationId xmlns:p14="http://schemas.microsoft.com/office/powerpoint/2010/main" val="515752413"/>
      </p:ext>
    </p:extLst>
  </p:cSld>
  <p:clrMapOvr>
    <a:masterClrMapping/>
  </p:clrMapOvr>
</p:sld>
</file>

<file path=ppt/theme/theme1.xml><?xml version="1.0" encoding="utf-8"?>
<a:theme xmlns:a="http://schemas.openxmlformats.org/drawingml/2006/main" name="Basis">
  <a:themeElements>
    <a:clrScheme name="Basis">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1429</TotalTime>
  <Words>5975</Words>
  <Application>Microsoft Office PowerPoint</Application>
  <PresentationFormat>Widescreen</PresentationFormat>
  <Paragraphs>1200</Paragraphs>
  <Slides>124</Slides>
  <Notes>11</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124</vt:i4>
      </vt:variant>
    </vt:vector>
  </HeadingPairs>
  <TitlesOfParts>
    <vt:vector size="141" baseType="lpstr">
      <vt:lpstr>ＭＳ Ｐゴシック</vt:lpstr>
      <vt:lpstr>Arial</vt:lpstr>
      <vt:lpstr>Arial Black</vt:lpstr>
      <vt:lpstr>Arial Unicode MS</vt:lpstr>
      <vt:lpstr>Calibri</vt:lpstr>
      <vt:lpstr>Cambria</vt:lpstr>
      <vt:lpstr>Corbel</vt:lpstr>
      <vt:lpstr>Estrangelo Edessa</vt:lpstr>
      <vt:lpstr>Franklin Gothic Demi Cond</vt:lpstr>
      <vt:lpstr>Times</vt:lpstr>
      <vt:lpstr>Times New Roman</vt:lpstr>
      <vt:lpstr>Trebuchet MS</vt:lpstr>
      <vt:lpstr>Wingdings</vt:lpstr>
      <vt:lpstr>Wingdings 3</vt:lpstr>
      <vt:lpstr>Basis</vt:lpstr>
      <vt:lpstr>Facet</vt:lpstr>
      <vt:lpstr>ChemSketch</vt:lpstr>
      <vt:lpstr>Adverse outcome pathway Workshop</vt:lpstr>
      <vt:lpstr>Workshop Schedule</vt:lpstr>
      <vt:lpstr>Introduction to AOPs Part I</vt:lpstr>
      <vt:lpstr>Why AOPs?</vt:lpstr>
      <vt:lpstr>PowerPoint Presentation</vt:lpstr>
      <vt:lpstr>Mechanistic Endpoints</vt:lpstr>
      <vt:lpstr>PowerPoint Presentation</vt:lpstr>
      <vt:lpstr>PowerPoint Presentation</vt:lpstr>
      <vt:lpstr>PowerPoint Presentation</vt:lpstr>
      <vt:lpstr>PowerPoint Presentation</vt:lpstr>
      <vt:lpstr>Information Overload!!</vt:lpstr>
      <vt:lpstr>PowerPoint Presentation</vt:lpstr>
      <vt:lpstr>PowerPoint Presentation</vt:lpstr>
      <vt:lpstr>“Ankley et al., 2010”</vt:lpstr>
      <vt:lpstr>Definition</vt:lpstr>
      <vt:lpstr>Representation</vt:lpstr>
      <vt:lpstr>PowerPoint Presentation</vt:lpstr>
      <vt:lpstr>AOP Concept in Ecotoxicology</vt:lpstr>
      <vt:lpstr>Pathway-based approaches</vt:lpstr>
      <vt:lpstr>AOP and MOA</vt:lpstr>
      <vt:lpstr>Precise and Harmonized Terminology</vt:lpstr>
      <vt:lpstr>Building Blocks of AOPs</vt:lpstr>
      <vt:lpstr>Key Events</vt:lpstr>
      <vt:lpstr>Molecular Initiating Event (MIE)</vt:lpstr>
      <vt:lpstr>Adverse Outcome (AO)</vt:lpstr>
      <vt:lpstr>Key Event Relationship (KER)</vt:lpstr>
      <vt:lpstr>Key Event Relationship (KER)</vt:lpstr>
      <vt:lpstr>KER Evidence: Biological Plausibility</vt:lpstr>
      <vt:lpstr>PowerPoint Presentation</vt:lpstr>
      <vt:lpstr>PowerPoint Presentation</vt:lpstr>
      <vt:lpstr>KER Evidence: Empirical Evidence</vt:lpstr>
      <vt:lpstr>PowerPoint Presentation</vt:lpstr>
      <vt:lpstr>Empirical Evidence: Dose-response Concordance</vt:lpstr>
      <vt:lpstr>Empirical Evidence: Temporal concordance</vt:lpstr>
      <vt:lpstr>PowerPoint Presentation</vt:lpstr>
      <vt:lpstr>Empirical Evidence: Incidence concordance</vt:lpstr>
      <vt:lpstr>Weight of Evidence (WoE) Evaluation</vt:lpstr>
      <vt:lpstr>PowerPoint Presentation</vt:lpstr>
      <vt:lpstr>PowerPoint Presentation</vt:lpstr>
      <vt:lpstr>KER Adjacency</vt:lpstr>
      <vt:lpstr>KER: The AOP work horse!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 to AOPs Part II</vt:lpstr>
      <vt:lpstr>PowerPoint Presentation</vt:lpstr>
      <vt:lpstr>How should AOPs be developed?</vt:lpstr>
      <vt:lpstr>PowerPoint Presentation</vt:lpstr>
      <vt:lpstr>PowerPoint Presentation</vt:lpstr>
      <vt:lpstr>PowerPoint Presentation</vt:lpstr>
      <vt:lpstr>PowerPoint Presentation</vt:lpstr>
      <vt:lpstr>PowerPoint Presentation</vt:lpstr>
      <vt:lpstr>PowerPoint Presentation</vt:lpstr>
      <vt:lpstr>Properties of AOPs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Human AOP</vt:lpstr>
      <vt:lpstr>PowerPoint Presentation</vt:lpstr>
      <vt:lpstr>PowerPoint Presentation</vt:lpstr>
      <vt:lpstr>PowerPoint Presentation</vt:lpstr>
      <vt:lpstr>AOPs in practice: Part I</vt:lpstr>
      <vt:lpstr>Formalization</vt:lpstr>
      <vt:lpstr>PowerPoint Presentation</vt:lpstr>
      <vt:lpstr>AOP-knowledgebase</vt:lpstr>
      <vt:lpstr>Introduction to the AOP-Wiki</vt:lpstr>
      <vt:lpstr>PowerPoint Presentation</vt:lpstr>
      <vt:lpstr>Accessing the AOP-Wiki</vt:lpstr>
      <vt:lpstr>Accessing the AOP-Wiki</vt:lpstr>
      <vt:lpstr>PowerPoint Presentation</vt:lpstr>
      <vt:lpstr>Search AOPs</vt:lpstr>
      <vt:lpstr>Properties of AOPs</vt:lpstr>
      <vt:lpstr>AOP Page Overview</vt:lpstr>
      <vt:lpstr>EVENT Page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OECD AOP development program</vt:lpstr>
      <vt:lpstr>Submission and review process</vt:lpstr>
      <vt:lpstr>AOP-Wiki: navigation</vt:lpstr>
      <vt:lpstr>Resources</vt:lpstr>
      <vt:lpstr>AOP-Wiki</vt:lpstr>
      <vt:lpstr>AOPs in practice: Part II</vt:lpstr>
      <vt:lpstr>Training AOP-Wiki</vt:lpstr>
      <vt:lpstr>Take home</vt:lpstr>
      <vt:lpstr>What’s Next?</vt:lpstr>
      <vt:lpstr>What’s Next: The Future of AOP Development and Sustainability of the Framework</vt:lpstr>
      <vt:lpstr>Harvesting the Promise of AOPs: An Assessment and Recommendations*</vt:lpstr>
      <vt:lpstr>PowerPoint Presentation</vt:lpstr>
      <vt:lpstr>Workgroup Objectives</vt:lpstr>
      <vt:lpstr>PowerPoint Presentation</vt:lpstr>
      <vt:lpstr>PowerPoint Presentation</vt:lpstr>
      <vt:lpstr>Stakeholder Example 1:  Regulatory Authorities</vt:lpstr>
      <vt:lpstr>How do regulators concern about AOPs?</vt:lpstr>
      <vt:lpstr>Stakeholder Example 2:  Biomedical Community </vt:lpstr>
      <vt:lpstr>Challenges to Up-Scaling and Maintaining the AOP Framework and Knowledgebase (KB)</vt:lpstr>
      <vt:lpstr>Challenge 1:  Formal Publication vs Input to AOP-KB</vt:lpstr>
      <vt:lpstr>Possible Path(s) Forward:  Publishing and Review Strategies</vt:lpstr>
      <vt:lpstr>Challenge 6:  Governance and Sustainability</vt:lpstr>
      <vt:lpstr>Possible Path(s) Forward:  Governance and Funding</vt:lpstr>
      <vt:lpstr>PowerPoint Presentation</vt:lpstr>
      <vt:lpstr>PowerPoint Presentation</vt:lpstr>
      <vt:lpstr>Acknowledgements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Adverse outcome pathway Workshop</dc:title>
  <dc:creator>LaLone, Carlie</dc:creator>
  <cp:lastModifiedBy>Prof. Kenneth Leung</cp:lastModifiedBy>
  <cp:revision>70</cp:revision>
  <dcterms:created xsi:type="dcterms:W3CDTF">2019-05-20T17:55:49Z</dcterms:created>
  <dcterms:modified xsi:type="dcterms:W3CDTF">2019-06-06T09:33:41Z</dcterms:modified>
</cp:coreProperties>
</file>